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dy, Beth E" initials="MBE" lastIdx="4" clrIdx="0">
    <p:extLst>
      <p:ext uri="{19B8F6BF-5375-455C-9EA6-DF929625EA0E}">
        <p15:presenceInfo xmlns:p15="http://schemas.microsoft.com/office/powerpoint/2012/main" userId="S::beth.mundy@pnnl.gov::09c03546-1d2d-4d82-89e1-bb5e2a2e687b" providerId="AD"/>
      </p:ext>
    </p:extLst>
  </p:cmAuthor>
  <p:cmAuthor id="2" name="Fan, Jiwen" initials="FJ" lastIdx="2" clrIdx="1">
    <p:extLst>
      <p:ext uri="{19B8F6BF-5375-455C-9EA6-DF929625EA0E}">
        <p15:presenceInfo xmlns:p15="http://schemas.microsoft.com/office/powerpoint/2012/main" userId="S::jiwen.fan@pnnl.gov::2004cbe7-a365-4f2a-b7a0-312938d353be" providerId="AD"/>
      </p:ext>
    </p:extLst>
  </p:cmAuthor>
  <p:cmAuthor id="3" name="Blake, Jennifer" initials="BJ" lastIdx="1" clrIdx="2">
    <p:extLst>
      <p:ext uri="{19B8F6BF-5375-455C-9EA6-DF929625EA0E}">
        <p15:presenceInfo xmlns:p15="http://schemas.microsoft.com/office/powerpoint/2012/main" userId="S::Jennifer.Blake@pnnl.gov::18c46799-5b14-4629-b3db-32d9fb0f43b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0006D2-D158-4B08-A19B-0625A4BD26AE}" v="2" dt="2020-12-04T20:12:27.9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8" autoAdjust="0"/>
    <p:restoredTop sz="86395" autoAdjust="0"/>
  </p:normalViewPr>
  <p:slideViewPr>
    <p:cSldViewPr>
      <p:cViewPr varScale="1">
        <p:scale>
          <a:sx n="57" d="100"/>
          <a:sy n="57" d="100"/>
        </p:scale>
        <p:origin x="888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12/15/2020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729682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12/15/2020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12/15/2020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12/15/2020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12/15/2020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12/15/2020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12/15/2020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12/15/2020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12/15/2020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12/15/2020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12/15/2020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12/15/2020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12/15/2020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59109" y="1066800"/>
            <a:ext cx="4777926" cy="5586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/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Determine both the joint and individual roles of urban land use and anthropogenic aerosols in altering convective storm evolution and precipitation in the Houston area.</a:t>
            </a:r>
            <a:endParaRPr lang="en-US" sz="1400" b="1" dirty="0"/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/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Simulate a typical sea-breeze-induced thunderstorm in the Houston area using a detailed aerosol, cloud, and urban canopy model (WRF-Chem-SBM with BEP-BEM) and 0.5-km grid spacing.  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Evaluate the simulations of aerosol, radar reflectivity, and precipitation properties using observations.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Carry out sensitivity tests and apply a cell-tracking algorithm.</a:t>
            </a:r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400" b="1" dirty="0"/>
              <a:t>Impact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/>
              <a:t>The joint effect drastically enhances the storm intensity, radar reflectivity, and peak precipitation rate (by ~ 45%), with the effects of anthropogenic aerosols playing a dominant role.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/>
              <a:t>Houston urban land use strengthens sea breeze circulation, leading to faster development of warm clouds into mixed-phase clouds and earlier rainfall. </a:t>
            </a:r>
            <a:endParaRPr lang="en-US" sz="1400" dirty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399" y="0"/>
            <a:ext cx="885262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000" b="1" dirty="0">
                <a:solidFill>
                  <a:srgbClr val="000000"/>
                </a:solidFill>
                <a:latin typeface="Arial" panose="020B0604020202020204" pitchFamily="34" charset="0"/>
              </a:rPr>
              <a:t>Urbanization Shapes Thunderstorms Near the Gulf Coast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304800" y="6073914"/>
            <a:ext cx="4191000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+mn-lt"/>
              </a:rPr>
              <a:t>Fan, J., Zhang, Y., Li, Z., Hu, J., and Rosenfeld, D.: Urbanization-induced land and aerosol impacts on sea breeze circulation and convective precipitation, Atmos. Chem. Phys., 20, 14163–14182, https://</a:t>
            </a:r>
            <a:r>
              <a:rPr lang="en-US" altLang="en-US" sz="1000" dirty="0" err="1">
                <a:latin typeface="+mn-lt"/>
              </a:rPr>
              <a:t>doi.org</a:t>
            </a:r>
            <a:r>
              <a:rPr lang="en-US" altLang="en-US" sz="1000" dirty="0">
                <a:latin typeface="+mn-lt"/>
              </a:rPr>
              <a:t>/10.5194/acp-20-14163-2020, 2020.</a:t>
            </a: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4876800" y="5257800"/>
            <a:ext cx="42672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Vertical profiles of convective intensity frequencies from the storm simulations. (a) The reference run; (b) the joint effect of urban land and anthropogenic aerosols; (c) and (d) show the individual effects. The joint effect enhances the frequencies of stronger convective intensities, mainly caused by the aerosol effects. 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78C9AA3-B051-43CA-9C13-7018044C8732}"/>
              </a:ext>
            </a:extLst>
          </p:cNvPr>
          <p:cNvGrpSpPr/>
          <p:nvPr/>
        </p:nvGrpSpPr>
        <p:grpSpPr>
          <a:xfrm>
            <a:off x="4902283" y="685800"/>
            <a:ext cx="4013117" cy="4444835"/>
            <a:chOff x="4800600" y="990600"/>
            <a:chExt cx="4013117" cy="4444835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24BE9F11-1ADE-A545-94A4-38AD757D18F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811122" y="1015835"/>
              <a:ext cx="2457757" cy="2057399"/>
              <a:chOff x="540643" y="1289648"/>
              <a:chExt cx="3723541" cy="3021805"/>
            </a:xfrm>
          </p:grpSpPr>
          <p:pic>
            <p:nvPicPr>
              <p:cNvPr id="22" name="图片 15">
                <a:extLst>
                  <a:ext uri="{FF2B5EF4-FFF2-40B4-BE49-F238E27FC236}">
                    <a16:creationId xmlns:a16="http://schemas.microsoft.com/office/drawing/2014/main" id="{88CD7B6D-0BBB-AC48-9A89-782CE8A1E59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t="87839"/>
              <a:stretch/>
            </p:blipFill>
            <p:spPr>
              <a:xfrm>
                <a:off x="540643" y="3972462"/>
                <a:ext cx="2433773" cy="312808"/>
              </a:xfrm>
              <a:prstGeom prst="rect">
                <a:avLst/>
              </a:prstGeom>
            </p:spPr>
          </p:pic>
          <p:sp>
            <p:nvSpPr>
              <p:cNvPr id="19" name="TextBox 11">
                <a:extLst>
                  <a:ext uri="{FF2B5EF4-FFF2-40B4-BE49-F238E27FC236}">
                    <a16:creationId xmlns:a16="http://schemas.microsoft.com/office/drawing/2014/main" id="{08CF365B-B036-4C45-8C79-ECC1A634A0E8}"/>
                  </a:ext>
                </a:extLst>
              </p:cNvPr>
              <p:cNvSpPr txBox="1"/>
              <p:nvPr/>
            </p:nvSpPr>
            <p:spPr>
              <a:xfrm>
                <a:off x="1101923" y="1289648"/>
                <a:ext cx="2128616" cy="4068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/>
                  <a:t>(a) Control run</a:t>
                </a:r>
              </a:p>
            </p:txBody>
          </p:sp>
          <p:sp>
            <p:nvSpPr>
              <p:cNvPr id="20" name="TextBox 130">
                <a:extLst>
                  <a:ext uri="{FF2B5EF4-FFF2-40B4-BE49-F238E27FC236}">
                    <a16:creationId xmlns:a16="http://schemas.microsoft.com/office/drawing/2014/main" id="{BCD6CF67-3C71-6B41-A2B2-0FB8964E22F5}"/>
                  </a:ext>
                </a:extLst>
              </p:cNvPr>
              <p:cNvSpPr txBox="1"/>
              <p:nvPr/>
            </p:nvSpPr>
            <p:spPr>
              <a:xfrm>
                <a:off x="2833586" y="3949816"/>
                <a:ext cx="1430598" cy="3616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Freq (%)</a:t>
                </a:r>
              </a:p>
            </p:txBody>
          </p:sp>
          <p:pic>
            <p:nvPicPr>
              <p:cNvPr id="21" name="图片 2">
                <a:extLst>
                  <a:ext uri="{FF2B5EF4-FFF2-40B4-BE49-F238E27FC236}">
                    <a16:creationId xmlns:a16="http://schemas.microsoft.com/office/drawing/2014/main" id="{64A0CEFF-ED9C-7D47-BC88-7989606FC42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b="13042"/>
              <a:stretch/>
            </p:blipFill>
            <p:spPr>
              <a:xfrm>
                <a:off x="678097" y="1649758"/>
                <a:ext cx="2546109" cy="2340000"/>
              </a:xfrm>
              <a:prstGeom prst="rect">
                <a:avLst/>
              </a:prstGeom>
            </p:spPr>
          </p:pic>
        </p:grpSp>
        <p:pic>
          <p:nvPicPr>
            <p:cNvPr id="12" name="Picture 11" descr="A screenshot of a cell phone&#10;&#10;Description automatically generated">
              <a:extLst>
                <a:ext uri="{FF2B5EF4-FFF2-40B4-BE49-F238E27FC236}">
                  <a16:creationId xmlns:a16="http://schemas.microsoft.com/office/drawing/2014/main" id="{4EF975F6-DEF5-1E44-AB50-8E2586AB32A2}"/>
                </a:ext>
              </a:extLst>
            </p:cNvPr>
            <p:cNvPicPr/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440" t="5276" b="53985"/>
            <a:stretch/>
          </p:blipFill>
          <p:spPr>
            <a:xfrm>
              <a:off x="6655590" y="1218268"/>
              <a:ext cx="2158127" cy="1736682"/>
            </a:xfrm>
            <a:prstGeom prst="rect">
              <a:avLst/>
            </a:prstGeom>
          </p:spPr>
        </p:pic>
        <p:pic>
          <p:nvPicPr>
            <p:cNvPr id="13" name="Picture 12" descr="A screenshot of a cell phone&#10;&#10;Description automatically generated">
              <a:extLst>
                <a:ext uri="{FF2B5EF4-FFF2-40B4-BE49-F238E27FC236}">
                  <a16:creationId xmlns:a16="http://schemas.microsoft.com/office/drawing/2014/main" id="{AB6398BA-C2B6-0448-AACB-7012027E2C54}"/>
                </a:ext>
              </a:extLst>
            </p:cNvPr>
            <p:cNvPicPr/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393" r="55082" b="10592"/>
            <a:stretch/>
          </p:blipFill>
          <p:spPr>
            <a:xfrm>
              <a:off x="4800600" y="3313229"/>
              <a:ext cx="1811031" cy="1652052"/>
            </a:xfrm>
            <a:prstGeom prst="rect">
              <a:avLst/>
            </a:prstGeom>
          </p:spPr>
        </p:pic>
        <p:pic>
          <p:nvPicPr>
            <p:cNvPr id="14" name="Picture 13" descr="A screenshot of a cell phone&#10;&#10;Description automatically generated">
              <a:extLst>
                <a:ext uri="{FF2B5EF4-FFF2-40B4-BE49-F238E27FC236}">
                  <a16:creationId xmlns:a16="http://schemas.microsoft.com/office/drawing/2014/main" id="{0A141EFA-341E-0D4E-8205-A24451EFEA4A}"/>
                </a:ext>
              </a:extLst>
            </p:cNvPr>
            <p:cNvPicPr/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440" t="50099" b="-1"/>
            <a:stretch/>
          </p:blipFill>
          <p:spPr>
            <a:xfrm>
              <a:off x="6651816" y="3281571"/>
              <a:ext cx="2145827" cy="2153864"/>
            </a:xfrm>
            <a:prstGeom prst="rect">
              <a:avLst/>
            </a:prstGeom>
          </p:spPr>
        </p:pic>
        <p:sp>
          <p:nvSpPr>
            <p:cNvPr id="15" name="TextBox 11">
              <a:extLst>
                <a:ext uri="{FF2B5EF4-FFF2-40B4-BE49-F238E27FC236}">
                  <a16:creationId xmlns:a16="http://schemas.microsoft.com/office/drawing/2014/main" id="{1D450269-302E-324E-8B2D-78D5A62534CD}"/>
                </a:ext>
              </a:extLst>
            </p:cNvPr>
            <p:cNvSpPr txBox="1"/>
            <p:nvPr/>
          </p:nvSpPr>
          <p:spPr>
            <a:xfrm>
              <a:off x="6949744" y="990600"/>
              <a:ext cx="14050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(b) Joint effect </a:t>
              </a:r>
            </a:p>
          </p:txBody>
        </p:sp>
        <p:sp>
          <p:nvSpPr>
            <p:cNvPr id="16" name="TextBox 11">
              <a:extLst>
                <a:ext uri="{FF2B5EF4-FFF2-40B4-BE49-F238E27FC236}">
                  <a16:creationId xmlns:a16="http://schemas.microsoft.com/office/drawing/2014/main" id="{136FFD74-6E3E-0E41-AD32-DF80B611C2D2}"/>
                </a:ext>
              </a:extLst>
            </p:cNvPr>
            <p:cNvSpPr txBox="1"/>
            <p:nvPr/>
          </p:nvSpPr>
          <p:spPr>
            <a:xfrm>
              <a:off x="5000228" y="3054870"/>
              <a:ext cx="18577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(c) Urban land effect </a:t>
              </a:r>
            </a:p>
          </p:txBody>
        </p:sp>
        <p:sp>
          <p:nvSpPr>
            <p:cNvPr id="17" name="TextBox 11">
              <a:extLst>
                <a:ext uri="{FF2B5EF4-FFF2-40B4-BE49-F238E27FC236}">
                  <a16:creationId xmlns:a16="http://schemas.microsoft.com/office/drawing/2014/main" id="{9AAB6D86-7957-C44F-874C-6E10D92C982C}"/>
                </a:ext>
              </a:extLst>
            </p:cNvPr>
            <p:cNvSpPr txBox="1"/>
            <p:nvPr/>
          </p:nvSpPr>
          <p:spPr>
            <a:xfrm>
              <a:off x="6858000" y="3019804"/>
              <a:ext cx="169276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(d) Aerosol effect 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3918EF5D-2FBC-FC4A-834B-36198C498D66}"/>
                </a:ext>
              </a:extLst>
            </p:cNvPr>
            <p:cNvSpPr txBox="1"/>
            <p:nvPr/>
          </p:nvSpPr>
          <p:spPr>
            <a:xfrm>
              <a:off x="7010400" y="2844635"/>
              <a:ext cx="149484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Updraft velocity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6B4B9BF55EB03429B54A0C5039CF7AA" ma:contentTypeVersion="12" ma:contentTypeDescription="Create a new document." ma:contentTypeScope="" ma:versionID="c5d78afe7102d0e9bf97a4a42f7e129c">
  <xsd:schema xmlns:xsd="http://www.w3.org/2001/XMLSchema" xmlns:xs="http://www.w3.org/2001/XMLSchema" xmlns:p="http://schemas.microsoft.com/office/2006/metadata/properties" xmlns:ns2="3773524f-22ff-470f-b310-5294999f8866" targetNamespace="http://schemas.microsoft.com/office/2006/metadata/properties" ma:root="true" ma:fieldsID="b815e1b24c3efb926e037a6ddf605f38" ns2:_="">
    <xsd:import namespace="3773524f-22ff-470f-b310-5294999f8866"/>
    <xsd:element name="properties">
      <xsd:complexType>
        <xsd:sequence>
          <xsd:element name="documentManagement">
            <xsd:complexType>
              <xsd:all>
                <xsd:element ref="ns2:Content"/>
                <xsd:element ref="ns2:Highlight"/>
                <xsd:element ref="ns2:MediaServiceMetadata" minOccurs="0"/>
                <xsd:element ref="ns2:MediaServiceFastMetadata" minOccurs="0"/>
                <xsd:element ref="ns2:Highlight_x003a_ID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73524f-22ff-470f-b310-5294999f8866" elementFormDefault="qualified">
    <xsd:import namespace="http://schemas.microsoft.com/office/2006/documentManagement/types"/>
    <xsd:import namespace="http://schemas.microsoft.com/office/infopath/2007/PartnerControls"/>
    <xsd:element name="Content" ma:index="8" ma:displayName="Content" ma:format="Dropdown" ma:internalName="Content">
      <xsd:simpleType>
        <xsd:restriction base="dms:Choice">
          <xsd:enumeration value="Highlight article"/>
          <xsd:enumeration value="Highlight article hero image"/>
          <xsd:enumeration value="Highlight slide"/>
          <xsd:enumeration value="Highlight slide image"/>
          <xsd:enumeration value="Accepted paper"/>
          <xsd:enumeration value="Final paper"/>
          <xsd:enumeration value="Journal cover image"/>
        </xsd:restriction>
      </xsd:simpleType>
    </xsd:element>
    <xsd:element name="Highlight" ma:index="9" ma:displayName="Highlight" ma:list="{5e9925cf-9522-4661-83ea-a99aa2ece969}" ma:internalName="Highlight" ma:readOnly="false" ma:showField="Title">
      <xsd:simpleType>
        <xsd:restriction base="dms:Lookup"/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Highlight_x003a_ID" ma:index="12" nillable="true" ma:displayName="Highlight:ID" ma:list="{5e9925cf-9522-4661-83ea-a99aa2ece969}" ma:internalName="Highlight_x003a_ID" ma:readOnly="true" ma:showField="ID" ma:web="d2f3f7c9-ad8b-4c02-aec5-fa337afdd5c2">
      <xsd:simpleType>
        <xsd:restriction base="dms:Lookup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ntent xmlns="3773524f-22ff-470f-b310-5294999f8866"/>
    <Highlight xmlns="3773524f-22ff-470f-b310-5294999f8866">84</Highlight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CF58A31-7600-4DF7-B996-A4E449E03C6E}">
  <ds:schemaRefs>
    <ds:schemaRef ds:uri="3773524f-22ff-470f-b310-5294999f886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8A57D9F0-2B85-430B-8843-0027C0E6F07C}">
  <ds:schemaRefs>
    <ds:schemaRef ds:uri="http://purl.org/dc/elements/1.1/"/>
    <ds:schemaRef ds:uri="http://purl.org/dc/terms/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3773524f-22ff-470f-b310-5294999f8866"/>
  </ds:schemaRefs>
</ds:datastoreItem>
</file>

<file path=customXml/itemProps3.xml><?xml version="1.0" encoding="utf-8"?>
<ds:datastoreItem xmlns:ds="http://schemas.openxmlformats.org/officeDocument/2006/customXml" ds:itemID="{2C74935E-4390-47DD-99CE-60A5373B7B5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6575</TotalTime>
  <Words>289</Words>
  <Application>Microsoft Office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Mundy, Beth E</cp:lastModifiedBy>
  <cp:revision>9</cp:revision>
  <cp:lastPrinted>2011-05-11T17:30:12Z</cp:lastPrinted>
  <dcterms:created xsi:type="dcterms:W3CDTF">2017-11-02T21:19:41Z</dcterms:created>
  <dcterms:modified xsi:type="dcterms:W3CDTF">2020-12-15T14:41:45Z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0x010100A6B4B9BF55EB03429B54A0C5039CF7AA</vt:lpwstr>
  </property>
  <property fmtid="{D5CDD505-2E9C-101B-9397-08002B2CF9AE}" pid="4" name="Order">
    <vt:r8>3400</vt:r8>
  </property>
</Properties>
</file>