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7" autoAdjust="0"/>
    <p:restoredTop sz="94674" autoAdjust="0"/>
  </p:normalViewPr>
  <p:slideViewPr>
    <p:cSldViewPr snapToGrid="0" snapToObjects="1">
      <p:cViewPr varScale="1">
        <p:scale>
          <a:sx n="102" d="100"/>
          <a:sy n="102" d="100"/>
        </p:scale>
        <p:origin x="84" y="268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Prognostic Power of Extreme Rainfall Scaling Formulas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49768" y="4023523"/>
            <a:ext cx="3352280" cy="613679"/>
          </a:xfrm>
        </p:spPr>
        <p:txBody>
          <a:bodyPr/>
          <a:lstStyle/>
          <a:p>
            <a:r>
              <a:rPr lang="en-US" dirty="0" smtClean="0"/>
              <a:t>Figure: Annual </a:t>
            </a:r>
            <a:r>
              <a:rPr lang="en-US" dirty="0"/>
              <a:t>mass of water per unit area falling as extreme rain above the 99th percentile, for </a:t>
            </a:r>
            <a:r>
              <a:rPr lang="en-US" dirty="0" smtClean="0"/>
              <a:t>modeled rainfall </a:t>
            </a:r>
            <a:r>
              <a:rPr lang="en-US" dirty="0"/>
              <a:t>(top) and  </a:t>
            </a:r>
            <a:r>
              <a:rPr lang="en-US" dirty="0" smtClean="0"/>
              <a:t>estimated rainfall </a:t>
            </a:r>
            <a:r>
              <a:rPr lang="en-US" dirty="0"/>
              <a:t>(bottom) during the simulation year.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It is shown that simple analytic formulas can be used to approximate the rainfall rates produced by individual</a:t>
            </a:r>
          </a:p>
          <a:p>
            <a:r>
              <a:rPr lang="en-US" dirty="0"/>
              <a:t>convective storms on a wide range of spatial and temporal scales in the tropics.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These formulas can provide first-order estimates of the intensity, frequency, and spatial pattern of convective precipitation extremes, and they can also be used to compare the performance of different types of models.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We compare a standard climate model with a </a:t>
            </a:r>
            <a:r>
              <a:rPr lang="en-US" dirty="0" err="1"/>
              <a:t>superparameterized</a:t>
            </a:r>
            <a:r>
              <a:rPr lang="en-US" dirty="0"/>
              <a:t> model in which atmospheric convection is better represented</a:t>
            </a:r>
          </a:p>
          <a:p>
            <a:r>
              <a:rPr lang="en-US" dirty="0"/>
              <a:t>These approximations hold on hourly to weekly time scales and spatial scales of 200 to 2,000 km and above the 99.9</a:t>
            </a:r>
            <a:r>
              <a:rPr lang="en-US" baseline="30000" dirty="0"/>
              <a:t>th</a:t>
            </a:r>
            <a:r>
              <a:rPr lang="en-US" dirty="0"/>
              <a:t> percentile for both models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71592A-D6D3-9D4C-8E2C-4FF46578F72B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1135729"/>
            <a:ext cx="3576339" cy="1316178"/>
            <a:chOff x="4934508" y="2327956"/>
            <a:chExt cx="4035239" cy="148506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88DA260-D5C3-0247-A2B7-39273C8BB5CF}"/>
                </a:ext>
              </a:extLst>
            </p:cNvPr>
            <p:cNvGrpSpPr/>
            <p:nvPr/>
          </p:nvGrpSpPr>
          <p:grpSpPr>
            <a:xfrm>
              <a:off x="5591198" y="2327956"/>
              <a:ext cx="3378549" cy="1485064"/>
              <a:chOff x="7240586" y="1067214"/>
              <a:chExt cx="4714560" cy="1980086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397B96A0-EE7A-6040-8F5D-33C2FEEF24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90700" t="172" r="129" b="-172"/>
              <a:stretch/>
            </p:blipFill>
            <p:spPr>
              <a:xfrm>
                <a:off x="11192579" y="1267268"/>
                <a:ext cx="762567" cy="1780032"/>
              </a:xfrm>
              <a:prstGeom prst="rect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36B5EE6-222C-B646-BF9D-666B0E01EAC7}"/>
                  </a:ext>
                </a:extLst>
              </p:cNvPr>
              <p:cNvSpPr txBox="1"/>
              <p:nvPr/>
            </p:nvSpPr>
            <p:spPr>
              <a:xfrm>
                <a:off x="7240586" y="1067214"/>
                <a:ext cx="360213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50" dirty="0">
                    <a:latin typeface="+mj-lt"/>
                  </a:rPr>
                  <a:t>Modeled rainfall</a:t>
                </a:r>
              </a:p>
            </p:txBody>
          </p:sp>
        </p:grp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39F6A797-18AE-054E-9C14-39E64D78A8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84" t="16217" r="40924"/>
            <a:stretch/>
          </p:blipFill>
          <p:spPr>
            <a:xfrm>
              <a:off x="4934508" y="2691320"/>
              <a:ext cx="3485321" cy="1118525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323D018-2D34-4D49-A58E-732359DA3F3C}"/>
              </a:ext>
            </a:extLst>
          </p:cNvPr>
          <p:cNvGrpSpPr>
            <a:grpSpLocks noChangeAspect="1"/>
          </p:cNvGrpSpPr>
          <p:nvPr/>
        </p:nvGrpSpPr>
        <p:grpSpPr>
          <a:xfrm>
            <a:off x="394" y="2623964"/>
            <a:ext cx="3579415" cy="1268978"/>
            <a:chOff x="4934508" y="3734772"/>
            <a:chExt cx="4038710" cy="1431808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F2231E2-B16E-674A-95DB-3F1C8EFC9391}"/>
                </a:ext>
              </a:extLst>
            </p:cNvPr>
            <p:cNvGrpSpPr/>
            <p:nvPr/>
          </p:nvGrpSpPr>
          <p:grpSpPr>
            <a:xfrm>
              <a:off x="5374217" y="3734772"/>
              <a:ext cx="3599001" cy="1431260"/>
              <a:chOff x="6927109" y="2793069"/>
              <a:chExt cx="5022191" cy="1908346"/>
            </a:xfrm>
          </p:grpSpPr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11521ADA-FBDA-764D-A532-08220C8AA7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0706"/>
              <a:stretch/>
            </p:blipFill>
            <p:spPr>
              <a:xfrm>
                <a:off x="11177079" y="2922635"/>
                <a:ext cx="772221" cy="1778780"/>
              </a:xfrm>
              <a:prstGeom prst="rect">
                <a:avLst/>
              </a:prstGeom>
            </p:spPr>
          </p:pic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7EF948-E52A-5B43-80B7-485EBAEF5EEF}"/>
                  </a:ext>
                </a:extLst>
              </p:cNvPr>
              <p:cNvSpPr txBox="1"/>
              <p:nvPr/>
            </p:nvSpPr>
            <p:spPr>
              <a:xfrm>
                <a:off x="6927109" y="2793069"/>
                <a:ext cx="4207699" cy="40010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50" dirty="0">
                    <a:latin typeface="+mj-lt"/>
                  </a:rPr>
                  <a:t>Estimated rainfall</a:t>
                </a:r>
              </a:p>
            </p:txBody>
          </p:sp>
        </p:grp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A0401B7C-1DA6-3041-B7B1-F2035D3ED3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98" t="15356" r="40869"/>
            <a:stretch/>
          </p:blipFill>
          <p:spPr>
            <a:xfrm>
              <a:off x="4934508" y="4037362"/>
              <a:ext cx="3485321" cy="1129218"/>
            </a:xfrm>
            <a:prstGeom prst="rect">
              <a:avLst/>
            </a:prstGeom>
          </p:spPr>
        </p:pic>
      </p:grpSp>
      <p:sp>
        <p:nvSpPr>
          <p:cNvPr id="17" name="Text Placeholder 9"/>
          <p:cNvSpPr txBox="1">
            <a:spLocks/>
          </p:cNvSpPr>
          <p:nvPr/>
        </p:nvSpPr>
        <p:spPr>
          <a:xfrm>
            <a:off x="35560" y="5232049"/>
            <a:ext cx="3352280" cy="8501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rtl="0" eaLnBrk="1" fontAlgn="base" hangingPunct="1">
              <a:lnSpc>
                <a:spcPts val="1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000" b="0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b="1" dirty="0" smtClean="0"/>
              <a:t>Citation: </a:t>
            </a:r>
            <a:r>
              <a:rPr lang="en-US" dirty="0" err="1" smtClean="0"/>
              <a:t>Fildier</a:t>
            </a:r>
            <a:r>
              <a:rPr lang="en-US" dirty="0" smtClean="0"/>
              <a:t>, B., </a:t>
            </a:r>
            <a:r>
              <a:rPr lang="en-US" dirty="0" err="1" smtClean="0"/>
              <a:t>Parishani</a:t>
            </a:r>
            <a:r>
              <a:rPr lang="en-US" dirty="0" smtClean="0"/>
              <a:t>, H., &amp; Collins, W. D. (2018). Prognostic power of extreme rainfall scaling formulas across space and time scales. Journal of Advances in Modeling Earth Systems, 10 , 3252–3267. https://doi.org/10.1029/2018MS001462</a:t>
            </a:r>
          </a:p>
          <a:p>
            <a:pPr defTabSz="914400"/>
            <a:endParaRPr lang="en-US" dirty="0"/>
          </a:p>
        </p:txBody>
      </p:sp>
      <p:pic>
        <p:nvPicPr>
          <p:cNvPr id="22" name="Picture 2" descr="logo - CASCAD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245" y="6317005"/>
            <a:ext cx="465955" cy="461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205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Prognostic Power of Extreme Rainfall Scaling Formulas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92</cp:revision>
  <dcterms:created xsi:type="dcterms:W3CDTF">2016-02-10T19:06:12Z</dcterms:created>
  <dcterms:modified xsi:type="dcterms:W3CDTF">2019-01-23T19:18:27Z</dcterms:modified>
</cp:coreProperties>
</file>