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Google Shape;47;p5"/>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029/2020JG005693" TargetMode="External"/><Relationship Id="rId4" Type="http://schemas.openxmlformats.org/officeDocument/2006/relationships/image" Target="../media/image9.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44525" y="12725"/>
            <a:ext cx="80808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A Growing Freshwater Lens in the Arctic Ocean with Sustained Climate Warming Disrupts Marine Ecosystem Function</a:t>
            </a:r>
            <a:endParaRPr sz="2000"/>
          </a:p>
        </p:txBody>
      </p:sp>
      <p:sp>
        <p:nvSpPr>
          <p:cNvPr id="105" name="Google Shape;105;p14"/>
          <p:cNvSpPr txBox="1"/>
          <p:nvPr>
            <p:ph idx="1" type="body"/>
          </p:nvPr>
        </p:nvSpPr>
        <p:spPr>
          <a:xfrm>
            <a:off x="10600" y="636250"/>
            <a:ext cx="7118100" cy="3170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t>Objective:</a:t>
            </a:r>
            <a:r>
              <a:rPr lang="en" sz="1600"/>
              <a:t> </a:t>
            </a:r>
            <a:r>
              <a:rPr lang="en" sz="1600"/>
              <a:t>To study climate change impacts on marine biogeochemistry and productivity over multi-century timescales</a:t>
            </a:r>
            <a:r>
              <a:rPr lang="en" sz="1600"/>
              <a:t>.</a:t>
            </a:r>
            <a:endParaRPr sz="1600"/>
          </a:p>
          <a:p>
            <a:pPr indent="0" lvl="0" marL="0" rtl="0" algn="l">
              <a:lnSpc>
                <a:spcPct val="115000"/>
              </a:lnSpc>
              <a:spcBef>
                <a:spcPts val="1000"/>
              </a:spcBef>
              <a:spcAft>
                <a:spcPts val="0"/>
              </a:spcAft>
              <a:buNone/>
            </a:pPr>
            <a:r>
              <a:rPr b="1" lang="en" sz="1600"/>
              <a:t>Approach:</a:t>
            </a:r>
            <a:r>
              <a:rPr lang="en" sz="1600"/>
              <a:t> Analyze Community Earth System Model (CESMv1.0) simulation to year 2300 with RCP8.5/ECP8.5 scenario (atmospheric CO</a:t>
            </a:r>
            <a:r>
              <a:rPr baseline="-25000" lang="en" sz="1600"/>
              <a:t>2</a:t>
            </a:r>
            <a:r>
              <a:rPr lang="en" sz="1600"/>
              <a:t> exceeds 1960 ppm).</a:t>
            </a:r>
            <a:endParaRPr sz="1600"/>
          </a:p>
          <a:p>
            <a:pPr indent="0" lvl="0" marL="0" rtl="0" algn="l">
              <a:lnSpc>
                <a:spcPct val="115000"/>
              </a:lnSpc>
              <a:spcBef>
                <a:spcPts val="1000"/>
              </a:spcBef>
              <a:spcAft>
                <a:spcPts val="0"/>
              </a:spcAft>
              <a:buNone/>
            </a:pPr>
            <a:r>
              <a:rPr b="1" lang="en" sz="1600"/>
              <a:t>Results/Impacts:</a:t>
            </a:r>
            <a:r>
              <a:rPr lang="en" sz="1600"/>
              <a:t> </a:t>
            </a:r>
            <a:r>
              <a:rPr lang="en" sz="1600"/>
              <a:t>A growing freshwater lens in the Arctic Ocean continues to expand after the year 2100, which increases nutrient stress and overrides gains in marine productivity associated with sea ice loss. By 2300, export production declines by 53% and the peak bloom shifts from July to May, strongly influencing arctic marine food web dynamics</a:t>
            </a:r>
            <a:r>
              <a:rPr lang="en" sz="1600"/>
              <a:t>.</a:t>
            </a:r>
            <a:endParaRPr sz="1600"/>
          </a:p>
        </p:txBody>
      </p:sp>
      <p:sp>
        <p:nvSpPr>
          <p:cNvPr id="106" name="Google Shape;106;p14"/>
          <p:cNvSpPr txBox="1"/>
          <p:nvPr/>
        </p:nvSpPr>
        <p:spPr>
          <a:xfrm>
            <a:off x="2975" y="3806650"/>
            <a:ext cx="6816600" cy="7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696969"/>
                </a:solidFill>
                <a:latin typeface="Open Sans"/>
                <a:ea typeface="Open Sans"/>
                <a:cs typeface="Open Sans"/>
                <a:sym typeface="Open Sans"/>
              </a:rPr>
              <a:t>Fu, Weiei</a:t>
            </a:r>
            <a:r>
              <a:rPr lang="en" sz="1200">
                <a:solidFill>
                  <a:srgbClr val="696969"/>
                </a:solidFill>
                <a:latin typeface="Open Sans"/>
                <a:ea typeface="Open Sans"/>
                <a:cs typeface="Open Sans"/>
                <a:sym typeface="Open Sans"/>
              </a:rPr>
              <a:t>, </a:t>
            </a:r>
            <a:r>
              <a:rPr b="1" lang="en" sz="1200">
                <a:solidFill>
                  <a:srgbClr val="696969"/>
                </a:solidFill>
                <a:latin typeface="Open Sans"/>
                <a:ea typeface="Open Sans"/>
                <a:cs typeface="Open Sans"/>
                <a:sym typeface="Open Sans"/>
              </a:rPr>
              <a:t>J. Keith Moore</a:t>
            </a:r>
            <a:r>
              <a:rPr lang="en" sz="1200">
                <a:solidFill>
                  <a:srgbClr val="696969"/>
                </a:solidFill>
                <a:latin typeface="Open Sans"/>
                <a:ea typeface="Open Sans"/>
                <a:cs typeface="Open Sans"/>
                <a:sym typeface="Open Sans"/>
              </a:rPr>
              <a:t>, F. W. Primeau, K. Lindsay, and </a:t>
            </a:r>
            <a:r>
              <a:rPr b="1" lang="en" sz="1200">
                <a:solidFill>
                  <a:srgbClr val="696969"/>
                </a:solidFill>
                <a:latin typeface="Open Sans"/>
                <a:ea typeface="Open Sans"/>
                <a:cs typeface="Open Sans"/>
                <a:sym typeface="Open Sans"/>
              </a:rPr>
              <a:t>James T. Randerson</a:t>
            </a:r>
            <a:r>
              <a:rPr lang="en" sz="1200">
                <a:solidFill>
                  <a:srgbClr val="696969"/>
                </a:solidFill>
                <a:latin typeface="Open Sans"/>
                <a:ea typeface="Open Sans"/>
                <a:cs typeface="Open Sans"/>
                <a:sym typeface="Open Sans"/>
              </a:rPr>
              <a:t> (2020), A growing freshwater lens in the Arctic Ocean with sustained climate warming disrupts marine ecosystem function, </a:t>
            </a:r>
            <a:r>
              <a:rPr i="1" lang="en" sz="1200">
                <a:solidFill>
                  <a:srgbClr val="696969"/>
                </a:solidFill>
                <a:latin typeface="Open Sans"/>
                <a:ea typeface="Open Sans"/>
                <a:cs typeface="Open Sans"/>
                <a:sym typeface="Open Sans"/>
              </a:rPr>
              <a:t>J. Geophys. Res. Biogeosci.</a:t>
            </a:r>
            <a:r>
              <a:rPr lang="en" sz="1200">
                <a:solidFill>
                  <a:srgbClr val="696969"/>
                </a:solidFill>
                <a:latin typeface="Open Sans"/>
                <a:ea typeface="Open Sans"/>
                <a:cs typeface="Open Sans"/>
                <a:sym typeface="Open Sans"/>
              </a:rPr>
              <a:t>, 125, e2020JG005693, doi:</a:t>
            </a:r>
            <a:r>
              <a:rPr lang="en" sz="1200" u="sng">
                <a:solidFill>
                  <a:srgbClr val="0000FF"/>
                </a:solidFill>
                <a:latin typeface="Open Sans"/>
                <a:ea typeface="Open Sans"/>
                <a:cs typeface="Open Sans"/>
                <a:sym typeface="Open Sans"/>
                <a:hlinkClick r:id="rId3">
                  <a:extLst>
                    <a:ext uri="{A12FA001-AC4F-418D-AE19-62706E023703}">
                      <ahyp:hlinkClr val="tx"/>
                    </a:ext>
                  </a:extLst>
                </a:hlinkClick>
              </a:rPr>
              <a:t>10.1029/2020JG005693</a:t>
            </a:r>
            <a:r>
              <a:rPr lang="en" sz="1200">
                <a:solidFill>
                  <a:srgbClr val="696969"/>
                </a:solidFill>
                <a:latin typeface="Open Sans"/>
                <a:ea typeface="Open Sans"/>
                <a:cs typeface="Open Sans"/>
                <a:sym typeface="Open Sans"/>
              </a:rPr>
              <a:t>.</a:t>
            </a:r>
            <a:endParaRPr sz="1200">
              <a:solidFill>
                <a:srgbClr val="696969"/>
              </a:solidFill>
              <a:latin typeface="Open Sans"/>
              <a:ea typeface="Open Sans"/>
              <a:cs typeface="Open Sans"/>
              <a:sym typeface="Open Sans"/>
            </a:endParaRPr>
          </a:p>
        </p:txBody>
      </p:sp>
      <p:sp>
        <p:nvSpPr>
          <p:cNvPr id="107" name="Google Shape;107;p14"/>
          <p:cNvSpPr txBox="1"/>
          <p:nvPr/>
        </p:nvSpPr>
        <p:spPr>
          <a:xfrm>
            <a:off x="6819525" y="4200575"/>
            <a:ext cx="2328000" cy="4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a:t>
            </a:r>
            <a:r>
              <a:rPr lang="en" sz="1000">
                <a:solidFill>
                  <a:srgbClr val="0B74AC"/>
                </a:solidFill>
                <a:latin typeface="Open Sans"/>
                <a:ea typeface="Open Sans"/>
                <a:cs typeface="Open Sans"/>
                <a:sym typeface="Open Sans"/>
              </a:rPr>
              <a:t> A freshwater lens drives phytoplankton community shift, leading to bloom 2 months earlier.</a:t>
            </a:r>
            <a:endParaRPr sz="1000">
              <a:solidFill>
                <a:srgbClr val="0B74AC"/>
              </a:solidFill>
              <a:latin typeface="Open Sans"/>
              <a:ea typeface="Open Sans"/>
              <a:cs typeface="Open Sans"/>
              <a:sym typeface="Open Sans"/>
            </a:endParaRPr>
          </a:p>
        </p:txBody>
      </p:sp>
      <p:pic>
        <p:nvPicPr>
          <p:cNvPr id="108" name="Google Shape;108;p14"/>
          <p:cNvPicPr preferRelativeResize="0"/>
          <p:nvPr/>
        </p:nvPicPr>
        <p:blipFill rotWithShape="1">
          <a:blip r:embed="rId4">
            <a:alphaModFix/>
          </a:blip>
          <a:srcRect b="0" l="0" r="0" t="0"/>
          <a:stretch/>
        </p:blipFill>
        <p:spPr>
          <a:xfrm>
            <a:off x="7186343" y="1715199"/>
            <a:ext cx="1617914" cy="2485382"/>
          </a:xfrm>
          <a:prstGeom prst="rect">
            <a:avLst/>
          </a:prstGeom>
          <a:noFill/>
          <a:ln>
            <a:noFill/>
          </a:ln>
        </p:spPr>
      </p:pic>
      <p:pic>
        <p:nvPicPr>
          <p:cNvPr id="109" name="Google Shape;109;p14"/>
          <p:cNvPicPr preferRelativeResize="0"/>
          <p:nvPr/>
        </p:nvPicPr>
        <p:blipFill rotWithShape="1">
          <a:blip r:embed="rId5">
            <a:alphaModFix/>
          </a:blip>
          <a:srcRect b="0" l="0" r="0" t="0"/>
          <a:stretch/>
        </p:blipFill>
        <p:spPr>
          <a:xfrm>
            <a:off x="7146261" y="636127"/>
            <a:ext cx="1698095" cy="10790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