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5730A2-A258-4765-8B73-DBB8FFB9E886}" type="datetimeFigureOut">
              <a:rPr lang="en-US" smtClean="0"/>
              <a:t>9/28/2018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D3EA5B-EC3F-4B54-B778-47E9E2AF50B4}" type="slidenum">
              <a:rPr lang="en-US" smtClean="0"/>
              <a:t>‹#›</a:t>
            </a:fld>
            <a:endParaRPr lang="en-US"/>
          </a:p>
        </p:txBody>
      </p:sp>
    </p:spTree>
    <p:extLst>
      <p:ext uri="{BB962C8B-B14F-4D97-AF65-F5344CB8AC3E}">
        <p14:creationId xmlns:p14="http://schemas.microsoft.com/office/powerpoint/2010/main" val="93184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715754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39363261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9/28/2018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39982616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99277" y="1371600"/>
            <a:ext cx="4479434" cy="5355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ts val="0"/>
              </a:spcBef>
              <a:defRPr/>
            </a:pPr>
            <a:r>
              <a:rPr lang="en-US" sz="1400" b="1" dirty="0">
                <a:solidFill>
                  <a:prstClr val="black"/>
                </a:solidFill>
              </a:rPr>
              <a:t>Objective</a:t>
            </a:r>
          </a:p>
          <a:p>
            <a:pPr marL="285750" indent="-285750">
              <a:spcBef>
                <a:spcPts val="0"/>
              </a:spcBef>
              <a:buFont typeface="Arial" pitchFamily="34" charset="0"/>
              <a:buChar char="●"/>
              <a:defRPr/>
            </a:pPr>
            <a:r>
              <a:rPr lang="en-US" sz="1400" dirty="0">
                <a:solidFill>
                  <a:prstClr val="black"/>
                </a:solidFill>
              </a:rPr>
              <a:t>Isolate the roles of the ocean and atmosphere and their interaction in generating Atlantic Multidecadal Variability (AMV)</a:t>
            </a:r>
            <a:br>
              <a:rPr lang="en-US" sz="1400" dirty="0">
                <a:solidFill>
                  <a:prstClr val="black"/>
                </a:solidFill>
              </a:rPr>
            </a:br>
            <a:endParaRPr lang="en-US" sz="1400" dirty="0">
              <a:solidFill>
                <a:prstClr val="black"/>
              </a:solidFill>
            </a:endParaRPr>
          </a:p>
          <a:p>
            <a:pPr>
              <a:spcBef>
                <a:spcPts val="0"/>
              </a:spcBef>
              <a:defRPr/>
            </a:pPr>
            <a:r>
              <a:rPr lang="en-US" sz="1400" b="1" dirty="0">
                <a:solidFill>
                  <a:prstClr val="black"/>
                </a:solidFill>
              </a:rPr>
              <a:t>		Approach</a:t>
            </a:r>
          </a:p>
          <a:p>
            <a:pPr marL="285750" indent="-285750">
              <a:spcBef>
                <a:spcPts val="0"/>
              </a:spcBef>
              <a:buFont typeface="Arial" pitchFamily="34" charset="0"/>
              <a:buChar char="●"/>
              <a:defRPr/>
            </a:pPr>
            <a:r>
              <a:rPr lang="en-US" sz="1400" dirty="0">
                <a:solidFill>
                  <a:prstClr val="black"/>
                </a:solidFill>
              </a:rPr>
              <a:t>Decompose ocean temperature variability into ocean circulation variability and surface heat flux exchange</a:t>
            </a:r>
            <a:r>
              <a:rPr lang="en-US" sz="1400" strike="sngStrike" dirty="0">
                <a:solidFill>
                  <a:prstClr val="black"/>
                </a:solidFill>
              </a:rPr>
              <a:t> </a:t>
            </a:r>
            <a:r>
              <a:rPr lang="en-US" sz="1400" dirty="0">
                <a:solidFill>
                  <a:prstClr val="black"/>
                </a:solidFill>
              </a:rPr>
              <a:t>between </a:t>
            </a:r>
            <a:r>
              <a:rPr lang="en-US" sz="1400" dirty="0"/>
              <a:t>components</a:t>
            </a:r>
          </a:p>
          <a:p>
            <a:pPr marL="285750" indent="-285750">
              <a:spcBef>
                <a:spcPts val="0"/>
              </a:spcBef>
              <a:buFont typeface="Arial" pitchFamily="34" charset="0"/>
              <a:buChar char="●"/>
              <a:defRPr/>
            </a:pPr>
            <a:r>
              <a:rPr lang="en-US" sz="1400" dirty="0">
                <a:solidFill>
                  <a:prstClr val="black"/>
                </a:solidFill>
              </a:rPr>
              <a:t>Decouple the exchanges associated with ocean driven temperature anomalies from those driven by the atmosphere to produce a “partially coupled” simulation</a:t>
            </a:r>
          </a:p>
          <a:p>
            <a:pPr marL="285750" indent="-285750">
              <a:spcBef>
                <a:spcPts val="0"/>
              </a:spcBef>
              <a:buFont typeface="Arial" pitchFamily="34" charset="0"/>
              <a:buChar char="●"/>
              <a:defRPr/>
            </a:pPr>
            <a:r>
              <a:rPr lang="en-US" sz="1400" dirty="0">
                <a:solidFill>
                  <a:prstClr val="black"/>
                </a:solidFill>
              </a:rPr>
              <a:t>Compare North Atlantic </a:t>
            </a:r>
            <a:r>
              <a:rPr lang="en-US" sz="1400" dirty="0"/>
              <a:t>variability</a:t>
            </a:r>
            <a:r>
              <a:rPr lang="en-US" sz="1400" dirty="0">
                <a:solidFill>
                  <a:prstClr val="black"/>
                </a:solidFill>
              </a:rPr>
              <a:t> in fully- and partially-coupled mode to identify the mechanisms that drive and dissipate that variability</a:t>
            </a:r>
          </a:p>
          <a:p>
            <a:pPr>
              <a:spcBef>
                <a:spcPts val="0"/>
              </a:spcBef>
              <a:defRPr/>
            </a:pPr>
            <a:endParaRPr lang="en-US" sz="1400" dirty="0">
              <a:solidFill>
                <a:prstClr val="black"/>
              </a:solidFill>
            </a:endParaRPr>
          </a:p>
          <a:p>
            <a:pPr algn="ctr" eaLnBrk="1" hangingPunct="1">
              <a:spcBef>
                <a:spcPts val="0"/>
              </a:spcBef>
              <a:buFontTx/>
              <a:buNone/>
            </a:pPr>
            <a:r>
              <a:rPr lang="en-US" altLang="en-US" sz="1400" b="1" dirty="0">
                <a:solidFill>
                  <a:prstClr val="black"/>
                </a:solidFill>
              </a:rPr>
              <a:t>Impact</a:t>
            </a:r>
          </a:p>
          <a:p>
            <a:pPr marL="283464" indent="-283464">
              <a:spcBef>
                <a:spcPts val="0"/>
              </a:spcBef>
              <a:buFont typeface="Arial" panose="020B0604020202020204" pitchFamily="34" charset="0"/>
              <a:buChar char="●"/>
            </a:pPr>
            <a:r>
              <a:rPr lang="en-US" sz="1400" dirty="0">
                <a:solidFill>
                  <a:prstClr val="black"/>
                </a:solidFill>
              </a:rPr>
              <a:t>This study identifies some of the important physical mechanisms responsible for SST changes and heat transport in the North </a:t>
            </a:r>
            <a:r>
              <a:rPr lang="en-US" sz="1400" dirty="0" smtClean="0">
                <a:solidFill>
                  <a:prstClr val="black"/>
                </a:solidFill>
              </a:rPr>
              <a:t>Atlantic, with the </a:t>
            </a:r>
            <a:r>
              <a:rPr lang="en-US" sz="1400" dirty="0">
                <a:solidFill>
                  <a:prstClr val="black"/>
                </a:solidFill>
              </a:rPr>
              <a:t>main driver of variability </a:t>
            </a:r>
            <a:r>
              <a:rPr lang="en-US" sz="1400" dirty="0" smtClean="0">
                <a:solidFill>
                  <a:prstClr val="black"/>
                </a:solidFill>
              </a:rPr>
              <a:t>due </a:t>
            </a:r>
            <a:r>
              <a:rPr lang="en-US" sz="1400" dirty="0">
                <a:solidFill>
                  <a:prstClr val="black"/>
                </a:solidFill>
              </a:rPr>
              <a:t>to </a:t>
            </a:r>
            <a:r>
              <a:rPr lang="en-US" sz="1400" dirty="0" smtClean="0">
                <a:solidFill>
                  <a:prstClr val="black"/>
                </a:solidFill>
              </a:rPr>
              <a:t>ocean-driven </a:t>
            </a:r>
            <a:r>
              <a:rPr lang="en-US" sz="1400" dirty="0">
                <a:solidFill>
                  <a:prstClr val="black"/>
                </a:solidFill>
              </a:rPr>
              <a:t>circulation features</a:t>
            </a:r>
          </a:p>
          <a:p>
            <a:pPr marL="283464" indent="-283464">
              <a:spcBef>
                <a:spcPts val="0"/>
              </a:spcBef>
              <a:buFont typeface="Arial" panose="020B0604020202020204" pitchFamily="34" charset="0"/>
              <a:buChar char="●"/>
            </a:pPr>
            <a:r>
              <a:rPr lang="en-US" sz="1400" dirty="0"/>
              <a:t>Models with a weak AMV compared to observations probably have </a:t>
            </a:r>
            <a:r>
              <a:rPr lang="en-US" sz="1400" dirty="0" smtClean="0"/>
              <a:t>too-strong </a:t>
            </a:r>
            <a:r>
              <a:rPr lang="en-US" sz="1400" dirty="0"/>
              <a:t>surface coupling </a:t>
            </a:r>
          </a:p>
        </p:txBody>
      </p:sp>
      <p:sp>
        <p:nvSpPr>
          <p:cNvPr id="3076" name="Rectangle 5"/>
          <p:cNvSpPr>
            <a:spLocks noChangeArrowheads="1"/>
          </p:cNvSpPr>
          <p:nvPr/>
        </p:nvSpPr>
        <p:spPr bwMode="auto">
          <a:xfrm>
            <a:off x="152399" y="36493"/>
            <a:ext cx="88526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dirty="0">
                <a:latin typeface="Arial" panose="020B0604020202020204" pitchFamily="34" charset="0"/>
              </a:rPr>
              <a:t>Disentangling the Ocean-Atmosphere Interactions </a:t>
            </a:r>
            <a:r>
              <a:rPr lang="en-US" sz="3000" b="1" dirty="0" smtClean="0">
                <a:latin typeface="Arial" panose="020B0604020202020204" pitchFamily="34" charset="0"/>
              </a:rPr>
              <a:t>in the North Atlantic</a:t>
            </a:r>
            <a:endParaRPr lang="en-US" sz="3000" b="1" dirty="0">
              <a:latin typeface="Arial" panose="020B0604020202020204" pitchFamily="34" charset="0"/>
            </a:endParaRPr>
          </a:p>
        </p:txBody>
      </p:sp>
      <p:sp>
        <p:nvSpPr>
          <p:cNvPr id="8" name="Text Box 6">
            <a:extLst>
              <a:ext uri="{FF2B5EF4-FFF2-40B4-BE49-F238E27FC236}">
                <a16:creationId xmlns:a16="http://schemas.microsoft.com/office/drawing/2014/main" xmlns="" id="{B0957E2E-0E4E-CE4F-B0EB-EE62EF0A62F3}"/>
              </a:ext>
            </a:extLst>
          </p:cNvPr>
          <p:cNvSpPr txBox="1">
            <a:spLocks noChangeArrowheads="1"/>
          </p:cNvSpPr>
          <p:nvPr/>
        </p:nvSpPr>
        <p:spPr bwMode="auto">
          <a:xfrm>
            <a:off x="4873858" y="6173492"/>
            <a:ext cx="4177576"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err="1"/>
              <a:t>Garuba</a:t>
            </a:r>
            <a:r>
              <a:rPr lang="en-US" sz="1000" dirty="0"/>
              <a:t> OA, J Lu, HA Singh, F Liu, and PJ Rasch. 2018. “On the relative roles of the atmosphere and ocean in the Atlantic Multi‐decadal Variability,” </a:t>
            </a:r>
            <a:r>
              <a:rPr lang="en-US" sz="1000" i="1" dirty="0"/>
              <a:t>Geophysical Research Letters,</a:t>
            </a:r>
            <a:r>
              <a:rPr lang="en-US" sz="1000" dirty="0"/>
              <a:t> </a:t>
            </a:r>
            <a:r>
              <a:rPr lang="en-US" sz="1000" dirty="0" smtClean="0"/>
              <a:t>45:9186-9196. </a:t>
            </a:r>
            <a:r>
              <a:rPr lang="en-US" sz="1000" dirty="0"/>
              <a:t>DOI: </a:t>
            </a:r>
            <a:r>
              <a:rPr lang="en-US" sz="1000" dirty="0" smtClean="0"/>
              <a:t>10.1029/2018GL078882.</a:t>
            </a:r>
            <a:endParaRPr lang="en-US" sz="1000" dirty="0"/>
          </a:p>
        </p:txBody>
      </p:sp>
      <p:sp>
        <p:nvSpPr>
          <p:cNvPr id="2" name="TextBox 1">
            <a:extLst>
              <a:ext uri="{FF2B5EF4-FFF2-40B4-BE49-F238E27FC236}">
                <a16:creationId xmlns:a16="http://schemas.microsoft.com/office/drawing/2014/main" xmlns="" id="{7802DDE9-6540-324C-8092-D130821DACD9}"/>
              </a:ext>
            </a:extLst>
          </p:cNvPr>
          <p:cNvSpPr txBox="1"/>
          <p:nvPr/>
        </p:nvSpPr>
        <p:spPr>
          <a:xfrm>
            <a:off x="6348549" y="2821577"/>
            <a:ext cx="184731" cy="369332"/>
          </a:xfrm>
          <a:prstGeom prst="rect">
            <a:avLst/>
          </a:prstGeom>
          <a:noFill/>
        </p:spPr>
        <p:txBody>
          <a:bodyPr wrap="none" rtlCol="0">
            <a:spAutoFit/>
          </a:bodyPr>
          <a:lstStyle/>
          <a:p>
            <a:endParaRPr lang="en-US" dirty="0"/>
          </a:p>
        </p:txBody>
      </p:sp>
      <p:pic>
        <p:nvPicPr>
          <p:cNvPr id="9" name="Picture 8">
            <a:extLst>
              <a:ext uri="{FF2B5EF4-FFF2-40B4-BE49-F238E27FC236}">
                <a16:creationId xmlns:a16="http://schemas.microsoft.com/office/drawing/2014/main" xmlns="" id="{F6B37492-D491-834E-BDF2-DE2EB88A1BB6}"/>
              </a:ext>
            </a:extLst>
          </p:cNvPr>
          <p:cNvPicPr>
            <a:picLocks noChangeAspect="1"/>
          </p:cNvPicPr>
          <p:nvPr/>
        </p:nvPicPr>
        <p:blipFill rotWithShape="1">
          <a:blip r:embed="rId3"/>
          <a:srcRect t="6598" r="4407" b="5687"/>
          <a:stretch/>
        </p:blipFill>
        <p:spPr>
          <a:xfrm>
            <a:off x="4860434" y="1234091"/>
            <a:ext cx="4191000" cy="2927059"/>
          </a:xfrm>
          <a:prstGeom prst="rect">
            <a:avLst/>
          </a:prstGeom>
        </p:spPr>
      </p:pic>
      <p:sp>
        <p:nvSpPr>
          <p:cNvPr id="3" name="TextBox 2">
            <a:extLst>
              <a:ext uri="{FF2B5EF4-FFF2-40B4-BE49-F238E27FC236}">
                <a16:creationId xmlns:a16="http://schemas.microsoft.com/office/drawing/2014/main" xmlns="" id="{C9B935D6-F7DD-E14F-A7F7-81EBFC43D6F4}"/>
              </a:ext>
            </a:extLst>
          </p:cNvPr>
          <p:cNvSpPr txBox="1"/>
          <p:nvPr/>
        </p:nvSpPr>
        <p:spPr>
          <a:xfrm>
            <a:off x="4873858" y="4236896"/>
            <a:ext cx="4114780" cy="1785104"/>
          </a:xfrm>
          <a:prstGeom prst="rect">
            <a:avLst/>
          </a:prstGeom>
          <a:solidFill>
            <a:schemeClr val="bg1"/>
          </a:solidFill>
        </p:spPr>
        <p:txBody>
          <a:bodyPr wrap="square" rtlCol="0">
            <a:spAutoFit/>
          </a:bodyPr>
          <a:lstStyle/>
          <a:p>
            <a:pPr>
              <a:lnSpc>
                <a:spcPts val="1200"/>
              </a:lnSpc>
            </a:pPr>
            <a:r>
              <a:rPr lang="en-US" sz="1200" b="1" dirty="0">
                <a:solidFill>
                  <a:srgbClr val="0000FF"/>
                </a:solidFill>
                <a:latin typeface="Arial" panose="020B0604020202020204" pitchFamily="34" charset="0"/>
              </a:rPr>
              <a:t>Power spectra of the AMV index (black) and their ocean-driven (red) and surface-driven (blue) components in the partially (left) and fully (right) coupled simulations. Note the ordinate range change in the two panels.  </a:t>
            </a:r>
          </a:p>
          <a:p>
            <a:pPr>
              <a:lnSpc>
                <a:spcPts val="1200"/>
              </a:lnSpc>
            </a:pPr>
            <a:endParaRPr lang="en-US" sz="1200" b="1" dirty="0">
              <a:solidFill>
                <a:srgbClr val="0000FF"/>
              </a:solidFill>
              <a:latin typeface="Arial" panose="020B0604020202020204" pitchFamily="34" charset="0"/>
            </a:endParaRPr>
          </a:p>
          <a:p>
            <a:pPr>
              <a:lnSpc>
                <a:spcPts val="1200"/>
              </a:lnSpc>
            </a:pPr>
            <a:r>
              <a:rPr lang="en-US" sz="1200" b="1" dirty="0">
                <a:solidFill>
                  <a:srgbClr val="0000FF"/>
                </a:solidFill>
                <a:latin typeface="Arial" panose="020B0604020202020204" pitchFamily="34" charset="0"/>
              </a:rPr>
              <a:t>The difference in amplitude of the variance and relative importance of surface and ocean variability in the two simulations indicates that ocean circulation features drive the AMV, and surface heat fluxes help to dissipate the variability.</a:t>
            </a:r>
          </a:p>
        </p:txBody>
      </p:sp>
    </p:spTree>
    <p:extLst>
      <p:ext uri="{BB962C8B-B14F-4D97-AF65-F5344CB8AC3E}">
        <p14:creationId xmlns:p14="http://schemas.microsoft.com/office/powerpoint/2010/main" val="1775400083"/>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Garuba-etal-OceanAtmosAMV-GRL-Sep2018-f</Presentation>
    <Funding xmlns="98b00cf3-a6ce-40de-8923-f140beb786e9">RGCM</Funding>
    <SlideDescri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253321084bc877e6219647d3d603010e">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d22a2e83e57c1c348b9d66ffe587db95"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9B0A14-9200-471C-8C42-50AD2F3D0816}"/>
</file>

<file path=customXml/itemProps2.xml><?xml version="1.0" encoding="utf-8"?>
<ds:datastoreItem xmlns:ds="http://schemas.openxmlformats.org/officeDocument/2006/customXml" ds:itemID="{139EC388-083D-49F6-A04C-7C232CBC2D2B}"/>
</file>

<file path=docProps/app.xml><?xml version="1.0" encoding="utf-8"?>
<Properties xmlns="http://schemas.openxmlformats.org/officeDocument/2006/extended-properties" xmlns:vt="http://schemas.openxmlformats.org/officeDocument/2006/docPropsVTypes">
  <Template>DOE-Sample-Slide-Highlights-Template</Template>
  <TotalTime>10161</TotalTime>
  <Words>159</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Garuba-etal-OceanAtmosAMV-GRL-Sep2018-f</dc:title>
  <dc:creator>Davis, Emily L</dc:creator>
  <dc:description/>
  <cp:lastModifiedBy>Roeder, Lynne R</cp:lastModifiedBy>
  <cp:revision>33</cp:revision>
  <cp:lastPrinted>2011-05-11T17:30:12Z</cp:lastPrinted>
  <dcterms:created xsi:type="dcterms:W3CDTF">2017-11-02T21:19:41Z</dcterms:created>
  <dcterms:modified xsi:type="dcterms:W3CDTF">2018-09-28T17:01:43Z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
  </property>
  <property fmtid="{D5CDD505-2E9C-101B-9397-08002B2CF9AE}" pid="7" name="ContentType">
    <vt:lpwstr>Slide</vt:lpwstr>
  </property>
  <property fmtid="{D5CDD505-2E9C-101B-9397-08002B2CF9AE}" pid="8" name="Presentation">
    <vt:lpwstr>Garuba-etal-OceanAtmosAMV-GRL-Sep2018-f</vt:lpwstr>
  </property>
  <property fmtid="{D5CDD505-2E9C-101B-9397-08002B2CF9AE}" pid="9" name="SlideDescription">
    <vt:lpwstr/>
  </property>
</Properties>
</file>