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59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C635-491E-40DA-96A4-343B0A33D7A1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7FB99-0D2D-4B66-A46E-843C6794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FB99-0D2D-4B66-A46E-843C6794F4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3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8400" y="18855"/>
            <a:ext cx="7447198" cy="903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2" y="1050027"/>
            <a:ext cx="4380230" cy="346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8746" y="708660"/>
            <a:ext cx="8836654" cy="5857373"/>
          </a:xfrm>
          <a:prstGeom prst="rect">
            <a:avLst/>
          </a:prstGeom>
        </p:spPr>
        <p:txBody>
          <a:bodyPr vert="horz" wrap="square" lIns="0" tIns="12065" rIns="0" bIns="0" numCol="1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600"/>
                </a:solidFill>
                <a:latin typeface="Calibri"/>
                <a:cs typeface="Calibri"/>
              </a:rPr>
              <a:t>Objective</a:t>
            </a:r>
            <a:endParaRPr lang="en-US" sz="1600" dirty="0">
              <a:cs typeface="Calibri"/>
            </a:endParaRP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dirty="0"/>
              <a:t>Results from the Marine Ice Sheet-Ocean Model Inter-</a:t>
            </a:r>
            <a:br>
              <a:rPr lang="en-US" sz="1400" dirty="0"/>
            </a:br>
            <a:r>
              <a:rPr lang="en-US" sz="1400" dirty="0"/>
              <a:t>comparison Project (MISOMIP) suggest that ocean models with</a:t>
            </a:r>
            <a:br>
              <a:rPr lang="en-US" sz="1400" dirty="0"/>
            </a:br>
            <a:r>
              <a:rPr lang="en-US" sz="1400" dirty="0"/>
              <a:t>different vertical </a:t>
            </a:r>
            <a:r>
              <a:rPr lang="en-US" sz="1400" dirty="0" err="1"/>
              <a:t>discretizations</a:t>
            </a:r>
            <a:r>
              <a:rPr lang="en-US" sz="1400" dirty="0"/>
              <a:t> produce significantly different</a:t>
            </a:r>
            <a:br>
              <a:rPr lang="en-US" sz="1400" dirty="0"/>
            </a:br>
            <a:r>
              <a:rPr lang="en-US" sz="1400" dirty="0"/>
              <a:t>melt rates in idealized simulations of the cavities under ice</a:t>
            </a:r>
            <a:br>
              <a:rPr lang="en-US" sz="1400" dirty="0"/>
            </a:br>
            <a:r>
              <a:rPr lang="en-US" sz="1400" dirty="0"/>
              <a:t>shelves.</a:t>
            </a:r>
            <a:endParaRPr lang="en-US" sz="1600" dirty="0">
              <a:cs typeface="Calibri"/>
            </a:endParaRP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spcAft>
                <a:spcPts val="600"/>
              </a:spcAft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dirty="0"/>
              <a:t>Using three models that participated in  MISOMIP, this work</a:t>
            </a:r>
            <a:br>
              <a:rPr lang="en-US" sz="1400" dirty="0"/>
            </a:br>
            <a:r>
              <a:rPr lang="en-US" sz="1400" dirty="0"/>
              <a:t>explores the relevant differences in vertical resolution and</a:t>
            </a:r>
            <a:br>
              <a:rPr lang="en-US" sz="1400" dirty="0"/>
            </a:br>
            <a:r>
              <a:rPr lang="en-US" sz="1400" dirty="0"/>
              <a:t>boundary-layer parameterization that explain these differences.</a:t>
            </a:r>
            <a:endParaRPr lang="en-US" sz="1400" dirty="0">
              <a:latin typeface="Calibri"/>
              <a:cs typeface="Calibri"/>
            </a:endParaRPr>
          </a:p>
          <a:p>
            <a:pPr marL="12700">
              <a:lnSpc>
                <a:spcPts val="1910"/>
              </a:lnSpc>
            </a:pPr>
            <a:r>
              <a:rPr sz="1600" b="1" spc="-10" dirty="0">
                <a:solidFill>
                  <a:srgbClr val="00673E"/>
                </a:solidFill>
                <a:latin typeface="Calibri"/>
                <a:cs typeface="Calibri"/>
              </a:rPr>
              <a:t>New </a:t>
            </a:r>
            <a:r>
              <a:rPr sz="1600" b="1" spc="-5" dirty="0">
                <a:solidFill>
                  <a:srgbClr val="00673E"/>
                </a:solidFill>
                <a:latin typeface="Calibri"/>
                <a:cs typeface="Calibri"/>
              </a:rPr>
              <a:t>Science</a:t>
            </a:r>
            <a:endParaRPr lang="en-US" sz="1600" dirty="0">
              <a:cs typeface="Calibri"/>
            </a:endParaRP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dirty="0">
                <a:cs typeface="Calibri"/>
              </a:rPr>
              <a:t>Models with high vertical resolution near the ice-ocean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boundary are shown to produce a thin boundary layer and low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melt rates unless the model explicitly attempts to thicken the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boundary layer.</a:t>
            </a:r>
            <a:endParaRPr lang="en-US" sz="1600" dirty="0">
              <a:cs typeface="Calibri"/>
            </a:endParaRP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dirty="0">
                <a:cs typeface="Calibri"/>
              </a:rPr>
              <a:t>With current boundary-layer parameterizations, a melt rate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independent of vertical resolution can only be achieved by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fixing the thickness of the boundary layer to a constant value,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independent of resolution.</a:t>
            </a: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spcAft>
                <a:spcPts val="600"/>
              </a:spcAft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dirty="0">
                <a:cs typeface="Calibri"/>
              </a:rPr>
              <a:t>However, the behavior of the boundary layer is not known to a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degree that this thickness can be determined from the resolved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 model physics.</a:t>
            </a:r>
            <a:endParaRPr sz="1550" dirty="0">
              <a:latin typeface="Times New Roman"/>
              <a:cs typeface="Times New Roman"/>
            </a:endParaRPr>
          </a:p>
          <a:p>
            <a:pPr marL="74295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673E"/>
                </a:solidFill>
                <a:latin typeface="Calibri"/>
                <a:cs typeface="Calibri"/>
              </a:rPr>
              <a:t>Significance</a:t>
            </a:r>
            <a:endParaRPr sz="1600" dirty="0">
              <a:latin typeface="Calibri"/>
              <a:cs typeface="Calibri"/>
            </a:endParaRP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spc="-5" dirty="0">
                <a:cs typeface="Calibri"/>
              </a:rPr>
              <a:t>Current parameterizations of boundary-layer physics likely need </a:t>
            </a:r>
            <a:br>
              <a:rPr lang="en-US" sz="1400" spc="-5" dirty="0">
                <a:cs typeface="Calibri"/>
              </a:rPr>
            </a:br>
            <a:r>
              <a:rPr lang="en-US" sz="1400" spc="-5" dirty="0">
                <a:cs typeface="Calibri"/>
              </a:rPr>
              <a:t>to be updated or replaced based on observations and high-</a:t>
            </a:r>
            <a:br>
              <a:rPr lang="en-US" sz="1400" spc="-5" dirty="0">
                <a:cs typeface="Calibri"/>
              </a:rPr>
            </a:br>
            <a:r>
              <a:rPr lang="en-US" sz="1400" spc="-5" dirty="0">
                <a:cs typeface="Calibri"/>
              </a:rPr>
              <a:t>resolution process modeling if ocean models are to produce</a:t>
            </a:r>
            <a:br>
              <a:rPr lang="en-US" sz="1400" spc="-5" dirty="0">
                <a:cs typeface="Calibri"/>
              </a:rPr>
            </a:br>
            <a:r>
              <a:rPr lang="en-US" sz="1400" spc="-5" dirty="0">
                <a:cs typeface="Calibri"/>
              </a:rPr>
              <a:t>robust, reliable estimates of ice-shelf melting.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2304"/>
            <a:ext cx="8733796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100" dirty="0"/>
              <a:t>Choice of vertical coordinates impacts ice-shelf basal melting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997325-0F7A-470E-97FD-A62AFDAD79B1}"/>
              </a:ext>
            </a:extLst>
          </p:cNvPr>
          <p:cNvSpPr/>
          <p:nvPr/>
        </p:nvSpPr>
        <p:spPr>
          <a:xfrm>
            <a:off x="5029200" y="3657600"/>
            <a:ext cx="39331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representation of ocean temperature in the ocean cavity under an ice shelf in three ocean models (ROMS, COCO and MPAS-Ocean) with different vertical coordinates and boundary-layer parameterizations.  The inset shows that melt water with colder temperature is distributed over significantly different thicknesses in the models.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34DD933-056D-4EB3-AB86-C6E1762BD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408" y="838201"/>
            <a:ext cx="3833421" cy="2744948"/>
          </a:xfrm>
          <a:prstGeom prst="rect">
            <a:avLst/>
          </a:prstGeom>
        </p:spPr>
      </p:pic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6D419D2-D9D4-43CF-838A-E8F800EDE3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9" b="68889"/>
          <a:stretch/>
        </p:blipFill>
        <p:spPr>
          <a:xfrm>
            <a:off x="5172993" y="4985602"/>
            <a:ext cx="3605030" cy="5874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2C03F1-B517-42CF-9F2D-4A97EA95840B}"/>
              </a:ext>
            </a:extLst>
          </p:cNvPr>
          <p:cNvSpPr/>
          <p:nvPr/>
        </p:nvSpPr>
        <p:spPr>
          <a:xfrm>
            <a:off x="5035617" y="5720500"/>
            <a:ext cx="387978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lnSpc>
                <a:spcPct val="100000"/>
              </a:lnSpc>
              <a:spcBef>
                <a:spcPts val="600"/>
              </a:spcBef>
            </a:pPr>
            <a:r>
              <a:rPr lang="en-US" sz="1050" dirty="0">
                <a:latin typeface="Arial Black"/>
                <a:cs typeface="Arial Black"/>
              </a:rPr>
              <a:t>Citation - </a:t>
            </a:r>
            <a:r>
              <a:rPr lang="en-US" sz="1050" spc="-5" dirty="0" err="1">
                <a:latin typeface="Arial"/>
                <a:cs typeface="Arial"/>
              </a:rPr>
              <a:t>Gwyther</a:t>
            </a:r>
            <a:r>
              <a:rPr lang="en-US" sz="1050" spc="-5" dirty="0">
                <a:latin typeface="Arial"/>
                <a:cs typeface="Arial"/>
              </a:rPr>
              <a:t>, D. E., K. </a:t>
            </a:r>
            <a:r>
              <a:rPr lang="en-US" sz="1050" spc="-5" dirty="0" err="1">
                <a:latin typeface="Arial"/>
                <a:cs typeface="Arial"/>
              </a:rPr>
              <a:t>Kusahara</a:t>
            </a:r>
            <a:r>
              <a:rPr lang="en-US" sz="1050" spc="-5" dirty="0">
                <a:latin typeface="Arial"/>
                <a:cs typeface="Arial"/>
              </a:rPr>
              <a:t>, X. S. Asay-Davis, M. S. Dinniman, and B. K. Galton-</a:t>
            </a:r>
            <a:r>
              <a:rPr lang="en-US" sz="1050" spc="-5" dirty="0" err="1">
                <a:latin typeface="Arial"/>
                <a:cs typeface="Arial"/>
              </a:rPr>
              <a:t>Fenzi</a:t>
            </a:r>
            <a:r>
              <a:rPr lang="en-US" sz="1050" spc="-5" dirty="0">
                <a:latin typeface="Arial"/>
                <a:cs typeface="Arial"/>
              </a:rPr>
              <a:t>. “Vertical Processes and Resolution Impact Ice Shelf Basal Melting: A Multi-Model Study.” Ocean Modelling, January 20, 2020, 101569. https://doi.org/10.1016/j.ocemod.2020.101569.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338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Choice of vertical coordinates impacts ice-shelf basal melting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Analysis Reveals Accelerating Plant Growth</dc:title>
  <cp:lastModifiedBy>Xylar Asay-Davis</cp:lastModifiedBy>
  <cp:revision>12</cp:revision>
  <dcterms:created xsi:type="dcterms:W3CDTF">2018-11-26T19:13:08Z</dcterms:created>
  <dcterms:modified xsi:type="dcterms:W3CDTF">2020-02-10T20:58:27Z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2017-04-20T00:00:00Z</vt:filetime>
  </property>
  <property fmtid="{D5CDD505-2E9C-101B-9397-08002B2CF9AE}" pid="3" name="LastSaved">
    <vt:filetime>2018-11-26T00:00:00Z</vt:filetime>
  </property>
</Properties>
</file>