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sse, Jessica M" initials="WJM" lastIdx="5" clrIdx="0">
    <p:extLst>
      <p:ext uri="{19B8F6BF-5375-455C-9EA6-DF929625EA0E}">
        <p15:presenceInfo xmlns:p15="http://schemas.microsoft.com/office/powerpoint/2012/main" userId="S::jessica.wisse@pnnl.gov::d37bffa0-4af3-44a8-9a61-9a46fb8d8a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25" autoAdjust="0"/>
  </p:normalViewPr>
  <p:slideViewPr>
    <p:cSldViewPr>
      <p:cViewPr varScale="1">
        <p:scale>
          <a:sx n="95" d="100"/>
          <a:sy n="95" d="100"/>
        </p:scale>
        <p:origin x="907"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7/2/2020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7/2/2020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7/2/2020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7/2/2020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7/2/2020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7/2/2020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7/2/2020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7/2/2020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7/2/2020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7/2/2020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7/2/2020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9571" y="1104682"/>
            <a:ext cx="4343400" cy="5708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Investigate factors that influence variability in the propagation of the Madden-Julian Oscillation (MJO) across the Indo-Pacific Maritime Continent  </a:t>
            </a:r>
          </a:p>
          <a:p>
            <a:pPr marL="285750" indent="-285750">
              <a:spcBef>
                <a:spcPct val="15000"/>
              </a:spcBef>
              <a:buFont typeface="Arial" pitchFamily="34" charset="0"/>
              <a:buChar char="●"/>
              <a:defRPr/>
            </a:pPr>
            <a:endParaRPr lang="en-US" sz="1400" b="1" dirty="0">
              <a:solidFill>
                <a:prstClr val="black"/>
              </a:solidFill>
            </a:endParaRPr>
          </a:p>
          <a:p>
            <a:pPr marL="228600" indent="-228600"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Analyze observed seasonality and MJO phase dependence of precipitation and soil moisture over this region; develop a hypothesis for testing.  </a:t>
            </a:r>
          </a:p>
          <a:p>
            <a:pPr marL="285750" indent="-285750">
              <a:spcBef>
                <a:spcPct val="15000"/>
              </a:spcBef>
              <a:buFont typeface="Arial" pitchFamily="34" charset="0"/>
              <a:buChar char="●"/>
              <a:defRPr/>
            </a:pPr>
            <a:r>
              <a:rPr lang="en-US" sz="1400" dirty="0">
                <a:solidFill>
                  <a:prstClr val="black"/>
                </a:solidFill>
              </a:rPr>
              <a:t>Design and run regional convection permitting simulations to quantify the comparative roles of seasonal variations in solar insolation and soil moisture</a:t>
            </a:r>
          </a:p>
          <a:p>
            <a:pPr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400" dirty="0">
                <a:solidFill>
                  <a:srgbClr val="000000"/>
                </a:solidFill>
              </a:rPr>
              <a:t>Increased insolation increases precipitation, including that associated with MJO moisture convergence over the Maritime Continent (MC) region</a:t>
            </a:r>
          </a:p>
          <a:p>
            <a:pPr marL="283464" indent="-283464" eaLnBrk="1" hangingPunct="1">
              <a:spcBef>
                <a:spcPct val="15000"/>
              </a:spcBef>
              <a:buFont typeface="Arial" panose="020B0604020202020204" pitchFamily="34" charset="0"/>
              <a:buChar char="●"/>
            </a:pPr>
            <a:r>
              <a:rPr lang="en-US" altLang="en-US" sz="1400" dirty="0">
                <a:solidFill>
                  <a:srgbClr val="000000"/>
                </a:solidFill>
              </a:rPr>
              <a:t>The MJO response to high insolation is related to an increase in the basic state moisture over this region</a:t>
            </a:r>
          </a:p>
          <a:p>
            <a:pPr marL="283464" indent="-283464" eaLnBrk="1" hangingPunct="1">
              <a:spcBef>
                <a:spcPct val="15000"/>
              </a:spcBef>
              <a:buFont typeface="Arial" panose="020B0604020202020204" pitchFamily="34" charset="0"/>
              <a:buChar char="●"/>
            </a:pPr>
            <a:r>
              <a:rPr lang="en-US" altLang="en-US" sz="1400" dirty="0">
                <a:solidFill>
                  <a:srgbClr val="000000"/>
                </a:solidFill>
              </a:rPr>
              <a:t>The study highlights the combined effects of monsoonal annual cycle and semi-annual variability due to insolation over the Maritime Continent islands as influence on the seasonal variability of MJO events that impact extreme weather events worldwide</a:t>
            </a: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152399" y="112713"/>
            <a:ext cx="899160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Sunlight Favors Growth of Madden-Julian Oscillation Events Over Maritime Continent</a:t>
            </a:r>
          </a:p>
        </p:txBody>
      </p:sp>
      <p:sp>
        <p:nvSpPr>
          <p:cNvPr id="3077" name="Text Box 6"/>
          <p:cNvSpPr txBox="1">
            <a:spLocks noChangeArrowheads="1"/>
          </p:cNvSpPr>
          <p:nvPr/>
        </p:nvSpPr>
        <p:spPr bwMode="auto">
          <a:xfrm>
            <a:off x="4563612" y="6125200"/>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rPr>
              <a:t> S Hagos, C Zhang, RL Leung, O Garuba, C </a:t>
            </a:r>
            <a:r>
              <a:rPr lang="en-US" altLang="en-US" sz="1000" dirty="0" err="1">
                <a:solidFill>
                  <a:srgbClr val="000000"/>
                </a:solidFill>
              </a:rPr>
              <a:t>Burleyson</a:t>
            </a:r>
            <a:r>
              <a:rPr lang="en-US" altLang="en-US" sz="1000" dirty="0">
                <a:solidFill>
                  <a:srgbClr val="000000"/>
                </a:solidFill>
              </a:rPr>
              <a:t>, and K Balaguru. 2020. “Impacts of Insolation and Soil Moisture on Seasonality of Interactions Between the Madden-Julian Oscillation and Maritime Continent,” </a:t>
            </a:r>
            <a:r>
              <a:rPr lang="en-US" altLang="en-US" sz="1000" i="1" dirty="0">
                <a:solidFill>
                  <a:srgbClr val="000000"/>
                </a:solidFill>
              </a:rPr>
              <a:t>Journal of Geophysical Research</a:t>
            </a:r>
            <a:r>
              <a:rPr lang="en-US" altLang="en-US" sz="1000" dirty="0">
                <a:solidFill>
                  <a:srgbClr val="000000"/>
                </a:solidFill>
              </a:rPr>
              <a:t>, </a:t>
            </a:r>
            <a:r>
              <a:rPr lang="en-US" sz="1000" dirty="0"/>
              <a:t>125:e2020JD032382. DOI: 10.1029/2020JD032382</a:t>
            </a:r>
            <a:endParaRPr lang="en-US" altLang="en-US" sz="1000" i="1" dirty="0">
              <a:solidFill>
                <a:srgbClr val="000000"/>
              </a:solidFill>
            </a:endParaRPr>
          </a:p>
        </p:txBody>
      </p:sp>
      <p:pic>
        <p:nvPicPr>
          <p:cNvPr id="3" name="Picture 2">
            <a:extLst>
              <a:ext uri="{FF2B5EF4-FFF2-40B4-BE49-F238E27FC236}">
                <a16:creationId xmlns:a16="http://schemas.microsoft.com/office/drawing/2014/main" id="{1CEEDB12-014F-4688-AA1D-08EE9AF3FD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218"/>
          <a:stretch/>
        </p:blipFill>
        <p:spPr>
          <a:xfrm>
            <a:off x="6722123" y="1162206"/>
            <a:ext cx="2398846" cy="2583752"/>
          </a:xfrm>
          <a:prstGeom prst="rect">
            <a:avLst/>
          </a:prstGeom>
        </p:spPr>
      </p:pic>
      <p:pic>
        <p:nvPicPr>
          <p:cNvPr id="7" name="Picture 6">
            <a:extLst>
              <a:ext uri="{FF2B5EF4-FFF2-40B4-BE49-F238E27FC236}">
                <a16:creationId xmlns:a16="http://schemas.microsoft.com/office/drawing/2014/main" id="{372D35E4-DF21-40A6-9112-43D41EDB0E1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7122"/>
          <a:stretch/>
        </p:blipFill>
        <p:spPr>
          <a:xfrm>
            <a:off x="4267200" y="990600"/>
            <a:ext cx="2353436" cy="2602957"/>
          </a:xfrm>
          <a:prstGeom prst="rect">
            <a:avLst/>
          </a:prstGeom>
        </p:spPr>
      </p:pic>
      <p:pic>
        <p:nvPicPr>
          <p:cNvPr id="9" name="Picture 8">
            <a:extLst>
              <a:ext uri="{FF2B5EF4-FFF2-40B4-BE49-F238E27FC236}">
                <a16:creationId xmlns:a16="http://schemas.microsoft.com/office/drawing/2014/main" id="{7959F208-E5F2-46FC-8433-9C9D87A37F6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4861" r="8333"/>
          <a:stretch/>
        </p:blipFill>
        <p:spPr>
          <a:xfrm>
            <a:off x="6722375" y="3869293"/>
            <a:ext cx="2398594" cy="2105989"/>
          </a:xfrm>
          <a:prstGeom prst="rect">
            <a:avLst/>
          </a:prstGeom>
        </p:spPr>
      </p:pic>
      <p:sp>
        <p:nvSpPr>
          <p:cNvPr id="10" name="TextBox 9">
            <a:extLst>
              <a:ext uri="{FF2B5EF4-FFF2-40B4-BE49-F238E27FC236}">
                <a16:creationId xmlns:a16="http://schemas.microsoft.com/office/drawing/2014/main" id="{2BA68737-0321-4F5E-9542-E5F8D0AEFAC3}"/>
              </a:ext>
            </a:extLst>
          </p:cNvPr>
          <p:cNvSpPr txBox="1"/>
          <p:nvPr/>
        </p:nvSpPr>
        <p:spPr>
          <a:xfrm>
            <a:off x="7041919" y="1005829"/>
            <a:ext cx="1981201" cy="461665"/>
          </a:xfrm>
          <a:prstGeom prst="rect">
            <a:avLst/>
          </a:prstGeom>
          <a:solidFill>
            <a:schemeClr val="bg1"/>
          </a:solidFill>
        </p:spPr>
        <p:txBody>
          <a:bodyPr wrap="square" rtlCol="0">
            <a:spAutoFit/>
          </a:bodyPr>
          <a:lstStyle/>
          <a:p>
            <a:r>
              <a:rPr lang="en-US" sz="1200" b="1" dirty="0"/>
              <a:t>Observed Precipitation over MC Islands</a:t>
            </a:r>
          </a:p>
        </p:txBody>
      </p:sp>
      <p:sp>
        <p:nvSpPr>
          <p:cNvPr id="17" name="TextBox 16">
            <a:extLst>
              <a:ext uri="{FF2B5EF4-FFF2-40B4-BE49-F238E27FC236}">
                <a16:creationId xmlns:a16="http://schemas.microsoft.com/office/drawing/2014/main" id="{52019241-D6A1-4190-AC37-2DEA98CF847E}"/>
              </a:ext>
            </a:extLst>
          </p:cNvPr>
          <p:cNvSpPr txBox="1"/>
          <p:nvPr/>
        </p:nvSpPr>
        <p:spPr>
          <a:xfrm>
            <a:off x="7035410" y="3736088"/>
            <a:ext cx="2083668" cy="276999"/>
          </a:xfrm>
          <a:prstGeom prst="rect">
            <a:avLst/>
          </a:prstGeom>
          <a:solidFill>
            <a:schemeClr val="bg1"/>
          </a:solidFill>
        </p:spPr>
        <p:txBody>
          <a:bodyPr wrap="square" rtlCol="0">
            <a:spAutoFit/>
          </a:bodyPr>
          <a:lstStyle/>
          <a:p>
            <a:r>
              <a:rPr lang="en-US" sz="1200" b="1" dirty="0"/>
              <a:t>Over the surrounding waters</a:t>
            </a:r>
          </a:p>
        </p:txBody>
      </p:sp>
      <p:sp>
        <p:nvSpPr>
          <p:cNvPr id="19" name="TextBox 18">
            <a:extLst>
              <a:ext uri="{FF2B5EF4-FFF2-40B4-BE49-F238E27FC236}">
                <a16:creationId xmlns:a16="http://schemas.microsoft.com/office/drawing/2014/main" id="{B89421F4-EDB1-4A44-A741-A60D4E1F89ED}"/>
              </a:ext>
            </a:extLst>
          </p:cNvPr>
          <p:cNvSpPr txBox="1"/>
          <p:nvPr/>
        </p:nvSpPr>
        <p:spPr>
          <a:xfrm>
            <a:off x="7557504" y="3583802"/>
            <a:ext cx="821059" cy="246221"/>
          </a:xfrm>
          <a:prstGeom prst="rect">
            <a:avLst/>
          </a:prstGeom>
          <a:solidFill>
            <a:schemeClr val="bg1"/>
          </a:solidFill>
        </p:spPr>
        <p:txBody>
          <a:bodyPr wrap="none" rtlCol="0">
            <a:spAutoFit/>
          </a:bodyPr>
          <a:lstStyle/>
          <a:p>
            <a:r>
              <a:rPr lang="en-US" sz="1000" b="1" dirty="0"/>
              <a:t>MJO Phases</a:t>
            </a:r>
          </a:p>
        </p:txBody>
      </p:sp>
      <p:sp>
        <p:nvSpPr>
          <p:cNvPr id="20" name="TextBox 19">
            <a:extLst>
              <a:ext uri="{FF2B5EF4-FFF2-40B4-BE49-F238E27FC236}">
                <a16:creationId xmlns:a16="http://schemas.microsoft.com/office/drawing/2014/main" id="{F8A75FA1-A148-473F-B0AD-0A83F454B198}"/>
              </a:ext>
            </a:extLst>
          </p:cNvPr>
          <p:cNvSpPr txBox="1"/>
          <p:nvPr/>
        </p:nvSpPr>
        <p:spPr>
          <a:xfrm>
            <a:off x="7455591" y="5862266"/>
            <a:ext cx="821059" cy="246221"/>
          </a:xfrm>
          <a:prstGeom prst="rect">
            <a:avLst/>
          </a:prstGeom>
          <a:solidFill>
            <a:schemeClr val="bg1"/>
          </a:solidFill>
        </p:spPr>
        <p:txBody>
          <a:bodyPr wrap="none" rtlCol="0">
            <a:spAutoFit/>
          </a:bodyPr>
          <a:lstStyle/>
          <a:p>
            <a:r>
              <a:rPr lang="en-US" sz="1000" b="1" dirty="0"/>
              <a:t>MJO Phases</a:t>
            </a:r>
          </a:p>
        </p:txBody>
      </p:sp>
      <p:sp>
        <p:nvSpPr>
          <p:cNvPr id="21" name="TextBox 20">
            <a:extLst>
              <a:ext uri="{FF2B5EF4-FFF2-40B4-BE49-F238E27FC236}">
                <a16:creationId xmlns:a16="http://schemas.microsoft.com/office/drawing/2014/main" id="{70D938EA-3B10-44D3-A92F-D69ED8E8CB72}"/>
              </a:ext>
            </a:extLst>
          </p:cNvPr>
          <p:cNvSpPr txBox="1"/>
          <p:nvPr/>
        </p:nvSpPr>
        <p:spPr>
          <a:xfrm>
            <a:off x="4571999" y="995488"/>
            <a:ext cx="1676401" cy="461665"/>
          </a:xfrm>
          <a:prstGeom prst="rect">
            <a:avLst/>
          </a:prstGeom>
          <a:solidFill>
            <a:schemeClr val="bg1"/>
          </a:solidFill>
        </p:spPr>
        <p:txBody>
          <a:bodyPr wrap="square" rtlCol="0">
            <a:spAutoFit/>
          </a:bodyPr>
          <a:lstStyle/>
          <a:p>
            <a:pPr algn="ctr"/>
            <a:r>
              <a:rPr lang="en-US" sz="1200" b="1" dirty="0"/>
              <a:t>Seasonality of MJO amplitude</a:t>
            </a:r>
          </a:p>
        </p:txBody>
      </p:sp>
      <p:sp>
        <p:nvSpPr>
          <p:cNvPr id="3078" name="TextBox 9"/>
          <p:cNvSpPr txBox="1">
            <a:spLocks noChangeArrowheads="1"/>
          </p:cNvSpPr>
          <p:nvPr/>
        </p:nvSpPr>
        <p:spPr bwMode="auto">
          <a:xfrm>
            <a:off x="4316677" y="3657600"/>
            <a:ext cx="25146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Along with the seasonal peak in winter, MJO events over the Maritime Continent (between the two dashed lines) also tend to be strong in March and September (upper left). This variability is related to the semi-annual solar cycle which hastens the arrival of MJO precipitation to the MC islands (upper right panel) relative to the surrounding waters (lower right panel). </a:t>
            </a:r>
          </a:p>
        </p:txBody>
      </p:sp>
      <p:sp>
        <p:nvSpPr>
          <p:cNvPr id="11" name="TextBox 10">
            <a:extLst>
              <a:ext uri="{FF2B5EF4-FFF2-40B4-BE49-F238E27FC236}">
                <a16:creationId xmlns:a16="http://schemas.microsoft.com/office/drawing/2014/main" id="{84CDA5AE-4742-44E6-B139-6AE46E60C146}"/>
              </a:ext>
            </a:extLst>
          </p:cNvPr>
          <p:cNvSpPr txBox="1"/>
          <p:nvPr/>
        </p:nvSpPr>
        <p:spPr>
          <a:xfrm>
            <a:off x="4999669" y="3487579"/>
            <a:ext cx="821059" cy="246221"/>
          </a:xfrm>
          <a:prstGeom prst="rect">
            <a:avLst/>
          </a:prstGeom>
          <a:solidFill>
            <a:schemeClr val="bg1"/>
          </a:solidFill>
        </p:spPr>
        <p:txBody>
          <a:bodyPr wrap="none" rtlCol="0">
            <a:spAutoFit/>
          </a:bodyPr>
          <a:lstStyle/>
          <a:p>
            <a:r>
              <a:rPr lang="en-US" sz="1000" b="1" dirty="0"/>
              <a:t>MJO Phases</a:t>
            </a:r>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11c635ba-a75c-4c88-a7f4-3283044885d7"/>
    <ds:schemaRef ds:uri="http://schemas.openxmlformats.org/package/2006/metadata/core-properties"/>
    <ds:schemaRef ds:uri="89bce1d8-82c4-4cdd-bf07-74bd2803f58f"/>
    <ds:schemaRef ds:uri="http://www.w3.org/XML/1998/namespace"/>
    <ds:schemaRef ds:uri="http://purl.org/dc/terms/"/>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5D02469B-A8C5-419B-8891-78314154A5FF}"/>
</file>

<file path=docProps/app.xml><?xml version="1.0" encoding="utf-8"?>
<Properties xmlns="http://schemas.openxmlformats.org/officeDocument/2006/extended-properties" xmlns:vt="http://schemas.openxmlformats.org/officeDocument/2006/docPropsVTypes">
  <Template>DOE-Sample-Slide-Highlights-Template</Template>
  <TotalTime>6192</TotalTime>
  <Words>312</Words>
  <Application>Microsoft Office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Fellet, Melissae S</cp:lastModifiedBy>
  <cp:revision>22</cp:revision>
  <cp:lastPrinted>2011-05-11T17:30:12Z</cp:lastPrinted>
  <dcterms:created xsi:type="dcterms:W3CDTF">2017-11-02T21:19:41Z</dcterms:created>
  <dcterms:modified xsi:type="dcterms:W3CDTF">2020-07-02T19:41:03Z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Order">
    <vt:r8>3400</vt:r8>
  </property>
</Properties>
</file>