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8" r:id="rId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Holly M" initials="CHM" lastIdx="2" clrIdx="0">
    <p:extLst>
      <p:ext uri="{19B8F6BF-5375-455C-9EA6-DF929625EA0E}">
        <p15:presenceInfo xmlns:p15="http://schemas.microsoft.com/office/powerpoint/2012/main" userId="S::holly.campbell@pnnl.gov::c4d0878e-c000-43c1-808f-30e12e26e7a4" providerId="AD"/>
      </p:ext>
    </p:extLst>
  </p:cmAuthor>
  <p:cmAuthor id="2" name="Dorsey, Kathryn S" initials="DKS" lastIdx="6" clrIdx="1">
    <p:extLst>
      <p:ext uri="{19B8F6BF-5375-455C-9EA6-DF929625EA0E}">
        <p15:presenceInfo xmlns:p15="http://schemas.microsoft.com/office/powerpoint/2012/main" userId="S::kathryn.dorsey@pnnl.gov::486d99d4-716e-4f10-8ede-cfb62dbdb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6F2C2-3851-4C4C-9EE2-FBD243767FB4}" v="29" dt="2019-09-23T21:15:49.159"/>
    <p1510:client id="{ED398143-C2D0-4978-A795-70AF1957AED1}" v="36" dt="2019-09-25T15:11:51.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625" autoAdjust="0"/>
  </p:normalViewPr>
  <p:slideViewPr>
    <p:cSldViewPr>
      <p:cViewPr varScale="1">
        <p:scale>
          <a:sx n="110" d="100"/>
          <a:sy n="110" d="100"/>
        </p:scale>
        <p:origin x="1212"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Holly M" userId="S::holly.campbell@pnnl.gov::c4d0878e-c000-43c1-808f-30e12e26e7a4" providerId="AD" clId="Web-{ED398143-C2D0-4978-A795-70AF1957AED1}"/>
    <pc:docChg chg="modSld">
      <pc:chgData name="Campbell, Holly M" userId="S::holly.campbell@pnnl.gov::c4d0878e-c000-43c1-808f-30e12e26e7a4" providerId="AD" clId="Web-{ED398143-C2D0-4978-A795-70AF1957AED1}" dt="2019-09-25T15:11:51.212" v="34" actId="1076"/>
      <pc:docMkLst>
        <pc:docMk/>
      </pc:docMkLst>
      <pc:sldChg chg="modSp">
        <pc:chgData name="Campbell, Holly M" userId="S::holly.campbell@pnnl.gov::c4d0878e-c000-43c1-808f-30e12e26e7a4" providerId="AD" clId="Web-{ED398143-C2D0-4978-A795-70AF1957AED1}" dt="2019-09-25T15:11:51.212" v="34" actId="1076"/>
        <pc:sldMkLst>
          <pc:docMk/>
          <pc:sldMk cId="0" sldId="258"/>
        </pc:sldMkLst>
        <pc:spChg chg="mod">
          <ac:chgData name="Campbell, Holly M" userId="S::holly.campbell@pnnl.gov::c4d0878e-c000-43c1-808f-30e12e26e7a4" providerId="AD" clId="Web-{ED398143-C2D0-4978-A795-70AF1957AED1}" dt="2019-09-25T15:11:51.212" v="34" actId="1076"/>
          <ac:spMkLst>
            <pc:docMk/>
            <pc:sldMk cId="0" sldId="258"/>
            <ac:spMk id="3077" creationId="{00000000-0000-0000-0000-000000000000}"/>
          </ac:spMkLst>
        </pc:spChg>
        <pc:spChg chg="mod">
          <ac:chgData name="Campbell, Holly M" userId="S::holly.campbell@pnnl.gov::c4d0878e-c000-43c1-808f-30e12e26e7a4" providerId="AD" clId="Web-{ED398143-C2D0-4978-A795-70AF1957AED1}" dt="2019-09-25T15:11:47.493" v="33" actId="1076"/>
          <ac:spMkLst>
            <pc:docMk/>
            <pc:sldMk cId="0" sldId="258"/>
            <ac:spMk id="3078" creationId="{00000000-0000-0000-0000-000000000000}"/>
          </ac:spMkLst>
        </pc:spChg>
        <pc:picChg chg="mod">
          <ac:chgData name="Campbell, Holly M" userId="S::holly.campbell@pnnl.gov::c4d0878e-c000-43c1-808f-30e12e26e7a4" providerId="AD" clId="Web-{ED398143-C2D0-4978-A795-70AF1957AED1}" dt="2019-09-25T15:11:40.884" v="31" actId="1076"/>
          <ac:picMkLst>
            <pc:docMk/>
            <pc:sldMk cId="0" sldId="258"/>
            <ac:picMk id="2" creationId="{B23EFE29-6111-4C0C-82DF-1C26BBDB84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9/25/2019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9/25/2019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9/25/2019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9/25/2019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9/25/2019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9/25/2019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9/25/2019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9/25/2019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9/25/2019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52398" y="1143000"/>
            <a:ext cx="431066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600" b="1" dirty="0">
                <a:solidFill>
                  <a:prstClr val="black"/>
                </a:solidFill>
              </a:rPr>
              <a:t>Objective</a:t>
            </a:r>
          </a:p>
          <a:p>
            <a:pPr marL="285750" indent="-285750">
              <a:spcBef>
                <a:spcPct val="15000"/>
              </a:spcBef>
              <a:buFont typeface="Arial" pitchFamily="34" charset="0"/>
              <a:buChar char="●"/>
              <a:defRPr/>
            </a:pPr>
            <a:r>
              <a:rPr lang="en-US" sz="1400" dirty="0"/>
              <a:t>U</a:t>
            </a:r>
            <a:r>
              <a:rPr lang="en-US" sz="1400" dirty="0">
                <a:solidFill>
                  <a:prstClr val="black"/>
                </a:solidFill>
              </a:rPr>
              <a:t>nderstand why Madden‐Julian Oscillation (MJO) events vary </a:t>
            </a:r>
            <a:r>
              <a:rPr lang="en-US" sz="1400" dirty="0"/>
              <a:t>in strength</a:t>
            </a:r>
            <a:r>
              <a:rPr lang="en-US" sz="1400" dirty="0">
                <a:solidFill>
                  <a:srgbClr val="FF0000"/>
                </a:solidFill>
              </a:rPr>
              <a:t> </a:t>
            </a:r>
            <a:r>
              <a:rPr lang="en-US" sz="1400" dirty="0">
                <a:solidFill>
                  <a:prstClr val="black"/>
                </a:solidFill>
              </a:rPr>
              <a:t>as they migrate across the Indo‐Paciﬁc Maritime Continent region</a:t>
            </a:r>
          </a:p>
          <a:p>
            <a:pPr marL="231775" indent="-231775" algn="ctr">
              <a:spcBef>
                <a:spcPct val="15000"/>
              </a:spcBef>
              <a:defRPr/>
            </a:pPr>
            <a:r>
              <a:rPr lang="en-US" sz="16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Develop a method to calculate the zonal and meridional components of moisture fluxes and moisture flux convergence from observed precipitation</a:t>
            </a:r>
          </a:p>
          <a:p>
            <a:pPr marL="285750" indent="-285750">
              <a:spcBef>
                <a:spcPct val="15000"/>
              </a:spcBef>
              <a:buFont typeface="Arial" pitchFamily="34" charset="0"/>
              <a:buChar char="●"/>
              <a:defRPr/>
            </a:pPr>
            <a:r>
              <a:rPr lang="en-US" sz="1400" dirty="0">
                <a:solidFill>
                  <a:prstClr val="black"/>
                </a:solidFill>
              </a:rPr>
              <a:t>Use the new method to isolate the effect of seasonal zonal migration of monsoons on MJO variability</a:t>
            </a:r>
          </a:p>
          <a:p>
            <a:pPr algn="ctr" eaLnBrk="1" hangingPunct="1">
              <a:spcBef>
                <a:spcPct val="15000"/>
              </a:spcBef>
              <a:buFontTx/>
              <a:buNone/>
            </a:pPr>
            <a:r>
              <a:rPr lang="en-US" altLang="en-US" sz="1600" b="1" dirty="0">
                <a:solidFill>
                  <a:srgbClr val="000000"/>
                </a:solidFill>
              </a:rPr>
              <a:t>Impact</a:t>
            </a:r>
          </a:p>
          <a:p>
            <a:pPr marL="283464" indent="-283464" eaLnBrk="1" hangingPunct="1">
              <a:spcBef>
                <a:spcPct val="15000"/>
              </a:spcBef>
              <a:buFont typeface="Arial" panose="020B0604020202020204" pitchFamily="34" charset="0"/>
              <a:buChar char="●"/>
            </a:pPr>
            <a:r>
              <a:rPr lang="en-US" altLang="en-US" sz="1400" dirty="0">
                <a:solidFill>
                  <a:srgbClr val="000000"/>
                </a:solidFill>
              </a:rPr>
              <a:t>MJO events </a:t>
            </a:r>
            <a:r>
              <a:rPr lang="en-US" altLang="en-US" sz="1400" dirty="0"/>
              <a:t>found to be strongest</a:t>
            </a:r>
            <a:r>
              <a:rPr lang="en-US" altLang="en-US" sz="1400" dirty="0">
                <a:solidFill>
                  <a:srgbClr val="FF0000"/>
                </a:solidFill>
              </a:rPr>
              <a:t> </a:t>
            </a:r>
            <a:r>
              <a:rPr lang="en-US" altLang="en-US" sz="1400" dirty="0">
                <a:solidFill>
                  <a:srgbClr val="000000"/>
                </a:solidFill>
              </a:rPr>
              <a:t>in the monsoon moisture flux convergence region</a:t>
            </a:r>
          </a:p>
          <a:p>
            <a:pPr marL="283464" indent="-283464" eaLnBrk="1" hangingPunct="1">
              <a:spcBef>
                <a:spcPct val="15000"/>
              </a:spcBef>
              <a:buFont typeface="Arial" panose="020B0604020202020204" pitchFamily="34" charset="0"/>
              <a:buChar char="●"/>
            </a:pPr>
            <a:r>
              <a:rPr lang="en-US" altLang="en-US" sz="1400" dirty="0">
                <a:solidFill>
                  <a:srgbClr val="000000"/>
                </a:solidFill>
              </a:rPr>
              <a:t>Variability in the strength of individual MJO events during their lifetime </a:t>
            </a:r>
            <a:r>
              <a:rPr lang="en-US" altLang="en-US" sz="1400" dirty="0"/>
              <a:t>found to be related</a:t>
            </a:r>
            <a:r>
              <a:rPr lang="en-US" altLang="en-US" sz="1400" dirty="0">
                <a:solidFill>
                  <a:srgbClr val="FF0000"/>
                </a:solidFill>
              </a:rPr>
              <a:t> </a:t>
            </a:r>
            <a:r>
              <a:rPr lang="en-US" altLang="en-US" sz="1400" dirty="0">
                <a:solidFill>
                  <a:srgbClr val="000000"/>
                </a:solidFill>
              </a:rPr>
              <a:t>to their propagation across the slowly migrating moisture convergence flux controlled by the monsoons</a:t>
            </a:r>
          </a:p>
          <a:p>
            <a:pPr marL="283464" indent="-283464" eaLnBrk="1" hangingPunct="1">
              <a:spcBef>
                <a:spcPct val="15000"/>
              </a:spcBef>
              <a:buFont typeface="Arial" panose="020B0604020202020204" pitchFamily="34" charset="0"/>
              <a:buChar char="●"/>
            </a:pPr>
            <a:r>
              <a:rPr lang="en-US" altLang="en-US" sz="1400" dirty="0">
                <a:solidFill>
                  <a:srgbClr val="000000"/>
                </a:solidFill>
              </a:rPr>
              <a:t>Study revealed that the El Niño-Southern Oscillation (ENSO) also modulates the monsoon moisture flux convergence and hence the MJO strength, such that MJO events are strong over the eastern Indian Ocean during La Niña and over the western Pacific during El Niño</a:t>
            </a:r>
            <a:endParaRPr lang="en-US" sz="1400" dirty="0">
              <a:solidFill>
                <a:prstClr val="black"/>
              </a:solidFill>
            </a:endParaRPr>
          </a:p>
        </p:txBody>
      </p:sp>
      <p:sp>
        <p:nvSpPr>
          <p:cNvPr id="3076" name="Rectangle 5"/>
          <p:cNvSpPr>
            <a:spLocks noChangeArrowheads="1"/>
          </p:cNvSpPr>
          <p:nvPr/>
        </p:nvSpPr>
        <p:spPr bwMode="auto">
          <a:xfrm>
            <a:off x="152399" y="112713"/>
            <a:ext cx="8852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000" b="1" dirty="0">
                <a:solidFill>
                  <a:srgbClr val="000000"/>
                </a:solidFill>
                <a:latin typeface="Arial" panose="020B0604020202020204" pitchFamily="34" charset="0"/>
              </a:rPr>
              <a:t>Madden-Julian Oscillation Events Ride a Monsoonal Seesaw</a:t>
            </a:r>
          </a:p>
        </p:txBody>
      </p:sp>
      <p:sp>
        <p:nvSpPr>
          <p:cNvPr id="3077" name="Text Box 6"/>
          <p:cNvSpPr txBox="1">
            <a:spLocks noChangeArrowheads="1"/>
          </p:cNvSpPr>
          <p:nvPr/>
        </p:nvSpPr>
        <p:spPr bwMode="auto">
          <a:xfrm>
            <a:off x="4572020" y="5599117"/>
            <a:ext cx="4433004"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000000"/>
                </a:solidFill>
                <a:latin typeface="+mn-lt"/>
              </a:rPr>
              <a:t>Hagos S, C Zhang, LR Leung, CD Burleyson, and K </a:t>
            </a:r>
            <a:r>
              <a:rPr lang="en-US" altLang="en-US" sz="1000" dirty="0" err="1">
                <a:solidFill>
                  <a:srgbClr val="000000"/>
                </a:solidFill>
                <a:latin typeface="+mn-lt"/>
              </a:rPr>
              <a:t>Balaguru</a:t>
            </a:r>
            <a:r>
              <a:rPr lang="en-US" altLang="en-US" sz="1000" dirty="0">
                <a:solidFill>
                  <a:srgbClr val="000000"/>
                </a:solidFill>
                <a:latin typeface="+mn-lt"/>
              </a:rPr>
              <a:t>. 2019. “A zonal migration of monsoon moisture flux convergence and the strength of</a:t>
            </a:r>
          </a:p>
          <a:p>
            <a:pPr eaLnBrk="1" hangingPunct="1">
              <a:spcBef>
                <a:spcPct val="0"/>
              </a:spcBef>
              <a:buFontTx/>
              <a:buNone/>
            </a:pPr>
            <a:r>
              <a:rPr lang="en-US" altLang="en-US" sz="1000" dirty="0">
                <a:solidFill>
                  <a:srgbClr val="000000"/>
                </a:solidFill>
                <a:latin typeface="+mn-lt"/>
              </a:rPr>
              <a:t>Madden‐Julian Oscillation events.” </a:t>
            </a:r>
            <a:r>
              <a:rPr lang="en-US" altLang="en-US" sz="1000" i="1" dirty="0">
                <a:solidFill>
                  <a:srgbClr val="000000"/>
                </a:solidFill>
                <a:latin typeface="+mn-lt"/>
              </a:rPr>
              <a:t>Geophysical Research Letters,</a:t>
            </a:r>
            <a:r>
              <a:rPr lang="en-US" altLang="en-US" sz="1000" dirty="0">
                <a:solidFill>
                  <a:srgbClr val="000000"/>
                </a:solidFill>
                <a:latin typeface="+mn-lt"/>
              </a:rPr>
              <a:t> 46:8554–8562. https://doi.org/10.1029/2019GL083468.</a:t>
            </a:r>
          </a:p>
        </p:txBody>
      </p:sp>
      <p:sp>
        <p:nvSpPr>
          <p:cNvPr id="3078" name="TextBox 9"/>
          <p:cNvSpPr txBox="1">
            <a:spLocks noChangeArrowheads="1"/>
          </p:cNvSpPr>
          <p:nvPr/>
        </p:nvSpPr>
        <p:spPr bwMode="auto">
          <a:xfrm>
            <a:off x="4467626" y="3729317"/>
            <a:ext cx="464148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200" b="1" dirty="0">
                <a:solidFill>
                  <a:srgbClr val="0000FF"/>
                </a:solidFill>
                <a:latin typeface="Arial"/>
                <a:cs typeface="Arial"/>
              </a:rPr>
              <a:t>An image from the MTSAT-1R satellite shows an MJO event crossing the Maritime Continent. The overlaying graph shows the strength of MJO events during weak and strong Australian monsoon months defined by the Australian summer monsoon index (AUSMI). The dashed lines represent the approximate boundaries of the Maritime Continent region. While MJO events are usually strong at either the eastern Indian Ocean or the western Pacific, peak MJO strength is also observed over the MC region.</a:t>
            </a:r>
          </a:p>
        </p:txBody>
      </p:sp>
      <p:pic>
        <p:nvPicPr>
          <p:cNvPr id="2" name="Picture 1">
            <a:extLst>
              <a:ext uri="{FF2B5EF4-FFF2-40B4-BE49-F238E27FC236}">
                <a16:creationId xmlns:a16="http://schemas.microsoft.com/office/drawing/2014/main" id="{B23EFE29-6111-4C0C-82DF-1C26BBDB8469}"/>
              </a:ext>
            </a:extLst>
          </p:cNvPr>
          <p:cNvPicPr>
            <a:picLocks noChangeAspect="1"/>
          </p:cNvPicPr>
          <p:nvPr/>
        </p:nvPicPr>
        <p:blipFill>
          <a:blip r:embed="rId3"/>
          <a:stretch>
            <a:fillRect/>
          </a:stretch>
        </p:blipFill>
        <p:spPr>
          <a:xfrm>
            <a:off x="4837434" y="937901"/>
            <a:ext cx="3497938" cy="2549562"/>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resentation xmlns="http://schemas.microsoft.com/sharepoint/v3" xsi:nil="true"/>
    <Funding xmlns="3f367a74-7294-440b-bcf2-615eafc1d48f" xsi:nil="true"/>
    <Slide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DD0966E738D64E49B965032E22FBBBFF" ma:contentTypeVersion="4" ma:contentTypeDescription="Microsoft PowerPoint Slide" ma:contentTypeScope="" ma:versionID="b3474de98243c38ca447bb66c1087723">
  <xsd:schema xmlns:xsd="http://www.w3.org/2001/XMLSchema" xmlns:xs="http://www.w3.org/2001/XMLSchema" xmlns:p="http://schemas.microsoft.com/office/2006/metadata/properties" xmlns:ns1="http://schemas.microsoft.com/sharepoint/v3" xmlns:ns3="3f367a74-7294-440b-bcf2-615eafc1d48f" targetNamespace="http://schemas.microsoft.com/office/2006/metadata/properties" ma:root="true" ma:fieldsID="9b034228d1307b28e45b372313e8c5d5" ns1:_="" ns3:_="">
    <xsd:import namespace="http://schemas.microsoft.com/sharepoint/v3"/>
    <xsd:import namespace="3f367a74-7294-440b-bcf2-615eafc1d48f"/>
    <xsd:element name="properties">
      <xsd:complexType>
        <xsd:sequence>
          <xsd:element name="documentManagement">
            <xsd:complexType>
              <xsd:all>
                <xsd:element ref="ns1:Presentation" minOccurs="0"/>
                <xsd:element ref="ns1:SlideDescription" minOccurs="0"/>
                <xsd:element ref="ns3:Funding"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0" nillable="true" ma:displayName="Presentation" ma:internalName="Presentation">
      <xsd:simpleType>
        <xsd:restriction base="dms:Text"/>
      </xsd:simpleType>
    </xsd:element>
    <xsd:element name="SlideDescription" ma:index="1"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67a74-7294-440b-bcf2-615eafc1d48f" elementFormDefault="qualified">
    <xsd:import namespace="http://schemas.microsoft.com/office/2006/documentManagement/types"/>
    <xsd:import namespace="http://schemas.microsoft.com/office/infopath/2007/PartnerControls"/>
    <xsd:element name="Funding" ma:index="7" nillable="true" ma:displayName="Funding" ma:description="Funding Soure" ma:internalName="Funding"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7D9F0-2B85-430B-8843-0027C0E6F07C}">
  <ds:schemaRefs>
    <ds:schemaRef ds:uri="http://purl.org/dc/elements/1.1/"/>
    <ds:schemaRef ds:uri="http://schemas.microsoft.com/office/2006/documentManagement/types"/>
    <ds:schemaRef ds:uri="http://schemas.microsoft.com/office/infopath/2007/PartnerControls"/>
    <ds:schemaRef ds:uri="3f367a74-7294-440b-bcf2-615eafc1d48f"/>
    <ds:schemaRef ds:uri="http://www.w3.org/XML/1998/namespace"/>
    <ds:schemaRef ds:uri="http://purl.org/dc/terms/"/>
    <ds:schemaRef ds:uri="http://purl.org/dc/dcmitype/"/>
    <ds:schemaRef ds:uri="http://schemas.microsoft.com/sharepoint/v3"/>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1847606-211A-47FA-807D-EDA7AB55A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367a74-7294-440b-bcf2-615eafc1d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6163</TotalTime>
  <Words>298</Words>
  <Application>Microsoft Office PowerPoint</Application>
  <PresentationFormat>On-screen Show (4:3)</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Campbell, Holly M</cp:lastModifiedBy>
  <cp:revision>22</cp:revision>
  <cp:lastPrinted>2011-05-11T17:30:12Z</cp:lastPrinted>
  <dcterms:created xsi:type="dcterms:W3CDTF">2017-11-02T21:19:41Z</dcterms:created>
  <dcterms:modified xsi:type="dcterms:W3CDTF">2019-09-25T15:12:34Z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0x010100A22E315B1F3C42B49A0E90D2F9AB5AB100DD0966E738D64E49B965032E22FBBBFF</vt:lpwstr>
  </property>
</Properties>
</file>