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notesMasterIdLst>
    <p:notesMasterId r:id="rId5"/>
  </p:notesMasterIdLst>
  <p:sldIdLst>
    <p:sldId id="256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rsey, Kathryn S" initials="DKS" lastIdx="8" clrIdx="0">
    <p:extLst>
      <p:ext uri="{19B8F6BF-5375-455C-9EA6-DF929625EA0E}">
        <p15:presenceInfo xmlns:p15="http://schemas.microsoft.com/office/powerpoint/2012/main" userId="S::kathryn.dorsey@pnnl.gov::486d99d4-716e-4f10-8ede-cfb62dbdb6d7" providerId="AD"/>
      </p:ext>
    </p:extLst>
  </p:cmAuthor>
  <p:cmAuthor id="2" name="Roeder, Lynne R" initials="RLR" lastIdx="2" clrIdx="1">
    <p:extLst>
      <p:ext uri="{19B8F6BF-5375-455C-9EA6-DF929625EA0E}">
        <p15:presenceInfo xmlns:p15="http://schemas.microsoft.com/office/powerpoint/2012/main" userId="S::Lynne.Roeder@pnnl.gov::b779963b-b068-4f38-8d4e-c76b6b69b51f" providerId="AD"/>
      </p:ext>
    </p:extLst>
  </p:cmAuthor>
  <p:cmAuthor id="3" name="Harrop, Bryce E" initials="HBE" lastIdx="1" clrIdx="2">
    <p:extLst>
      <p:ext uri="{19B8F6BF-5375-455C-9EA6-DF929625EA0E}">
        <p15:presenceInfo xmlns:p15="http://schemas.microsoft.com/office/powerpoint/2012/main" userId="S-1-5-21-19610888-2120439649-608991905-21054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4646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54"/>
  </p:normalViewPr>
  <p:slideViewPr>
    <p:cSldViewPr snapToGrid="0">
      <p:cViewPr varScale="1">
        <p:scale>
          <a:sx n="35" d="100"/>
          <a:sy n="35" d="100"/>
        </p:scale>
        <p:origin x="1375" y="2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1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commentAuthors" Target="commentAuthors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3740BD-82B3-4554-8AE5-48300E5A3E14}" type="datetimeFigureOut">
              <a:rPr lang="en-US" smtClean="0"/>
              <a:t>5/4/2019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966F14-C4C0-472D-AC8F-AF355AFB4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146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54063" indent="-2889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60463" indent="-2317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25600" indent="-2317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90738" indent="-2317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479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051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623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195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F705FAF-829E-4395-B8B6-B498D53B3B43}" type="slidenum">
              <a:rPr lang="en-US" altLang="en-US">
                <a:solidFill>
                  <a:srgbClr val="000000"/>
                </a:solidFill>
              </a:rPr>
              <a:pPr eaLnBrk="1" hangingPunct="1"/>
              <a:t>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z="1000"/>
              <a:t>http://www.pnnl.gov/science/highlights/highlights.asp?division=749</a:t>
            </a:r>
          </a:p>
        </p:txBody>
      </p:sp>
    </p:spTree>
    <p:extLst>
      <p:ext uri="{BB962C8B-B14F-4D97-AF65-F5344CB8AC3E}">
        <p14:creationId xmlns:p14="http://schemas.microsoft.com/office/powerpoint/2010/main" val="3988288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table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85215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0570776-5D34-4B94-8688-589C882A4837}" type="datetimeFigureOut">
              <a:rPr lang="en-US"/>
              <a:pPr>
                <a:defRPr/>
              </a:pPr>
              <a:t>5/4/2019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50C62178-E8A7-4C00-A203-4DE18BC737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2304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ChangeArrowheads="1"/>
          </p:cNvSpPr>
          <p:nvPr/>
        </p:nvSpPr>
        <p:spPr bwMode="auto">
          <a:xfrm>
            <a:off x="152400" y="3352800"/>
            <a:ext cx="3429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1775" indent="-231775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15000"/>
              </a:spcBef>
              <a:buFontTx/>
              <a:buNone/>
            </a:pPr>
            <a:endParaRPr lang="en-US" altLang="en-US" sz="1600">
              <a:solidFill>
                <a:srgbClr val="000000"/>
              </a:solidFill>
            </a:endParaRPr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76199" y="982759"/>
            <a:ext cx="3830415" cy="5776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1775" indent="-231775" algn="ctr">
              <a:spcBef>
                <a:spcPct val="15000"/>
              </a:spcBef>
              <a:defRPr/>
            </a:pPr>
            <a:r>
              <a:rPr lang="en-US" sz="1600" b="1" dirty="0"/>
              <a:t>Objective</a:t>
            </a:r>
          </a:p>
          <a:p>
            <a:pPr marL="285750" indent="-285750">
              <a:spcBef>
                <a:spcPct val="15000"/>
              </a:spcBef>
              <a:buFont typeface="Arial" pitchFamily="34" charset="0"/>
              <a:buChar char="●"/>
              <a:defRPr/>
            </a:pPr>
            <a:r>
              <a:rPr lang="en-US" sz="1400" spc="-10" dirty="0"/>
              <a:t>Leverage Convective Quasi-Equilibrium theory to predict changes in seasonal evolution of the Intertropical Convergence Zone (ITCZ) under warming</a:t>
            </a:r>
          </a:p>
          <a:p>
            <a:pPr marL="231775" indent="-231775" algn="ctr">
              <a:spcBef>
                <a:spcPct val="15000"/>
              </a:spcBef>
              <a:defRPr/>
            </a:pPr>
            <a:r>
              <a:rPr lang="en-US" sz="1600" b="1" dirty="0"/>
              <a:t>Approach</a:t>
            </a:r>
          </a:p>
          <a:p>
            <a:pPr marL="285750" indent="-285750">
              <a:spcBef>
                <a:spcPct val="15000"/>
              </a:spcBef>
              <a:buFont typeface="Arial" pitchFamily="34" charset="0"/>
              <a:buChar char="●"/>
              <a:defRPr/>
            </a:pPr>
            <a:r>
              <a:rPr lang="en-US" sz="1400" spc="-20" dirty="0">
                <a:latin typeface="+mn-lt"/>
              </a:rPr>
              <a:t>Build a linear model </a:t>
            </a:r>
            <a:r>
              <a:rPr lang="en-US" sz="1400" spc="-20" dirty="0"/>
              <a:t>relating net precipitation [</a:t>
            </a:r>
            <a:r>
              <a:rPr lang="en-US" sz="1400" spc="-20" dirty="0">
                <a:latin typeface="+mn-lt"/>
              </a:rPr>
              <a:t>precipitation minus evaporation (P-E)] to the curvature of the surface moist entropy field (s</a:t>
            </a:r>
            <a:r>
              <a:rPr lang="en-US" sz="1400" spc="-20" baseline="-25000" dirty="0">
                <a:latin typeface="+mn-lt"/>
              </a:rPr>
              <a:t>b</a:t>
            </a:r>
            <a:r>
              <a:rPr lang="en-US" sz="1400" spc="-20" dirty="0">
                <a:latin typeface="+mn-lt"/>
              </a:rPr>
              <a:t>)</a:t>
            </a:r>
          </a:p>
          <a:p>
            <a:pPr marL="285750" indent="-285750">
              <a:spcBef>
                <a:spcPct val="15000"/>
              </a:spcBef>
              <a:buFont typeface="Arial" pitchFamily="34" charset="0"/>
              <a:buChar char="●"/>
              <a:defRPr/>
            </a:pPr>
            <a:r>
              <a:rPr lang="en-US" sz="1400" spc="-10" dirty="0">
                <a:latin typeface="+mn-lt"/>
              </a:rPr>
              <a:t>Use changes in s</a:t>
            </a:r>
            <a:r>
              <a:rPr lang="en-US" sz="1400" spc="-10" baseline="-25000" dirty="0">
                <a:latin typeface="+mn-lt"/>
              </a:rPr>
              <a:t>b</a:t>
            </a:r>
            <a:r>
              <a:rPr lang="en-US" sz="1400" spc="-10" dirty="0">
                <a:latin typeface="+mn-lt"/>
              </a:rPr>
              <a:t> to predict changes in P-E with warming in </a:t>
            </a:r>
            <a:r>
              <a:rPr lang="en-US" sz="1400" spc="-10" dirty="0"/>
              <a:t>a series of aquaplanet experiments</a:t>
            </a:r>
            <a:endParaRPr lang="en-US" sz="1400" spc="-10" baseline="-25000" dirty="0"/>
          </a:p>
          <a:p>
            <a:pPr marL="285750" indent="-285750">
              <a:spcBef>
                <a:spcPct val="15000"/>
              </a:spcBef>
              <a:buFont typeface="Arial" pitchFamily="34" charset="0"/>
              <a:buChar char="●"/>
              <a:defRPr/>
            </a:pPr>
            <a:r>
              <a:rPr lang="en-US" altLang="en-US" sz="1400" spc="-10" dirty="0"/>
              <a:t>Diagnose moist static energy budget to propose a theory for the linear relationship between P-E and s</a:t>
            </a:r>
            <a:r>
              <a:rPr lang="en-US" altLang="en-US" sz="1400" spc="-10" baseline="-25000" dirty="0"/>
              <a:t>b</a:t>
            </a:r>
            <a:endParaRPr lang="en-US" altLang="en-US" sz="1400" spc="-10" dirty="0"/>
          </a:p>
          <a:p>
            <a:pPr algn="ctr" eaLnBrk="1" hangingPunct="1">
              <a:spcBef>
                <a:spcPct val="15000"/>
              </a:spcBef>
              <a:buFontTx/>
              <a:buNone/>
            </a:pPr>
            <a:r>
              <a:rPr lang="en-US" altLang="en-US" sz="1600" b="1" dirty="0"/>
              <a:t>Impact</a:t>
            </a:r>
          </a:p>
          <a:p>
            <a:pPr marL="283464" indent="-283464">
              <a:spcBef>
                <a:spcPct val="15000"/>
              </a:spcBef>
              <a:buFont typeface="Arial" panose="020B0604020202020204" pitchFamily="34" charset="0"/>
              <a:buChar char="●"/>
            </a:pPr>
            <a:r>
              <a:rPr lang="en-US" altLang="en-US" sz="1400" spc="-10" dirty="0">
                <a:latin typeface="+mn-lt"/>
              </a:rPr>
              <a:t>ITCZ follows the maximum curvature of </a:t>
            </a:r>
            <a:r>
              <a:rPr lang="en-US" sz="1400" spc="-10" dirty="0"/>
              <a:t>s</a:t>
            </a:r>
            <a:r>
              <a:rPr lang="en-US" sz="1400" spc="-10" baseline="-25000" dirty="0"/>
              <a:t>b</a:t>
            </a:r>
            <a:r>
              <a:rPr lang="en-US" sz="1400" spc="-10" dirty="0"/>
              <a:t> </a:t>
            </a:r>
            <a:r>
              <a:rPr lang="en-US" altLang="en-US" sz="1400" spc="-10" dirty="0">
                <a:latin typeface="+mn-lt"/>
              </a:rPr>
              <a:t>throughout the year, even during transition seasons (when other measures often lack skill)</a:t>
            </a:r>
          </a:p>
          <a:p>
            <a:pPr marL="283464" indent="-283464">
              <a:spcBef>
                <a:spcPct val="15000"/>
              </a:spcBef>
              <a:buFont typeface="Arial" panose="020B0604020202020204" pitchFamily="34" charset="0"/>
              <a:buChar char="●"/>
            </a:pPr>
            <a:r>
              <a:rPr lang="en-US" altLang="en-US" sz="1400" spc="-10" dirty="0">
                <a:latin typeface="+mn-lt"/>
              </a:rPr>
              <a:t>Changes in s</a:t>
            </a:r>
            <a:r>
              <a:rPr lang="en-US" altLang="en-US" sz="1400" spc="-10" baseline="-25000" dirty="0">
                <a:latin typeface="+mn-lt"/>
              </a:rPr>
              <a:t>b</a:t>
            </a:r>
            <a:r>
              <a:rPr lang="en-US" altLang="en-US" sz="1400" spc="-10" dirty="0">
                <a:latin typeface="+mn-lt"/>
              </a:rPr>
              <a:t> </a:t>
            </a:r>
            <a:r>
              <a:rPr lang="en-US" altLang="en-US" sz="1400" spc="-10" dirty="0"/>
              <a:t>accurately predict </a:t>
            </a:r>
            <a:r>
              <a:rPr lang="en-US" altLang="en-US" sz="1400" spc="-10" dirty="0">
                <a:latin typeface="+mn-lt"/>
              </a:rPr>
              <a:t>changes in P-E for various </a:t>
            </a:r>
            <a:r>
              <a:rPr lang="en-US" altLang="en-US" sz="1400" spc="-10" dirty="0"/>
              <a:t>models under warming</a:t>
            </a:r>
          </a:p>
          <a:p>
            <a:pPr marL="283464" indent="-283464">
              <a:spcBef>
                <a:spcPct val="15000"/>
              </a:spcBef>
              <a:buFont typeface="Arial" panose="020B0604020202020204" pitchFamily="34" charset="0"/>
              <a:buChar char="●"/>
            </a:pPr>
            <a:r>
              <a:rPr lang="en-US" sz="1400" spc="-10" dirty="0">
                <a:latin typeface="+mn-lt"/>
              </a:rPr>
              <a:t>This work highlights the role of transient eddies in moving energy out of the tropics and suggests that these features give rise to the linear relationship between s</a:t>
            </a:r>
            <a:r>
              <a:rPr lang="en-US" sz="1400" spc="-10" baseline="-25000" dirty="0">
                <a:latin typeface="+mn-lt"/>
              </a:rPr>
              <a:t>b</a:t>
            </a:r>
            <a:r>
              <a:rPr lang="en-US" sz="1400" spc="-10" dirty="0">
                <a:latin typeface="+mn-lt"/>
              </a:rPr>
              <a:t> and P-E</a:t>
            </a:r>
            <a:endParaRPr lang="en-US" altLang="en-US" sz="1400" spc="-10" dirty="0">
              <a:latin typeface="+mn-lt"/>
            </a:endParaRPr>
          </a:p>
          <a:p>
            <a:pPr marL="285750" indent="-285750">
              <a:spcBef>
                <a:spcPct val="15000"/>
              </a:spcBef>
              <a:buFont typeface="Arial" pitchFamily="34" charset="0"/>
              <a:buChar char="●"/>
              <a:defRPr/>
            </a:pPr>
            <a:endParaRPr lang="en-US" sz="1400" dirty="0"/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76200" y="21157"/>
            <a:ext cx="90678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latin typeface="Arial" panose="020B0604020202020204" pitchFamily="34" charset="0"/>
              </a:rPr>
              <a:t>Strength and Location of Tropical Rain Belt Depend on Spatial Distribution of Surface Moist Entropy</a:t>
            </a:r>
          </a:p>
        </p:txBody>
      </p:sp>
      <p:sp>
        <p:nvSpPr>
          <p:cNvPr id="3077" name="Text Box 6"/>
          <p:cNvSpPr txBox="1">
            <a:spLocks noChangeArrowheads="1"/>
          </p:cNvSpPr>
          <p:nvPr/>
        </p:nvSpPr>
        <p:spPr bwMode="auto">
          <a:xfrm>
            <a:off x="4129790" y="6193233"/>
            <a:ext cx="4769867" cy="55399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dirty="0">
                <a:solidFill>
                  <a:srgbClr val="000000"/>
                </a:solidFill>
                <a:latin typeface="+mn-lt"/>
              </a:rPr>
              <a:t>Harrop BE, J Lu, and LR Leung. 2019. “</a:t>
            </a:r>
            <a:r>
              <a:rPr lang="en-US" sz="1000" dirty="0"/>
              <a:t>Sub-cloud moist entropy curvature as a predictor for changes in the seasonal cycle of tropical precipitation</a:t>
            </a:r>
            <a:r>
              <a:rPr lang="en-US" altLang="en-US" sz="1000" dirty="0">
                <a:solidFill>
                  <a:srgbClr val="000000"/>
                </a:solidFill>
                <a:latin typeface="+mn-lt"/>
              </a:rPr>
              <a:t>.” </a:t>
            </a:r>
            <a:r>
              <a:rPr lang="en-US" altLang="en-US" sz="1000" i="1" dirty="0">
                <a:solidFill>
                  <a:srgbClr val="000000"/>
                </a:solidFill>
                <a:latin typeface="+mn-lt"/>
              </a:rPr>
              <a:t>Climate Dynamics</a:t>
            </a:r>
            <a:r>
              <a:rPr lang="en-US" altLang="en-US" sz="1000" dirty="0">
                <a:solidFill>
                  <a:srgbClr val="000000"/>
                </a:solidFill>
                <a:latin typeface="+mn-lt"/>
              </a:rPr>
              <a:t>, accepted, https://doi.org/</a:t>
            </a:r>
            <a:r>
              <a:rPr lang="en-US" sz="1000" dirty="0"/>
              <a:t>10.1007/s00382-019-04715-2.</a:t>
            </a:r>
            <a:endParaRPr lang="en-US" altLang="en-US" sz="1000" dirty="0">
              <a:solidFill>
                <a:srgbClr val="000000"/>
              </a:solidFill>
              <a:latin typeface="+mn-lt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3ABC61A-CD3A-4815-94CF-E3C181614625}"/>
              </a:ext>
            </a:extLst>
          </p:cNvPr>
          <p:cNvGrpSpPr/>
          <p:nvPr/>
        </p:nvGrpSpPr>
        <p:grpSpPr>
          <a:xfrm>
            <a:off x="4020320" y="1046633"/>
            <a:ext cx="4970134" cy="2152231"/>
            <a:chOff x="4020320" y="1127550"/>
            <a:chExt cx="4970134" cy="2152231"/>
          </a:xfrm>
        </p:grpSpPr>
        <p:sp>
          <p:nvSpPr>
            <p:cNvPr id="11" name="TextBox 9"/>
            <p:cNvSpPr txBox="1">
              <a:spLocks noChangeArrowheads="1"/>
            </p:cNvSpPr>
            <p:nvPr/>
          </p:nvSpPr>
          <p:spPr bwMode="auto">
            <a:xfrm>
              <a:off x="4020320" y="1788166"/>
              <a:ext cx="2363227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12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 tropical rain belt is co-located with the maximum curvature of the surface moist entropy field throughout the year.</a:t>
              </a: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8950" y="1127550"/>
              <a:ext cx="3101504" cy="2152231"/>
            </a:xfrm>
            <a:prstGeom prst="rect">
              <a:avLst/>
            </a:prstGeom>
          </p:spPr>
        </p:pic>
      </p:grpSp>
      <p:sp>
        <p:nvSpPr>
          <p:cNvPr id="14" name="TextBox 9"/>
          <p:cNvSpPr txBox="1">
            <a:spLocks noChangeArrowheads="1"/>
          </p:cNvSpPr>
          <p:nvPr/>
        </p:nvSpPr>
        <p:spPr bwMode="auto">
          <a:xfrm>
            <a:off x="4032059" y="5077691"/>
            <a:ext cx="495839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Left: P-E predicted by the curvature metric (colors) correlates well with the seasonal progression of the ITCZ (contours) for the multi-model mean (MMM). Right: Changes in P-E predicted by the curvature metric (colors) are also well correlated with changes in P-E (contours) associated with the ITCZ.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858568A-5640-456B-AB39-9F362F218A73}"/>
              </a:ext>
            </a:extLst>
          </p:cNvPr>
          <p:cNvGrpSpPr/>
          <p:nvPr/>
        </p:nvGrpSpPr>
        <p:grpSpPr>
          <a:xfrm>
            <a:off x="3758177" y="3260488"/>
            <a:ext cx="5232277" cy="1817204"/>
            <a:chOff x="3907270" y="3434286"/>
            <a:chExt cx="5232277" cy="1817204"/>
          </a:xfrm>
        </p:grpSpPr>
        <p:grpSp>
          <p:nvGrpSpPr>
            <p:cNvPr id="5" name="Group 4"/>
            <p:cNvGrpSpPr/>
            <p:nvPr/>
          </p:nvGrpSpPr>
          <p:grpSpPr>
            <a:xfrm>
              <a:off x="3907270" y="3434286"/>
              <a:ext cx="2556870" cy="1780178"/>
              <a:chOff x="4008554" y="3280605"/>
              <a:chExt cx="2556870" cy="1780178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630" r="73600" b="51628"/>
              <a:stretch/>
            </p:blipFill>
            <p:spPr>
              <a:xfrm>
                <a:off x="4008554" y="3280605"/>
                <a:ext cx="2194560" cy="1780178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5098" t="4630" r="544" b="51628"/>
              <a:stretch/>
            </p:blipFill>
            <p:spPr>
              <a:xfrm>
                <a:off x="6203114" y="3280605"/>
                <a:ext cx="362310" cy="1780178"/>
              </a:xfrm>
              <a:prstGeom prst="rect">
                <a:avLst/>
              </a:prstGeom>
            </p:spPr>
          </p:pic>
        </p:grpSp>
        <p:grpSp>
          <p:nvGrpSpPr>
            <p:cNvPr id="4" name="Group 3"/>
            <p:cNvGrpSpPr/>
            <p:nvPr/>
          </p:nvGrpSpPr>
          <p:grpSpPr>
            <a:xfrm>
              <a:off x="6617616" y="3434286"/>
              <a:ext cx="2425415" cy="1774448"/>
              <a:chOff x="6756893" y="3219030"/>
              <a:chExt cx="2425415" cy="1774448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89" t="50775" r="73600" b="5624"/>
              <a:stretch/>
            </p:blipFill>
            <p:spPr>
              <a:xfrm>
                <a:off x="6756893" y="3219030"/>
                <a:ext cx="2045852" cy="1774448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5138" t="50775" r="296" b="5624"/>
              <a:stretch/>
            </p:blipFill>
            <p:spPr>
              <a:xfrm>
                <a:off x="8802745" y="3219030"/>
                <a:ext cx="379563" cy="1774448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4749688" y="5051435"/>
              <a:ext cx="795411" cy="20005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700" dirty="0">
                  <a:latin typeface="Arial" panose="020B0604020202020204" pitchFamily="34" charset="0"/>
                  <a:cs typeface="Arial" panose="020B0604020202020204" pitchFamily="34" charset="0"/>
                </a:rPr>
                <a:t>Day of the year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332484" y="5051434"/>
              <a:ext cx="795411" cy="20005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700" dirty="0">
                  <a:latin typeface="Arial" panose="020B0604020202020204" pitchFamily="34" charset="0"/>
                  <a:cs typeface="Arial" panose="020B0604020202020204" pitchFamily="34" charset="0"/>
                </a:rPr>
                <a:t>Day of the year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 rot="16200000">
              <a:off x="6112172" y="4146065"/>
              <a:ext cx="731290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700" dirty="0">
                  <a:latin typeface="Arial" panose="020B0604020202020204" pitchFamily="34" charset="0"/>
                  <a:cs typeface="Arial" panose="020B0604020202020204" pitchFamily="34" charset="0"/>
                </a:rPr>
                <a:t>P-E [mm/day]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 rot="16200000">
              <a:off x="8613762" y="4146066"/>
              <a:ext cx="851515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l-GR" sz="700" dirty="0">
                  <a:latin typeface="Arial" panose="020B0604020202020204" pitchFamily="34" charset="0"/>
                  <a:cs typeface="Arial" panose="020B0604020202020204" pitchFamily="34" charset="0"/>
                </a:rPr>
                <a:t>Δ</a:t>
              </a:r>
              <a:r>
                <a:rPr lang="en-US" sz="700" dirty="0">
                  <a:latin typeface="Arial" panose="020B0604020202020204" pitchFamily="34" charset="0"/>
                  <a:cs typeface="Arial" panose="020B0604020202020204" pitchFamily="34" charset="0"/>
                </a:rPr>
                <a:t>(P-E) [mm/day]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61297272"/>
      </p:ext>
    </p:extLst>
  </p:cSld>
  <p:clrMapOvr>
    <a:masterClrMapping/>
  </p:clrMapOvr>
</p:sld>
</file>

<file path=ppt/theme/theme1.xml><?xml version="1.0" encoding="utf-8"?>
<a:theme xmlns:a="http://schemas.openxmlformats.org/drawingml/2006/main" name="DOE-Sample-Slide-Highlights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lideDescription xmlns="http://schemas.microsoft.com/sharepoint/v3" xsi:nil="true"/>
    <Presentation xmlns="http://schemas.microsoft.com/sharepoint/v3">Harrop-etal-ITCZSensitivity-GRL-January2019-f</Presentation>
    <Funding xmlns="98b00cf3-a6ce-40de-8923-f140beb786e9">RGMA</Funding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Slide" ma:contentTypeID="0x010100A22E315B1F3C42B49A0E90D2F9AB5AB100A3ADA40348D53C4EA114B46FA9468BEB" ma:contentTypeVersion="1" ma:contentTypeDescription="Microsoft PowerPoint Slide" ma:contentTypeScope="" ma:versionID="a8aaa84c71a4e914df735642033ef70b">
  <xsd:schema xmlns:xsd="http://www.w3.org/2001/XMLSchema" xmlns:xs="http://www.w3.org/2001/XMLSchema" xmlns:p="http://schemas.microsoft.com/office/2006/metadata/properties" xmlns:ns1="http://schemas.microsoft.com/sharepoint/v3" xmlns:ns2="98b00cf3-a6ce-40de-8923-f140beb786e9" targetNamespace="http://schemas.microsoft.com/office/2006/metadata/properties" ma:root="true" ma:fieldsID="2794fb4f500ec30b95632cae512c31f2" ns1:_="" ns2:_="">
    <xsd:import namespace="http://schemas.microsoft.com/sharepoint/v3"/>
    <xsd:import namespace="98b00cf3-a6ce-40de-8923-f140beb786e9"/>
    <xsd:element name="properties">
      <xsd:complexType>
        <xsd:sequence>
          <xsd:element name="documentManagement">
            <xsd:complexType>
              <xsd:all>
                <xsd:element ref="ns1:Presentation" minOccurs="0"/>
                <xsd:element ref="ns1:SlideDescription" minOccurs="0"/>
                <xsd:element ref="ns2:Funding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resentation" ma:index="1" nillable="true" ma:displayName="Presentation" ma:internalName="Presentation">
      <xsd:simpleType>
        <xsd:restriction base="dms:Text"/>
      </xsd:simpleType>
    </xsd:element>
    <xsd:element name="SlideDescription" ma:index="2" nillable="true" ma:displayName="Description" ma:internalName="SlideDescrip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b00cf3-a6ce-40de-8923-f140beb786e9" elementFormDefault="qualified">
    <xsd:import namespace="http://schemas.microsoft.com/office/2006/documentManagement/types"/>
    <xsd:import namespace="http://schemas.microsoft.com/office/infopath/2007/PartnerControls"/>
    <xsd:element name="Funding" ma:index="7" ma:displayName="Funding" ma:description="Funding Soure" ma:internalName="Funding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5613619-1D8F-4DE4-9B95-4E3DDFE512C3}">
  <ds:schemaRefs>
    <ds:schemaRef ds:uri="http://purl.org/dc/terms/"/>
    <ds:schemaRef ds:uri="http://purl.org/dc/elements/1.1/"/>
    <ds:schemaRef ds:uri="http://schemas.microsoft.com/office/infopath/2007/PartnerControls"/>
    <ds:schemaRef ds:uri="http://schemas.microsoft.com/sharepoint/v3"/>
    <ds:schemaRef ds:uri="98b00cf3-a6ce-40de-8923-f140beb786e9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9A79518-8E0F-463D-9682-CEB6DAAAAE4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98b00cf3-a6ce-40de-8923-f140beb786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DOE-Sample-Slide-Highlights-Template</Template>
  <TotalTime>6983</TotalTime>
  <Words>331</Words>
  <Application>Microsoft Office PowerPoint</Application>
  <PresentationFormat>On-screen Show (4:3)</PresentationFormat>
  <Paragraphs>20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DOE-Sample-Slide-Highlights-Template</vt:lpstr>
      <vt:lpstr>PowerPoint Presentation</vt:lpstr>
    </vt:vector>
  </TitlesOfParts>
  <Company>PNNL IM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Harrop-etal-ITCZSensitivity-GRL-January2019-f</dc:title>
  <dc:creator>Davis, Emily L</dc:creator>
  <dc:description/>
  <cp:lastModifiedBy>Dorsey, Kathryn S</cp:lastModifiedBy>
  <cp:revision>81</cp:revision>
  <cp:lastPrinted>2011-05-11T17:30:12Z</cp:lastPrinted>
  <dcterms:created xsi:type="dcterms:W3CDTF">2017-11-02T21:19:41Z</dcterms:created>
  <dcterms:modified xsi:type="dcterms:W3CDTF">2019-05-05T04:46:24Z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75333844-ddec-49b7-ae1e-c27b23a45b5c</vt:lpwstr>
  </property>
  <property fmtid="{D5CDD505-2E9C-101B-9397-08002B2CF9AE}" pid="3" name="ContentTypeId">
    <vt:lpwstr>0x010100A22E315B1F3C42B49A0E90D2F9AB5AB100A3ADA40348D53C4EA114B46FA9468BEB</vt:lpwstr>
  </property>
  <property fmtid="{D5CDD505-2E9C-101B-9397-08002B2CF9AE}" pid="4" name="Highlight">
    <vt:lpwstr/>
  </property>
  <property fmtid="{D5CDD505-2E9C-101B-9397-08002B2CF9AE}" pid="5" name="FY">
    <vt:lpwstr/>
  </property>
  <property fmtid="{D5CDD505-2E9C-101B-9397-08002B2CF9AE}" pid="6" name="Funding">
    <vt:lpwstr>RGCM</vt:lpwstr>
  </property>
  <property fmtid="{D5CDD505-2E9C-101B-9397-08002B2CF9AE}" pid="7" name="ContentType">
    <vt:lpwstr>Slide</vt:lpwstr>
  </property>
  <property fmtid="{D5CDD505-2E9C-101B-9397-08002B2CF9AE}" pid="8" name="Presentation">
    <vt:lpwstr>Harrop-etal-ITCZSensitivity-GRL-January2019-f</vt:lpwstr>
  </property>
  <property fmtid="{D5CDD505-2E9C-101B-9397-08002B2CF9AE}" pid="9" name="SlideDescription">
    <vt:lpwstr/>
  </property>
</Properties>
</file>