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A7A7-90D0-47AD-826D-8DC3548F28E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685A-99EE-4381-A239-82DCC396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F3EC71-2F01-4597-B375-97A3DE4E2084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48035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F3EC71-2F01-4597-B375-97A3DE4E2084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0574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2500572-416C-4470-9FBD-71CAFC6A1A42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9700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4590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3345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8800-338D-445B-AE65-85B5E8996986}" type="datetimeFigureOut">
              <a:rPr lang="en-US"/>
              <a:pPr>
                <a:defRPr/>
              </a:pPr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8392BF-B06E-4E46-80D5-0467F0160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s10584-016-1858-z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0668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Quantify importance of irrigation return flow to downstream water supply. 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Approach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Global hydrological model tracks flow and re-use of non-renewable groundwater pumped for irrigation but ‘lost’ to percolation and run-off.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Assess impact of less irrigation </a:t>
            </a:r>
            <a:r>
              <a:rPr lang="en-US" altLang="en-US" sz="1600" dirty="0">
                <a:solidFill>
                  <a:srgbClr val="000000"/>
                </a:solidFill>
              </a:rPr>
              <a:t>return flow </a:t>
            </a:r>
            <a:r>
              <a:rPr lang="en-US" altLang="en-US" sz="1600" dirty="0" smtClean="0">
                <a:solidFill>
                  <a:srgbClr val="000000"/>
                </a:solidFill>
              </a:rPr>
              <a:t>by </a:t>
            </a:r>
            <a:r>
              <a:rPr lang="en-US" sz="1600" dirty="0" smtClean="0">
                <a:solidFill>
                  <a:prstClr val="black"/>
                </a:solidFill>
              </a:rPr>
              <a:t>increasing irrigation efficiency (less water loss), and by using less non-renewable groundwater.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Impact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/>
              <a:t>Inefficient use of irrigation water leads to large amounts of groundwater </a:t>
            </a:r>
            <a:r>
              <a:rPr lang="en-US" sz="1600"/>
              <a:t>entering </a:t>
            </a:r>
            <a:r>
              <a:rPr lang="en-US" sz="1600" smtClean="0"/>
              <a:t>the surface </a:t>
            </a:r>
            <a:r>
              <a:rPr lang="en-US" sz="1600" dirty="0"/>
              <a:t>water </a:t>
            </a:r>
            <a:r>
              <a:rPr lang="en-US" sz="1600" dirty="0" smtClean="0"/>
              <a:t>supply via agricultural </a:t>
            </a:r>
            <a:r>
              <a:rPr lang="en-US" sz="1600" dirty="0"/>
              <a:t>runoff, where it can be re-used for irrigation downstream.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Reducing irrigation return flow leads to </a:t>
            </a:r>
            <a:r>
              <a:rPr lang="en-US" sz="1600" dirty="0" smtClean="0"/>
              <a:t>reduced </a:t>
            </a:r>
            <a:r>
              <a:rPr lang="en-US" sz="1600" dirty="0"/>
              <a:t>water supply downstream in </a:t>
            </a:r>
            <a:r>
              <a:rPr lang="en-US" sz="1600" dirty="0" smtClean="0"/>
              <a:t>major irrigated-agriculture river basins around </a:t>
            </a:r>
            <a:r>
              <a:rPr lang="en-US" sz="1600" dirty="0"/>
              <a:t>the </a:t>
            </a:r>
            <a:r>
              <a:rPr lang="en-US" sz="1600" dirty="0" smtClean="0"/>
              <a:t>world.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Higher efficiency cannot eliminate the need for non-renewable sources for global irrigation water.</a:t>
            </a:r>
            <a:endParaRPr lang="en-US" sz="16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3692" y="7426"/>
            <a:ext cx="90422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</a:rPr>
              <a:t>Quantifying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Non-Renewable Groundwater Return-Flow and Re-Use in Global </a:t>
            </a:r>
            <a:r>
              <a:rPr lang="en-US" altLang="en-US" sz="2800" b="1" dirty="0">
                <a:solidFill>
                  <a:srgbClr val="000000"/>
                </a:solidFill>
              </a:rPr>
              <a:t>Irrigation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876800" y="5867400"/>
            <a:ext cx="3895867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/>
              <a:t>Grogan D, D </a:t>
            </a:r>
            <a:r>
              <a:rPr lang="en-US" sz="1000" dirty="0" err="1"/>
              <a:t>Wisser</a:t>
            </a:r>
            <a:r>
              <a:rPr lang="en-US" sz="1000" dirty="0"/>
              <a:t>, A </a:t>
            </a:r>
            <a:r>
              <a:rPr lang="en-US" sz="1000" dirty="0" err="1"/>
              <a:t>Prusevich</a:t>
            </a:r>
            <a:r>
              <a:rPr lang="en-US" sz="1000" dirty="0"/>
              <a:t>, RB </a:t>
            </a:r>
            <a:r>
              <a:rPr lang="en-US" sz="1000" dirty="0" err="1"/>
              <a:t>Lammers</a:t>
            </a:r>
            <a:r>
              <a:rPr lang="en-US" sz="1000" dirty="0"/>
              <a:t>, S Frolking. 2017. The use and re-use of unsustainable groundwater for irrigation: A global budget,</a:t>
            </a:r>
            <a:r>
              <a:rPr lang="en-US" sz="1000" i="1" dirty="0"/>
              <a:t> Environmental Research Letters</a:t>
            </a:r>
            <a:r>
              <a:rPr lang="en-US" sz="1000" dirty="0"/>
              <a:t>. 12 (2017) 034017,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doi</a:t>
            </a:r>
            <a:r>
              <a:rPr lang="en-US" sz="1000" dirty="0"/>
              <a:t>: 10.1088/1748-9326/aa5fb2.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800600" y="4590871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Percent change in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annual river low flows (lowest 10%) with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(a)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increased irrigation efficiency, and (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b)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no non-renewable groundwater use.  Both decrease river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low-flow values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significantly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in many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major river basins,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due to reduced </a:t>
            </a: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return flow from groundwater </a:t>
            </a:r>
            <a:r>
              <a:rPr lang="en-US" sz="1200" b="1" dirty="0">
                <a:solidFill>
                  <a:srgbClr val="0000FF"/>
                </a:solidFill>
                <a:latin typeface="Arial"/>
                <a:cs typeface="Arial"/>
              </a:rPr>
              <a:t>irrigation water into the surface water system.</a:t>
            </a: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467100" y="4101933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513" t="7685" r="11414" b="45077"/>
          <a:stretch/>
        </p:blipFill>
        <p:spPr>
          <a:xfrm>
            <a:off x="4876800" y="609600"/>
            <a:ext cx="3657600" cy="19343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513" t="55233" r="11414" b="-2471"/>
          <a:stretch/>
        </p:blipFill>
        <p:spPr>
          <a:xfrm>
            <a:off x="4876800" y="2590800"/>
            <a:ext cx="3657600" cy="19343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752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0668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Measure the relative effectiveness of FEMA expenditures on hurricane induced property losses. </a:t>
            </a: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Approach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/>
              <a:t>Compare </a:t>
            </a:r>
            <a:r>
              <a:rPr lang="en-US" sz="1400" dirty="0"/>
              <a:t>the relative effectiveness of pre-disaster risk reduction activities and post-disaster response and recovery assistance by econometrically estimating a model of historical property </a:t>
            </a:r>
            <a:r>
              <a:rPr lang="en-US" sz="1400" dirty="0" smtClean="0"/>
              <a:t>damages.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/>
              <a:t>Model comprises </a:t>
            </a:r>
            <a:r>
              <a:rPr lang="en-US" sz="1400" dirty="0"/>
              <a:t>651 counties along the Atlantic coast that have incurred hurricane-induced property losses at least once during the period 1989-2009. </a:t>
            </a:r>
            <a:endParaRPr lang="en-US" sz="1400" dirty="0" smtClean="0">
              <a:solidFill>
                <a:prstClr val="black"/>
              </a:solidFill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Impact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S</a:t>
            </a:r>
            <a:r>
              <a:rPr lang="en-US" sz="1400" dirty="0" smtClean="0"/>
              <a:t>pending </a:t>
            </a:r>
            <a:r>
              <a:rPr lang="en-US" sz="1400" dirty="0"/>
              <a:t>on FEMA ex-ante mitigation and planning projects leads to greater reductions in property losses than spending on ex-post adaptation </a:t>
            </a:r>
            <a:r>
              <a:rPr lang="en-US" sz="1400" dirty="0" smtClean="0"/>
              <a:t>programs. </a:t>
            </a:r>
            <a:endParaRPr lang="en-US" sz="14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 smtClean="0"/>
              <a:t>Marginal return from spending </a:t>
            </a:r>
            <a:r>
              <a:rPr lang="en-US" sz="1400" dirty="0"/>
              <a:t>on programs that target long-term mitigation and risk management to be almost twice that </a:t>
            </a:r>
            <a:r>
              <a:rPr lang="en-US" sz="1400" dirty="0" smtClean="0"/>
              <a:t>from </a:t>
            </a:r>
            <a:r>
              <a:rPr lang="en-US" sz="1400" dirty="0"/>
              <a:t>spending on ex-post recovery programs.</a:t>
            </a:r>
            <a:endParaRPr lang="en-US" sz="1400" dirty="0" smtClean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</a:t>
            </a:r>
            <a:r>
              <a:rPr lang="en-US" sz="1400" dirty="0" smtClean="0"/>
              <a:t>here </a:t>
            </a:r>
            <a:r>
              <a:rPr lang="en-US" sz="1400" dirty="0"/>
              <a:t>are important potential gains that could be realized from the further diversification of FEMA spending across project categories.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3692" y="7426"/>
            <a:ext cx="90422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The effects of adaptation measures on hurricane induced property losses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765158" y="4876798"/>
            <a:ext cx="4020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</a:rPr>
              <a:t>A </a:t>
            </a:r>
            <a:r>
              <a:rPr lang="en-US" sz="1200" dirty="0">
                <a:solidFill>
                  <a:srgbClr val="0000FF"/>
                </a:solidFill>
              </a:rPr>
              <a:t>one percent increase in annual spending on ex-ante risk reduction and warning projects reduces damages by 0.21 percent while a one percent increase in ex-post recovery and clean-up spending reduces damages by 0.12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467100" y="4101933"/>
            <a:ext cx="556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28953" y="5818257"/>
            <a:ext cx="3895867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/>
              <a:t>Davlasheridze</a:t>
            </a:r>
            <a:r>
              <a:rPr lang="en-US" sz="1000" dirty="0" smtClean="0"/>
              <a:t>, M.; K. Fisher-Vanden; H.A. </a:t>
            </a:r>
            <a:r>
              <a:rPr lang="en-US" sz="1000" dirty="0" err="1" smtClean="0"/>
              <a:t>Klaiber</a:t>
            </a:r>
            <a:r>
              <a:rPr lang="en-US" sz="1000" dirty="0" smtClean="0"/>
              <a:t>. </a:t>
            </a:r>
            <a:r>
              <a:rPr lang="en-US" sz="1000" dirty="0"/>
              <a:t>2017</a:t>
            </a:r>
            <a:r>
              <a:rPr lang="en-US" sz="1000" dirty="0" smtClean="0"/>
              <a:t>. </a:t>
            </a:r>
            <a:r>
              <a:rPr lang="en-US" sz="1000" dirty="0">
                <a:solidFill>
                  <a:srgbClr val="000000"/>
                </a:solidFill>
              </a:rPr>
              <a:t>The effects of adaptation measures on hurricane induced property losses: Which FEMA investments have the highest returns</a:t>
            </a:r>
            <a:r>
              <a:rPr lang="en-US" sz="1000" dirty="0" smtClean="0">
                <a:solidFill>
                  <a:srgbClr val="000000"/>
                </a:solidFill>
              </a:rPr>
              <a:t>?</a:t>
            </a:r>
            <a:r>
              <a:rPr lang="en-US" sz="1000" i="1" dirty="0" smtClean="0"/>
              <a:t> </a:t>
            </a:r>
            <a:r>
              <a:rPr lang="en-US" sz="1000" i="1" dirty="0"/>
              <a:t>J</a:t>
            </a:r>
            <a:r>
              <a:rPr lang="en-US" sz="1000" i="1" dirty="0" smtClean="0"/>
              <a:t>ournal of Environmental Economics and Management</a:t>
            </a:r>
            <a:r>
              <a:rPr lang="en-US" sz="1000" dirty="0" smtClean="0"/>
              <a:t>. 81 </a:t>
            </a:r>
            <a:r>
              <a:rPr lang="en-US" sz="1000" dirty="0"/>
              <a:t>(</a:t>
            </a:r>
            <a:r>
              <a:rPr lang="en-US" sz="1000" dirty="0" smtClean="0"/>
              <a:t>2017): 93-114.</a:t>
            </a:r>
            <a:endParaRPr lang="en-US" sz="1000" dirty="0"/>
          </a:p>
        </p:txBody>
      </p:sp>
      <p:pic>
        <p:nvPicPr>
          <p:cNvPr id="1027" name="Picture 3" descr="C:\Users\kaf26\Dropbox\JEEM manuscript\Final Submission\Maps\Figure 1_ total per capita da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4479"/>
            <a:ext cx="4495800" cy="27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58" y="3262422"/>
            <a:ext cx="4214813" cy="16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84" y="4399834"/>
            <a:ext cx="4125516" cy="2080617"/>
          </a:xfrm>
          <a:prstGeom prst="rect">
            <a:avLst/>
          </a:prstGeom>
        </p:spPr>
      </p:pic>
      <p:sp>
        <p:nvSpPr>
          <p:cNvPr id="120" name="Shape 120"/>
          <p:cNvSpPr/>
          <p:nvPr/>
        </p:nvSpPr>
        <p:spPr>
          <a:xfrm>
            <a:off x="4568054" y="3007073"/>
            <a:ext cx="4575946" cy="1412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95" b="1" dirty="0"/>
              <a:t>Above:</a:t>
            </a:r>
            <a:r>
              <a:rPr sz="1195" dirty="0"/>
              <a:t>  Timeseries of 95% model ensemble range of steric sea‐level change over different ocean depths. </a:t>
            </a:r>
          </a:p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endParaRPr sz="1400" dirty="0"/>
          </a:p>
          <a:p>
            <a:pPr defTabSz="321457">
              <a:spcBef>
                <a:spcPts val="844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195" b="1" dirty="0"/>
              <a:t>Below:</a:t>
            </a:r>
            <a:r>
              <a:rPr sz="1195" dirty="0"/>
              <a:t>  2100 steric sea-level rise estimates from CESM, highlighting effects of regional variability and internal ocean variability on upper bound estimates</a:t>
            </a:r>
          </a:p>
        </p:txBody>
      </p:sp>
      <p:sp>
        <p:nvSpPr>
          <p:cNvPr id="121" name="Shape 121"/>
          <p:cNvSpPr/>
          <p:nvPr/>
        </p:nvSpPr>
        <p:spPr>
          <a:xfrm>
            <a:off x="90671" y="4322305"/>
            <a:ext cx="4477383" cy="223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321457"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b="1" dirty="0"/>
              <a:t>Impact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Analysis shows </a:t>
            </a:r>
            <a:r>
              <a:rPr sz="1400" dirty="0"/>
              <a:t>that</a:t>
            </a:r>
            <a:r>
              <a:rPr sz="1266" dirty="0"/>
              <a:t> both internal “natural” variability and model uncertainties contribute substantially to spread in multi-decadal steric sea-level trends.</a:t>
            </a:r>
          </a:p>
          <a:p>
            <a:pPr marL="164945" indent="-164945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Results provide useful constraints on estimations of global and regional sea-level variability, in particular for upper bound estimates relevant to coastal flood risk assessments. </a:t>
            </a:r>
          </a:p>
          <a:p>
            <a:pPr defTabSz="321457">
              <a:spcBef>
                <a:spcPts val="844"/>
              </a:spcBef>
              <a:defRPr sz="1800">
                <a:latin typeface="Times"/>
                <a:ea typeface="Times"/>
                <a:cs typeface="Times"/>
                <a:sym typeface="Times"/>
              </a:defRPr>
            </a:pPr>
            <a:r>
              <a:rPr sz="1266" dirty="0"/>
              <a:t> </a:t>
            </a:r>
          </a:p>
          <a:p>
            <a:pPr defTabSz="321457">
              <a:spcBef>
                <a:spcPts val="844"/>
              </a:spcBef>
              <a:defRPr sz="1800">
                <a:latin typeface="Times"/>
                <a:ea typeface="Times"/>
                <a:cs typeface="Times"/>
                <a:sym typeface="Times"/>
              </a:defRPr>
            </a:pPr>
            <a:endParaRPr sz="1266" dirty="0"/>
          </a:p>
        </p:txBody>
      </p:sp>
      <p:sp>
        <p:nvSpPr>
          <p:cNvPr id="135" name="Shape 135"/>
          <p:cNvSpPr/>
          <p:nvPr/>
        </p:nvSpPr>
        <p:spPr>
          <a:xfrm>
            <a:off x="90671" y="117547"/>
            <a:ext cx="894828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>
            <a:lvl1pPr algn="l" defTabSz="457200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 dirty="0"/>
              <a:t>Effect of ocean internal variability on modeled steric sea-level rise</a:t>
            </a:r>
            <a:endParaRPr sz="1266" b="0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90671" y="477295"/>
            <a:ext cx="3777995" cy="157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321457">
              <a:lnSpc>
                <a:spcPts val="2531"/>
              </a:lnSpc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b="1" dirty="0"/>
              <a:t>Objective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Comprehensive global climate model ensembles are used to evaluate uncertainties surrounding decadal trends in depth-integrated steric sea-level rise due to thermal expansion of the ocean </a:t>
            </a:r>
          </a:p>
        </p:txBody>
      </p:sp>
      <p:sp>
        <p:nvSpPr>
          <p:cNvPr id="137" name="Shape 137"/>
          <p:cNvSpPr/>
          <p:nvPr/>
        </p:nvSpPr>
        <p:spPr>
          <a:xfrm>
            <a:off x="75785" y="1956096"/>
            <a:ext cx="3955674" cy="231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321457">
              <a:spcBef>
                <a:spcPts val="844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b="1" dirty="0"/>
              <a:t>Approach</a:t>
            </a:r>
          </a:p>
          <a:p>
            <a:pPr marL="182308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We analyze multiple sources of uncertainties influencing sea-level rise estimates, including:</a:t>
            </a:r>
          </a:p>
          <a:p>
            <a:pPr marL="494835" lvl="1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model uncertainties using the Coupled Model Intercomparison Phase 5 (CMIP5)</a:t>
            </a:r>
          </a:p>
          <a:p>
            <a:pPr marL="494835" lvl="1" indent="-182308" defTabSz="321457">
              <a:spcBef>
                <a:spcPts val="844"/>
              </a:spcBef>
              <a:buSzPct val="75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/>
              <a:t>“natural” variability using low-resolution CESM ensemble accounting for joint internal variability (including the deep ocean)</a:t>
            </a:r>
          </a:p>
        </p:txBody>
      </p:sp>
      <p:sp>
        <p:nvSpPr>
          <p:cNvPr id="138" name="Shape 138"/>
          <p:cNvSpPr/>
          <p:nvPr/>
        </p:nvSpPr>
        <p:spPr>
          <a:xfrm>
            <a:off x="97189" y="6357156"/>
            <a:ext cx="5966888" cy="37503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984" dirty="0"/>
              <a:t>Hogan, E. E. and Sriver, R. L. (2017), Analyzing the effect of ocean internal variability on depth-integrated steric sea-level rise trends using a low-resolution CESM ensemble, Water, 9, 483</a:t>
            </a:r>
            <a:r>
              <a:rPr sz="984"/>
              <a:t>, </a:t>
            </a:r>
            <a:r>
              <a:rPr sz="984"/>
              <a:t>do</a:t>
            </a:r>
            <a:r>
              <a:rPr lang="en-US" sz="984"/>
              <a:t>i</a:t>
            </a:r>
            <a:r>
              <a:rPr sz="984"/>
              <a:t>:10.3390/w9070483</a:t>
            </a:r>
            <a:endParaRPr sz="984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66" y="504988"/>
            <a:ext cx="5170289" cy="23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1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35408" y="1045911"/>
            <a:ext cx="4075825" cy="37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 smtClean="0">
                <a:solidFill>
                  <a:srgbClr val="000000"/>
                </a:solidFill>
              </a:rPr>
              <a:t>Quantify the effects of common methodological choices on projection uncertainties using the example of sea-level changes </a:t>
            </a:r>
            <a:br>
              <a:rPr lang="en-US" altLang="en-US" sz="1600" dirty="0" smtClean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15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Approach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 smtClean="0">
                <a:solidFill>
                  <a:srgbClr val="000000"/>
                </a:solidFill>
              </a:rPr>
              <a:t>Implement three commonly used approaches to data-model fusion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 smtClean="0">
                <a:solidFill>
                  <a:srgbClr val="000000"/>
                </a:solidFill>
              </a:rPr>
              <a:t>Apply these approaches to a published data set and model structure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 smtClean="0">
                <a:solidFill>
                  <a:srgbClr val="000000"/>
                </a:solidFill>
              </a:rPr>
              <a:t>Assess the approaches in terms of hindcasts and projections 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816305" y="5561321"/>
            <a:ext cx="4099095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K. L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Ruckert, Y. Guan, A.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M. R.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Bakker, C.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E.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Forest, and K. Keller: The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effects of time-varying observation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errors on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semi-empirical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sea-level projections. Climatic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Change (2017) 140:349–360DOI </a:t>
            </a:r>
            <a:r>
              <a:rPr lang="en-US" altLang="en-US" sz="1200" dirty="0" smtClean="0">
                <a:solidFill>
                  <a:srgbClr val="000000"/>
                </a:solidFill>
                <a:latin typeface="+mn-lt"/>
              </a:rPr>
              <a:t>10.1007/s10584-016-1858-z.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Open access: </a:t>
            </a:r>
            <a:r>
              <a:rPr lang="en-US" altLang="en-US" sz="1200" dirty="0">
                <a:solidFill>
                  <a:srgbClr val="000000"/>
                </a:solidFill>
                <a:latin typeface="+mn-lt"/>
                <a:hlinkClick r:id="rId3"/>
              </a:rPr>
              <a:t>https://</a:t>
            </a:r>
            <a:r>
              <a:rPr lang="en-US" altLang="en-US" sz="1200" dirty="0" err="1">
                <a:solidFill>
                  <a:srgbClr val="000000"/>
                </a:solidFill>
                <a:latin typeface="+mn-lt"/>
                <a:hlinkClick r:id="rId3"/>
              </a:rPr>
              <a:t>link.springer.com</a:t>
            </a:r>
            <a:r>
              <a:rPr lang="en-US" altLang="en-US" sz="1200" dirty="0">
                <a:solidFill>
                  <a:srgbClr val="000000"/>
                </a:solidFill>
                <a:latin typeface="+mn-lt"/>
                <a:hlinkClick r:id="rId3"/>
              </a:rPr>
              <a:t>/content/pdf/10.1007%2Fs10584-016-1858-z.pdf</a:t>
            </a:r>
            <a:endParaRPr lang="en-US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27143" y="4826788"/>
            <a:ext cx="4419600" cy="14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Impact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 dirty="0" smtClean="0">
                <a:solidFill>
                  <a:srgbClr val="000000"/>
                </a:solidFill>
              </a:rPr>
              <a:t>Improving the representation of the statistical properties of the data-model discrepancies can increase the upper tail projection.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4" y="0"/>
            <a:ext cx="4771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Improving the characterization of sea-level projection uncertainties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25211" y="3944993"/>
            <a:ext cx="41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projected sea-level changes from three data-model fusion approaches. The heteroskedastic Bayesian method (dark blue line) best represents the properties of the data-model residuals within the considered methods and suggests an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ncreased upper-tail projection.  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89" y="255606"/>
            <a:ext cx="4448111" cy="36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Burleyson-etal-GridStress-AppliedEnergy-October2017-f</Presentation>
    <Funding xmlns="98b00cf3-a6ce-40de-8923-f140beb786e9">IAR (IM3)</Fund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41A39-212C-44A0-A080-1B285DFFEE0B}">
  <ds:schemaRefs>
    <ds:schemaRef ds:uri="98b00cf3-a6ce-40de-8923-f140beb786e9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6CD97F-98D5-4B44-9196-234C9C6AC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Grid_Stress_Paper_Highlight_Slide</Template>
  <TotalTime>518</TotalTime>
  <Words>802</Words>
  <Application>Microsoft Office PowerPoint</Application>
  <PresentationFormat>On-screen Show (4:3)</PresentationFormat>
  <Paragraphs>53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</vt:lpstr>
      <vt:lpstr>DOE-Sample-Slide-Highlights-Template</vt:lpstr>
      <vt:lpstr>PowerPoint Presentation</vt:lpstr>
      <vt:lpstr>PowerPoint Presentation</vt:lpstr>
      <vt:lpstr>PowerPoint Presentation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Burleyson-etal-GridStress-AppliedEnergy-October2017-f</dc:title>
  <dc:creator>Burleyson, Casey D</dc:creator>
  <cp:lastModifiedBy>Karen Fisher-Vanden</cp:lastModifiedBy>
  <cp:revision>38</cp:revision>
  <cp:lastPrinted>2017-10-10T15:55:54Z</cp:lastPrinted>
  <dcterms:created xsi:type="dcterms:W3CDTF">2017-09-29T17:31:44Z</dcterms:created>
  <dcterms:modified xsi:type="dcterms:W3CDTF">2017-10-11T01:00:41Z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IAR (IM3)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Burleyson-etal-GridStress-AppliedEnergy-October2017-f</vt:lpwstr>
  </property>
  <property fmtid="{D5CDD505-2E9C-101B-9397-08002B2CF9AE}" pid="8" name="SlideDescription">
    <vt:lpwstr/>
  </property>
</Properties>
</file>