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25" autoAdjust="0"/>
  </p:normalViewPr>
  <p:slideViewPr>
    <p:cSldViewPr>
      <p:cViewPr varScale="1">
        <p:scale>
          <a:sx n="128" d="100"/>
          <a:sy n="128" d="100"/>
        </p:scale>
        <p:origin x="15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R Igel" userId="1f5e0328-d164-4e91-add8-75d266215b45" providerId="ADAL" clId="{BA5BBA1B-52C9-4A88-82F7-FD08C24746EE}"/>
    <pc:docChg chg="undo custSel modSld">
      <pc:chgData name="Matthew R Igel" userId="1f5e0328-d164-4e91-add8-75d266215b45" providerId="ADAL" clId="{BA5BBA1B-52C9-4A88-82F7-FD08C24746EE}" dt="2021-10-01T20:16:49.960" v="1795" actId="20577"/>
      <pc:docMkLst>
        <pc:docMk/>
      </pc:docMkLst>
      <pc:sldChg chg="addSp delSp modSp">
        <pc:chgData name="Matthew R Igel" userId="1f5e0328-d164-4e91-add8-75d266215b45" providerId="ADAL" clId="{BA5BBA1B-52C9-4A88-82F7-FD08C24746EE}" dt="2021-10-01T20:16:49.960" v="1795" actId="20577"/>
        <pc:sldMkLst>
          <pc:docMk/>
          <pc:sldMk cId="0" sldId="258"/>
        </pc:sldMkLst>
        <pc:spChg chg="mod">
          <ac:chgData name="Matthew R Igel" userId="1f5e0328-d164-4e91-add8-75d266215b45" providerId="ADAL" clId="{BA5BBA1B-52C9-4A88-82F7-FD08C24746EE}" dt="2021-10-01T20:16:49.960" v="1795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Matthew R Igel" userId="1f5e0328-d164-4e91-add8-75d266215b45" providerId="ADAL" clId="{BA5BBA1B-52C9-4A88-82F7-FD08C24746EE}" dt="2021-10-01T19:09:56.128" v="81" actId="255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Matthew R Igel" userId="1f5e0328-d164-4e91-add8-75d266215b45" providerId="ADAL" clId="{BA5BBA1B-52C9-4A88-82F7-FD08C24746EE}" dt="2021-10-01T19:09:40.406" v="79" actId="1036"/>
          <ac:spMkLst>
            <pc:docMk/>
            <pc:sldMk cId="0" sldId="258"/>
            <ac:spMk id="3077" creationId="{00000000-0000-0000-0000-000000000000}"/>
          </ac:spMkLst>
        </pc:spChg>
        <pc:spChg chg="mod">
          <ac:chgData name="Matthew R Igel" userId="1f5e0328-d164-4e91-add8-75d266215b45" providerId="ADAL" clId="{BA5BBA1B-52C9-4A88-82F7-FD08C24746EE}" dt="2021-10-01T19:42:01.291" v="1792" actId="20577"/>
          <ac:spMkLst>
            <pc:docMk/>
            <pc:sldMk cId="0" sldId="258"/>
            <ac:spMk id="3078" creationId="{00000000-0000-0000-0000-000000000000}"/>
          </ac:spMkLst>
        </pc:spChg>
        <pc:picChg chg="del">
          <ac:chgData name="Matthew R Igel" userId="1f5e0328-d164-4e91-add8-75d266215b45" providerId="ADAL" clId="{BA5BBA1B-52C9-4A88-82F7-FD08C24746EE}" dt="2021-10-01T19:10:02.629" v="82" actId="478"/>
          <ac:picMkLst>
            <pc:docMk/>
            <pc:sldMk cId="0" sldId="258"/>
            <ac:picMk id="2" creationId="{55DD9F17-588A-B64E-A1DB-F1F97BC9D1CE}"/>
          </ac:picMkLst>
        </pc:picChg>
        <pc:picChg chg="add mod">
          <ac:chgData name="Matthew R Igel" userId="1f5e0328-d164-4e91-add8-75d266215b45" providerId="ADAL" clId="{BA5BBA1B-52C9-4A88-82F7-FD08C24746EE}" dt="2021-10-01T19:15:33.574" v="85" actId="1076"/>
          <ac:picMkLst>
            <pc:docMk/>
            <pc:sldMk cId="0" sldId="258"/>
            <ac:picMk id="11" creationId="{7D3E4DC9-2615-43F2-8A53-30F347885A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8AC66F-F882-BF4C-B2A4-D683B34684A7}"/>
              </a:ext>
            </a:extLst>
          </p:cNvPr>
          <p:cNvSpPr/>
          <p:nvPr/>
        </p:nvSpPr>
        <p:spPr>
          <a:xfrm>
            <a:off x="0" y="-20399"/>
            <a:ext cx="9144000" cy="1010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37165" y="1114999"/>
            <a:ext cx="4278779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To determine the fundamental cause of the North American monsoon, which supplies water to much of Mexico and the U.S. Southwest.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To understand how mountains influence extreme rainfall in western North America during summer.</a:t>
            </a:r>
          </a:p>
          <a:p>
            <a:pPr>
              <a:spcBef>
                <a:spcPct val="15000"/>
              </a:spcBef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Analyzed dynamic and thermodynamic structures of winds and rainfall in observational datasets.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Performed high-resolution global climate model simulations and theoretical calculations of the influence of mountain ranges on the jet stream.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This research overturns our prior understanding of the fundamental science of that monsoon, placing new emphasis on the jet stream and its interaction with mountain ranges.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This has implications for projections of future trends in North American rainfall, making changes in the extratropical jet stream of central importance.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83403"/>
            <a:ext cx="8852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/>
              <a:t>North American monsoon shown to be caused by deflection of the jet stream by mountains </a:t>
            </a:r>
            <a:r>
              <a:rPr lang="en-US" sz="1600" b="1" u="sng" dirty="0">
                <a:solidFill>
                  <a:srgbClr val="FF0000"/>
                </a:solidFill>
              </a:rPr>
              <a:t>[PRESS EMBARGO UNTIL 11 AM NOV. 24, 2021]</a:t>
            </a:r>
            <a:endParaRPr lang="en-US" altLang="en-US" sz="2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728057" y="5410200"/>
            <a:ext cx="4122722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/>
              <a:t>Boos, W. R., and S. Pascale (2021). Mechanical forcing of the North American monsoon by orography. </a:t>
            </a:r>
            <a:r>
              <a:rPr lang="en-US" sz="1000" i="1" dirty="0"/>
              <a:t>Nature</a:t>
            </a:r>
            <a:r>
              <a:rPr lang="en-US" sz="1000" dirty="0"/>
              <a:t>. [DOI: 10.1038/s41586-021-03978-2]</a:t>
            </a:r>
            <a:endParaRPr lang="en-CN" sz="1000" dirty="0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728057" y="4270390"/>
            <a:ext cx="41613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Deflection of the eastward jet stream (orange contours) from the midlatitudes toward the equator, where it produces precipitation (blue shading, units of mm/day) as it then ascends over the Sierra Madre mountain range (outlined by magenta contour).</a:t>
            </a:r>
          </a:p>
        </p:txBody>
      </p:sp>
      <p:pic>
        <p:nvPicPr>
          <p:cNvPr id="4" name="Picture 2" descr="Logo • Brand Guidelines">
            <a:extLst>
              <a:ext uri="{FF2B5EF4-FFF2-40B4-BE49-F238E27FC236}">
                <a16:creationId xmlns:a16="http://schemas.microsoft.com/office/drawing/2014/main" id="{26D66A1A-35EF-EE4F-A695-B8276C37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12597"/>
            <a:ext cx="2438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547174-9F92-5E47-AD97-46CD87373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624" y="6188945"/>
            <a:ext cx="2438400" cy="4093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0D6526-9DDE-704A-8B71-81E63A1AAF3B}"/>
              </a:ext>
            </a:extLst>
          </p:cNvPr>
          <p:cNvGrpSpPr/>
          <p:nvPr/>
        </p:nvGrpSpPr>
        <p:grpSpPr>
          <a:xfrm>
            <a:off x="4431179" y="1399400"/>
            <a:ext cx="4688447" cy="2824080"/>
            <a:chOff x="0" y="0"/>
            <a:chExt cx="4816815" cy="28379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827C46-B488-7342-BFC2-26A87150F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16040"/>
              <a:ext cx="4395470" cy="1219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35D149-EFDC-CF4E-A946-57DFCBB51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09110" cy="270700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D8F970B-4F93-3541-B06D-2F19AEA98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450" y="0"/>
              <a:ext cx="507365" cy="26777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6087</TotalTime>
  <Words>254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Bill Boos</cp:lastModifiedBy>
  <cp:revision>21</cp:revision>
  <cp:lastPrinted>2011-05-11T17:30:12Z</cp:lastPrinted>
  <dcterms:created xsi:type="dcterms:W3CDTF">2017-11-02T21:19:41Z</dcterms:created>
  <dcterms:modified xsi:type="dcterms:W3CDTF">2021-11-18T18:17:43Z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