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256" r:id="rId2"/>
  </p:sldIdLst>
  <p:sldSz cx="9144000" cy="6858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F3E"/>
    <a:srgbClr val="F5020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74"/>
  </p:normalViewPr>
  <p:slideViewPr>
    <p:cSldViewPr snapToGrid="0" snapToObjects="1" showGuides="1">
      <p:cViewPr>
        <p:scale>
          <a:sx n="150" d="100"/>
          <a:sy n="150" d="100"/>
        </p:scale>
        <p:origin x="968" y="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381985-93A7-7B45-9EDC-55E1E92652B3}" type="datetimeFigureOut">
              <a:rPr lang="en-US" smtClean="0"/>
              <a:t>1/9/18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FCA319-F0B7-4640-BC14-0DE5DEED04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817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F22BB-1D44-B34D-B146-634400C34441}" type="datetimeFigureOut">
              <a:rPr lang="en-US" smtClean="0"/>
              <a:t>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B3E5B-E410-6649-8C0D-62FB8F9DDC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F22BB-1D44-B34D-B146-634400C34441}" type="datetimeFigureOut">
              <a:rPr lang="en-US" smtClean="0"/>
              <a:t>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B3E5B-E410-6649-8C0D-62FB8F9DDC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F22BB-1D44-B34D-B146-634400C34441}" type="datetimeFigureOut">
              <a:rPr lang="en-US" smtClean="0"/>
              <a:t>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B3E5B-E410-6649-8C0D-62FB8F9DDC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F22BB-1D44-B34D-B146-634400C34441}" type="datetimeFigureOut">
              <a:rPr lang="en-US" smtClean="0"/>
              <a:t>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B3E5B-E410-6649-8C0D-62FB8F9DDC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F22BB-1D44-B34D-B146-634400C34441}" type="datetimeFigureOut">
              <a:rPr lang="en-US" smtClean="0"/>
              <a:t>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B3E5B-E410-6649-8C0D-62FB8F9DDC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F22BB-1D44-B34D-B146-634400C34441}" type="datetimeFigureOut">
              <a:rPr lang="en-US" smtClean="0"/>
              <a:t>1/9/18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B3E5B-E410-6649-8C0D-62FB8F9DDC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F22BB-1D44-B34D-B146-634400C34441}" type="datetimeFigureOut">
              <a:rPr lang="en-US" smtClean="0"/>
              <a:t>1/9/18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B3E5B-E410-6649-8C0D-62FB8F9DDC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F22BB-1D44-B34D-B146-634400C34441}" type="datetimeFigureOut">
              <a:rPr lang="en-US" smtClean="0"/>
              <a:t>1/9/18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B3E5B-E410-6649-8C0D-62FB8F9DDC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F22BB-1D44-B34D-B146-634400C34441}" type="datetimeFigureOut">
              <a:rPr lang="en-US" smtClean="0"/>
              <a:t>1/9/18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B3E5B-E410-6649-8C0D-62FB8F9DDC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F22BB-1D44-B34D-B146-634400C34441}" type="datetimeFigureOut">
              <a:rPr lang="en-US" smtClean="0"/>
              <a:t>1/9/18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B3E5B-E410-6649-8C0D-62FB8F9DDC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F22BB-1D44-B34D-B146-634400C34441}" type="datetimeFigureOut">
              <a:rPr lang="en-US" smtClean="0"/>
              <a:t>1/9/18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B3E5B-E410-6649-8C0D-62FB8F9DDC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F22BB-1D44-B34D-B146-634400C34441}" type="datetimeFigureOut">
              <a:rPr lang="en-US" smtClean="0"/>
              <a:t>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B3E5B-E410-6649-8C0D-62FB8F9DD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361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-4798" y="0"/>
            <a:ext cx="9148798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Future loss of Arctic sea-ice cover could </a:t>
            </a:r>
            <a:r>
              <a:rPr lang="en-US" sz="2800" dirty="0" smtClean="0"/>
              <a:t>drive a substantial </a:t>
            </a:r>
            <a:r>
              <a:rPr lang="en-US" sz="2800" dirty="0"/>
              <a:t>decrease </a:t>
            </a:r>
            <a:r>
              <a:rPr lang="en-US" sz="2800" dirty="0" smtClean="0"/>
              <a:t>in California’s rainfall</a:t>
            </a:r>
            <a:endParaRPr lang="en-US" sz="2800" dirty="0">
              <a:cs typeface="Helvetica Light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34543" y="1007332"/>
            <a:ext cx="8921227" cy="34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231775" indent="-231775">
              <a:spcBef>
                <a:spcPct val="15000"/>
              </a:spcBef>
              <a:spcAft>
                <a:spcPts val="400"/>
              </a:spcAft>
            </a:pPr>
            <a:r>
              <a:rPr lang="en-US" sz="1600" b="1" dirty="0" smtClean="0">
                <a:solidFill>
                  <a:srgbClr val="3366FF"/>
                </a:solidFill>
                <a:cs typeface="Arial"/>
              </a:rPr>
              <a:t>Significance and Impact </a:t>
            </a:r>
          </a:p>
          <a:p>
            <a:pPr marL="231775" indent="-231775">
              <a:spcBef>
                <a:spcPct val="15000"/>
              </a:spcBef>
              <a:spcAft>
                <a:spcPts val="400"/>
              </a:spcAft>
            </a:pPr>
            <a:r>
              <a:rPr lang="en-US" sz="1600" b="1" dirty="0">
                <a:solidFill>
                  <a:srgbClr val="3366FF"/>
                </a:solidFill>
                <a:cs typeface="Arial"/>
              </a:rPr>
              <a:t> </a:t>
            </a:r>
            <a:r>
              <a:rPr lang="en-US" sz="1600" b="1" dirty="0" smtClean="0">
                <a:solidFill>
                  <a:srgbClr val="3366FF"/>
                </a:solidFill>
                <a:cs typeface="Arial"/>
              </a:rPr>
              <a:t>    </a:t>
            </a:r>
            <a:endParaRPr lang="en-US" sz="1600" dirty="0" smtClean="0">
              <a:solidFill>
                <a:srgbClr val="3366FF"/>
              </a:solidFill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08026" y="5531524"/>
            <a:ext cx="5496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Snow grain radius tuning parameter, thermal conductivity of snow, snow melt maximum radius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29167" y="2113925"/>
            <a:ext cx="3698872" cy="317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231775" indent="-231775">
              <a:spcBef>
                <a:spcPct val="15000"/>
              </a:spcBef>
              <a:spcAft>
                <a:spcPts val="600"/>
              </a:spcAft>
            </a:pPr>
            <a:r>
              <a:rPr lang="en-US" sz="1600" b="1" dirty="0" smtClean="0">
                <a:solidFill>
                  <a:srgbClr val="3366FF"/>
                </a:solidFill>
                <a:cs typeface="Helvetica Light"/>
              </a:rPr>
              <a:t>Research Details</a:t>
            </a:r>
          </a:p>
          <a:p>
            <a:pPr marL="231775" indent="-231775" algn="just">
              <a:spcBef>
                <a:spcPct val="15000"/>
              </a:spcBef>
              <a:spcAft>
                <a:spcPts val="600"/>
              </a:spcAft>
            </a:pPr>
            <a:r>
              <a:rPr lang="en-US" sz="1600" dirty="0" smtClean="0">
                <a:cs typeface="Arial"/>
              </a:rPr>
              <a:t>     </a:t>
            </a:r>
            <a:endParaRPr lang="en-US" sz="1600" b="1" dirty="0" smtClean="0">
              <a:solidFill>
                <a:srgbClr val="3366FF"/>
              </a:solidFill>
              <a:cs typeface="Helvetica Light"/>
            </a:endParaRPr>
          </a:p>
          <a:p>
            <a:pPr marL="231775" indent="-231775">
              <a:spcBef>
                <a:spcPct val="15000"/>
              </a:spcBef>
              <a:spcAft>
                <a:spcPts val="600"/>
              </a:spcAft>
            </a:pPr>
            <a:endParaRPr lang="en-US" sz="1600" b="1" dirty="0" smtClean="0">
              <a:solidFill>
                <a:srgbClr val="3366FF"/>
              </a:solidFill>
              <a:cs typeface="Helvetica Light"/>
            </a:endParaRPr>
          </a:p>
          <a:p>
            <a:pPr marL="231775" indent="-231775">
              <a:spcBef>
                <a:spcPct val="15000"/>
              </a:spcBef>
              <a:spcAft>
                <a:spcPts val="600"/>
              </a:spcAft>
            </a:pPr>
            <a:endParaRPr lang="en-US" sz="1600" b="1" dirty="0">
              <a:solidFill>
                <a:srgbClr val="3366FF"/>
              </a:solidFill>
              <a:cs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"/>
          <a:stretch/>
        </p:blipFill>
        <p:spPr>
          <a:xfrm>
            <a:off x="3828039" y="1836224"/>
            <a:ext cx="5169363" cy="423913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6189479"/>
            <a:ext cx="9144000" cy="3754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137160" tIns="18288" bIns="18288" rtlCol="0">
            <a:spAutoFit/>
          </a:bodyPr>
          <a:lstStyle/>
          <a:p>
            <a:r>
              <a:rPr lang="en-US" sz="1100" dirty="0"/>
              <a:t>Cvijanovic </a:t>
            </a:r>
            <a:r>
              <a:rPr lang="en-US" sz="1100" dirty="0" smtClean="0"/>
              <a:t>I, Santer BD, Bonfils C, Lucas DD, Chiang JCH, Zimmerman S, </a:t>
            </a:r>
            <a:r>
              <a:rPr lang="en-US" sz="1100" dirty="0" smtClean="0"/>
              <a:t>2017: </a:t>
            </a:r>
            <a:r>
              <a:rPr lang="en-US" sz="1100" dirty="0"/>
              <a:t>Future loss of Arctic sea-ice cover could </a:t>
            </a:r>
            <a:r>
              <a:rPr lang="en-US" sz="1100" dirty="0" smtClean="0"/>
              <a:t>drive a substantial decrease </a:t>
            </a:r>
            <a:r>
              <a:rPr lang="en-US" sz="1100" dirty="0"/>
              <a:t>in California’s </a:t>
            </a:r>
            <a:r>
              <a:rPr lang="en-US" sz="1100" dirty="0" smtClean="0"/>
              <a:t>rainfall. </a:t>
            </a:r>
            <a:r>
              <a:rPr lang="en-US" sz="1100" i="1" dirty="0" smtClean="0"/>
              <a:t>Nat. </a:t>
            </a:r>
            <a:r>
              <a:rPr lang="en-US" sz="1100" i="1" dirty="0" smtClean="0"/>
              <a:t>Comm</a:t>
            </a:r>
            <a:r>
              <a:rPr lang="en-US" sz="1100" dirty="0" smtClean="0"/>
              <a:t>. </a:t>
            </a:r>
            <a:r>
              <a:rPr lang="mr-IN" sz="1100" dirty="0"/>
              <a:t>doi:10.1038/s41467-017-01907-4</a:t>
            </a:r>
            <a:endParaRPr lang="en-US" sz="1100" dirty="0"/>
          </a:p>
        </p:txBody>
      </p:sp>
      <p:sp>
        <p:nvSpPr>
          <p:cNvPr id="11" name="Rectangle 10"/>
          <p:cNvSpPr/>
          <p:nvPr/>
        </p:nvSpPr>
        <p:spPr>
          <a:xfrm>
            <a:off x="-185788" y="2420225"/>
            <a:ext cx="3994371" cy="3793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indent="-231775" algn="just">
              <a:spcBef>
                <a:spcPct val="15000"/>
              </a:spcBef>
              <a:spcAft>
                <a:spcPts val="600"/>
              </a:spcAft>
            </a:pPr>
            <a:r>
              <a:rPr lang="en-US" sz="1600" dirty="0" smtClean="0">
                <a:cs typeface="Arial"/>
              </a:rPr>
              <a:t>     </a:t>
            </a:r>
            <a:r>
              <a:rPr lang="en-US" sz="1500" dirty="0" smtClean="0">
                <a:cs typeface="Arial"/>
              </a:rPr>
              <a:t>Arctic </a:t>
            </a:r>
            <a:r>
              <a:rPr lang="en-US" sz="1500" dirty="0">
                <a:cs typeface="Arial"/>
              </a:rPr>
              <a:t>sea-ice loss forces California’s precipitation changes through a </a:t>
            </a:r>
            <a:r>
              <a:rPr lang="en-US" sz="1500" dirty="0" smtClean="0">
                <a:cs typeface="Arial"/>
              </a:rPr>
              <a:t>two-step teleconnection involving tropical changes.</a:t>
            </a:r>
          </a:p>
          <a:p>
            <a:pPr marL="231775" indent="-231775" algn="just">
              <a:spcBef>
                <a:spcPct val="15000"/>
              </a:spcBef>
              <a:spcAft>
                <a:spcPts val="600"/>
              </a:spcAft>
            </a:pPr>
            <a:r>
              <a:rPr lang="en-US" sz="1500" dirty="0">
                <a:cs typeface="Arial"/>
              </a:rPr>
              <a:t> </a:t>
            </a:r>
            <a:r>
              <a:rPr lang="en-US" sz="1500" dirty="0" smtClean="0">
                <a:cs typeface="Arial"/>
              </a:rPr>
              <a:t>    Step </a:t>
            </a:r>
            <a:r>
              <a:rPr lang="en-US" sz="1500" dirty="0">
                <a:cs typeface="Arial"/>
              </a:rPr>
              <a:t>1 (equatorward </a:t>
            </a:r>
            <a:r>
              <a:rPr lang="en-US" sz="1500" dirty="0" smtClean="0">
                <a:cs typeface="Arial"/>
              </a:rPr>
              <a:t>propagation): </a:t>
            </a:r>
            <a:r>
              <a:rPr lang="en-US" sz="1500" dirty="0">
                <a:cs typeface="Arial"/>
              </a:rPr>
              <a:t>Arctic sea-ice loss induced high latitude changes propagate into tropics, triggering tropical circulation and convection response. </a:t>
            </a:r>
            <a:endParaRPr lang="en-US" sz="1500" dirty="0" smtClean="0">
              <a:cs typeface="Arial"/>
            </a:endParaRPr>
          </a:p>
          <a:p>
            <a:pPr marL="231775" indent="-231775" algn="just">
              <a:spcBef>
                <a:spcPct val="15000"/>
              </a:spcBef>
              <a:spcAft>
                <a:spcPts val="600"/>
              </a:spcAft>
            </a:pPr>
            <a:r>
              <a:rPr lang="en-US" sz="1500" dirty="0">
                <a:cs typeface="Arial"/>
              </a:rPr>
              <a:t> </a:t>
            </a:r>
            <a:r>
              <a:rPr lang="en-US" sz="1500" dirty="0" smtClean="0">
                <a:cs typeface="Arial"/>
              </a:rPr>
              <a:t>    Step </a:t>
            </a:r>
            <a:r>
              <a:rPr lang="en-US" sz="1500" dirty="0">
                <a:cs typeface="Arial"/>
              </a:rPr>
              <a:t>2 (poleward propagation</a:t>
            </a:r>
            <a:r>
              <a:rPr lang="en-US" sz="1500" dirty="0" smtClean="0">
                <a:cs typeface="Arial"/>
              </a:rPr>
              <a:t>): </a:t>
            </a:r>
            <a:r>
              <a:rPr lang="en-US" sz="1500" dirty="0">
                <a:cs typeface="Arial"/>
              </a:rPr>
              <a:t>decreased convection and decreased upper level divergence in the tropical Pacific drive a northward propagating </a:t>
            </a:r>
            <a:r>
              <a:rPr lang="en-US" sz="1500" dirty="0" err="1">
                <a:cs typeface="Arial"/>
              </a:rPr>
              <a:t>Rossby</a:t>
            </a:r>
            <a:r>
              <a:rPr lang="en-US" sz="1500" dirty="0">
                <a:cs typeface="Arial"/>
              </a:rPr>
              <a:t> </a:t>
            </a:r>
            <a:r>
              <a:rPr lang="en-US" sz="1500" dirty="0" err="1">
                <a:cs typeface="Arial"/>
              </a:rPr>
              <a:t>wavetrain</a:t>
            </a:r>
            <a:r>
              <a:rPr lang="en-US" sz="1500" dirty="0">
                <a:cs typeface="Arial"/>
              </a:rPr>
              <a:t> with anticyclonic flow forming in the North Pacific. This ridge is responsible for steering the </a:t>
            </a:r>
            <a:r>
              <a:rPr lang="en-US" sz="1500" dirty="0" smtClean="0">
                <a:cs typeface="Arial"/>
              </a:rPr>
              <a:t>precipitation-inducing winter storms </a:t>
            </a:r>
            <a:r>
              <a:rPr lang="en-US" sz="1500" dirty="0">
                <a:cs typeface="Arial"/>
              </a:rPr>
              <a:t>away from California. </a:t>
            </a:r>
            <a:endParaRPr lang="en-US" sz="1500" b="1" dirty="0">
              <a:solidFill>
                <a:srgbClr val="3366FF"/>
              </a:solidFill>
              <a:cs typeface="Helvetica Ligh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200588" y="1282605"/>
            <a:ext cx="93445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indent="-231775" algn="just">
              <a:spcBef>
                <a:spcPct val="15000"/>
              </a:spcBef>
              <a:spcAft>
                <a:spcPts val="400"/>
              </a:spcAft>
            </a:pPr>
            <a:r>
              <a:rPr lang="en-US" sz="1600" dirty="0" smtClean="0">
                <a:cs typeface="Arial"/>
              </a:rPr>
              <a:t>     </a:t>
            </a:r>
            <a:r>
              <a:rPr lang="en-US" sz="1500" dirty="0" smtClean="0">
                <a:cs typeface="Arial"/>
              </a:rPr>
              <a:t>The </a:t>
            </a:r>
            <a:r>
              <a:rPr lang="en-US" sz="1500" dirty="0">
                <a:cs typeface="Arial"/>
              </a:rPr>
              <a:t>sea-ice loss of the magnitude expected in the next decades could substantially impact California’s precipitation, thus highlighting another mechanism by which human-cause climate change could exacerbate future California droughts.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4798" y="6555606"/>
            <a:ext cx="9148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This work was supported by the Climate and Environmental Sciences Division and the Regional and Global Climate Modeling Program of the U.S. Department of </a:t>
            </a:r>
            <a:r>
              <a:rPr lang="en-US" sz="800" dirty="0" smtClean="0"/>
              <a:t>Energy </a:t>
            </a:r>
            <a:r>
              <a:rPr lang="en-US" sz="800" dirty="0"/>
              <a:t>Office of Science and was performed under the auspices of the Lawrence Livermore National Laboratory (contract DE-AC52-07NA27344). </a:t>
            </a:r>
            <a:r>
              <a:rPr lang="en-US" sz="800" dirty="0" smtClean="0"/>
              <a:t> IM </a:t>
            </a:r>
            <a:r>
              <a:rPr lang="en-US" sz="800" dirty="0"/>
              <a:t>tracking #: LLNL-MISC-895204 </a:t>
            </a:r>
          </a:p>
        </p:txBody>
      </p:sp>
    </p:spTree>
    <p:extLst>
      <p:ext uri="{BB962C8B-B14F-4D97-AF65-F5344CB8AC3E}">
        <p14:creationId xmlns:p14="http://schemas.microsoft.com/office/powerpoint/2010/main" val="2241959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</TotalTime>
  <Words>246</Words>
  <Application>Microsoft Macintosh PowerPoint</Application>
  <PresentationFormat>Letter Paper (8.5x11 in)</PresentationFormat>
  <Paragraphs>12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Helvetica Light</vt:lpstr>
      <vt:lpstr>Mangal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Bonfils, Celine J. W</dc:creator>
  <cp:lastModifiedBy>Bonfils, Celine J. W</cp:lastModifiedBy>
  <cp:revision>11</cp:revision>
  <dcterms:created xsi:type="dcterms:W3CDTF">2017-10-18T20:00:19Z</dcterms:created>
  <dcterms:modified xsi:type="dcterms:W3CDTF">2018-01-09T22:04:31Z</dcterms:modified>
</cp:coreProperties>
</file>