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3" autoAdjust="0"/>
    <p:restoredTop sz="98219" autoAdjust="0"/>
  </p:normalViewPr>
  <p:slideViewPr>
    <p:cSldViewPr>
      <p:cViewPr varScale="1">
        <p:scale>
          <a:sx n="63" d="100"/>
          <a:sy n="63" d="100"/>
        </p:scale>
        <p:origin x="120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754EC5-B38D-485B-850E-0F52B1D031F7}" type="datetimeFigureOut">
              <a:rPr lang="en-US"/>
              <a:pPr>
                <a:defRPr/>
              </a:pPr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8384EB-2D20-491A-AD17-D2AFE78C6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22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250" indent="-280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950" indent="-2238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13" indent="-2238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475" indent="-2238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96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68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40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12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3484F-2281-43B6-BFF6-93F70712FE1C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6966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6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88929F4-C5A6-401A-A1C8-F9E29B57FF4B}" type="datetimeFigureOut">
              <a:rPr lang="en-US" altLang="en-US"/>
              <a:pPr>
                <a:defRPr/>
              </a:pPr>
              <a:t>10/25/2020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8D836DC-8003-470E-BCFB-52F4AE68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cs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32426" y="1022116"/>
            <a:ext cx="279302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cs typeface="Arial" charset="0"/>
              </a:rPr>
              <a:t>Objective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400" dirty="0">
                <a:cs typeface="Arial" charset="0"/>
              </a:rPr>
              <a:t>What physical factors cause the storage-streamflow relationships to differ between Appalachia and the coastal plains?</a:t>
            </a:r>
            <a:endParaRPr lang="en-US" altLang="en-US" sz="1400" b="1" dirty="0">
              <a:cs typeface="Arial" charset="0"/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cs typeface="Arial" charset="0"/>
              </a:rPr>
              <a:t>Approach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400" dirty="0">
                <a:cs typeface="Arial" charset="0"/>
              </a:rPr>
              <a:t>A machine learning (ML) was implemented to identify potential competing hypotheses for storage-streamflow relationships (providing the prior probability).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400" dirty="0">
                <a:cs typeface="Arial" charset="0"/>
              </a:rPr>
              <a:t>A process-based hydrologic model (CLM-PAWS) was set up to conduct causal experiments of storage-streamflow relationships (computing likelihoods for factors) 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400" dirty="0">
                <a:cs typeface="Arial" charset="0"/>
              </a:rPr>
              <a:t>A data-centric Bayesian framework to integrate data and the results from the modeling experiments.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" y="112713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/>
              <a:t>Revealing causal controls of storage-streamflow relationships with a data-centric Bayesian framework combining machine learning and process-based modeling</a:t>
            </a:r>
            <a:endParaRPr lang="en-US" altLang="en-US" sz="2000" b="1" dirty="0">
              <a:cs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2400" y="6429345"/>
            <a:ext cx="8915400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dirty="0"/>
              <a:t>Tsai, W-P., K. Fang, X.Y. Ji, K. Lawson, and C.P. Shen (2020) "Revealing causal controls of storage-streamflow relationships with a data-centric Bayesian framework combining machine learning and process-based modeling" </a:t>
            </a:r>
            <a:r>
              <a:rPr lang="en-US" sz="1000" b="1" dirty="0"/>
              <a:t>Front. Water</a:t>
            </a:r>
            <a:r>
              <a:rPr lang="en-US" sz="1000" dirty="0"/>
              <a:t>, </a:t>
            </a:r>
            <a:r>
              <a:rPr lang="en-US" sz="1000" dirty="0" err="1"/>
              <a:t>doi</a:t>
            </a:r>
            <a:r>
              <a:rPr lang="en-US" sz="1000" dirty="0"/>
              <a:t>: 10.3389/frwa.2020.583000.</a:t>
            </a:r>
            <a:endParaRPr lang="en-US" altLang="en-US" sz="1000" dirty="0"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2819400" y="4091226"/>
            <a:ext cx="61321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0000FF"/>
                </a:solidFill>
                <a:latin typeface="Arial" charset="0"/>
                <a:cs typeface="Arial" charset="0"/>
              </a:rPr>
              <a:t>Figures (a) Class map of eastern CONUS; (b) boxplots of the SSCS for Class #1 to Class #3; (c) Main class of Susquehanna River Basin (SRB) SSCS is class #3; (d) SSCS extracted from the numerical experiments in subbasin OR. “Thin soil” is the default simulation with SRB-default parameters; (e) the likelihood function as calculated by Gaussian Mixture Model (GMM) in different PAWS+CLM experiments.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5200" y="753662"/>
            <a:ext cx="3445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47F3BF-C5D7-465F-8F54-BA28E5A410CE}"/>
              </a:ext>
            </a:extLst>
          </p:cNvPr>
          <p:cNvGrpSpPr/>
          <p:nvPr/>
        </p:nvGrpSpPr>
        <p:grpSpPr>
          <a:xfrm>
            <a:off x="2931733" y="990600"/>
            <a:ext cx="1868867" cy="1488845"/>
            <a:chOff x="2701636" y="1003040"/>
            <a:chExt cx="3077061" cy="242596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2E660EB-431E-435A-A593-8A0D1A913962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890"/>
            <a:stretch/>
          </p:blipFill>
          <p:spPr>
            <a:xfrm>
              <a:off x="2701636" y="1003040"/>
              <a:ext cx="422564" cy="24257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1FB8F9-97F8-4E60-87CF-1DFAFB44F755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18"/>
            <a:stretch/>
          </p:blipFill>
          <p:spPr>
            <a:xfrm>
              <a:off x="3081341" y="1003300"/>
              <a:ext cx="2697356" cy="2425700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4F89474-953F-43A2-8F13-2DED44E73753}"/>
              </a:ext>
            </a:extLst>
          </p:cNvPr>
          <p:cNvSpPr txBox="1"/>
          <p:nvPr/>
        </p:nvSpPr>
        <p:spPr>
          <a:xfrm>
            <a:off x="2722749" y="832423"/>
            <a:ext cx="41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latin typeface="Arial" charset="0"/>
                <a:cs typeface="Arial" charset="0"/>
              </a:rPr>
              <a:t>(a)</a:t>
            </a:r>
            <a:endParaRPr lang="en-US" sz="1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31567C-CB51-4F20-8879-D70191587CE1}"/>
              </a:ext>
            </a:extLst>
          </p:cNvPr>
          <p:cNvGrpSpPr/>
          <p:nvPr/>
        </p:nvGrpSpPr>
        <p:grpSpPr>
          <a:xfrm>
            <a:off x="5067349" y="939485"/>
            <a:ext cx="1638251" cy="1498915"/>
            <a:chOff x="4114800" y="831056"/>
            <a:chExt cx="1489853" cy="152439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424C85F-2E67-4668-AE12-506656C4C457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t="7526" r="50712" b="67534"/>
            <a:stretch/>
          </p:blipFill>
          <p:spPr>
            <a:xfrm>
              <a:off x="4124325" y="831056"/>
              <a:ext cx="1417320" cy="46094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BA7A01-1A8C-4F27-91F8-40AC619DA7A1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" t="35563" r="51102" b="39233"/>
            <a:stretch/>
          </p:blipFill>
          <p:spPr>
            <a:xfrm>
              <a:off x="4119180" y="1715471"/>
              <a:ext cx="1411381" cy="4705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17C347-99FF-4990-9EBD-ABCFA8255E3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13" t="7977" b="67534"/>
            <a:stretch/>
          </p:blipFill>
          <p:spPr>
            <a:xfrm>
              <a:off x="4114800" y="1295400"/>
              <a:ext cx="1489853" cy="43384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700C51-3D0B-45CE-94E2-7D4B69BFC7A3}"/>
                </a:ext>
              </a:extLst>
            </p:cNvPr>
            <p:cNvSpPr txBox="1"/>
            <p:nvPr/>
          </p:nvSpPr>
          <p:spPr>
            <a:xfrm>
              <a:off x="5010732" y="1073150"/>
              <a:ext cx="396265" cy="202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00FF"/>
                  </a:solidFill>
                </a:rPr>
                <a:t>Class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AE7EEE-CF9B-4FD0-9128-88610553E8CC}"/>
                </a:ext>
              </a:extLst>
            </p:cNvPr>
            <p:cNvSpPr txBox="1"/>
            <p:nvPr/>
          </p:nvSpPr>
          <p:spPr>
            <a:xfrm>
              <a:off x="5008351" y="1516064"/>
              <a:ext cx="396265" cy="202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00FF"/>
                  </a:solidFill>
                </a:rPr>
                <a:t>Class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385A7D-7BCB-4B79-A450-75619BA615D2}"/>
                </a:ext>
              </a:extLst>
            </p:cNvPr>
            <p:cNvSpPr txBox="1"/>
            <p:nvPr/>
          </p:nvSpPr>
          <p:spPr>
            <a:xfrm>
              <a:off x="5008351" y="1982788"/>
              <a:ext cx="396265" cy="202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00FF"/>
                  </a:solidFill>
                </a:rPr>
                <a:t>Class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1925FE-CA85-42D2-AE6F-9FA5B5BB616B}"/>
                </a:ext>
              </a:extLst>
            </p:cNvPr>
            <p:cNvSpPr txBox="1"/>
            <p:nvPr/>
          </p:nvSpPr>
          <p:spPr>
            <a:xfrm>
              <a:off x="4335745" y="2152650"/>
              <a:ext cx="561376" cy="202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Peak bands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63304E-C121-40D8-8374-3A64CCD0F791}"/>
                </a:ext>
              </a:extLst>
            </p:cNvPr>
            <p:cNvSpPr txBox="1"/>
            <p:nvPr/>
          </p:nvSpPr>
          <p:spPr>
            <a:xfrm>
              <a:off x="4877785" y="2152650"/>
              <a:ext cx="639234" cy="202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Trough bands</a:t>
              </a:r>
            </a:p>
          </p:txBody>
        </p:sp>
      </p:grpSp>
      <p:pic>
        <p:nvPicPr>
          <p:cNvPr id="19" name="Picture 18" descr="A picture containing map&#10;&#10;Description automatically generated">
            <a:extLst>
              <a:ext uri="{FF2B5EF4-FFF2-40B4-BE49-F238E27FC236}">
                <a16:creationId xmlns:a16="http://schemas.microsoft.com/office/drawing/2014/main" id="{07BB6C56-E92F-4005-A168-1AEA85C8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22" b="45969"/>
          <a:stretch/>
        </p:blipFill>
        <p:spPr>
          <a:xfrm>
            <a:off x="7004929" y="952104"/>
            <a:ext cx="1694836" cy="1448433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FD4632C-440C-41D1-9829-49335F230F7A}"/>
              </a:ext>
            </a:extLst>
          </p:cNvPr>
          <p:cNvGrpSpPr/>
          <p:nvPr/>
        </p:nvGrpSpPr>
        <p:grpSpPr>
          <a:xfrm>
            <a:off x="2796460" y="2575560"/>
            <a:ext cx="3101420" cy="1498541"/>
            <a:chOff x="8764236" y="4147885"/>
            <a:chExt cx="5520297" cy="2176715"/>
          </a:xfrm>
        </p:grpSpPr>
        <p:pic>
          <p:nvPicPr>
            <p:cNvPr id="45" name="Picture 44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8DCA0367-5305-4C57-AE26-2D56DA0DD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745"/>
            <a:stretch/>
          </p:blipFill>
          <p:spPr>
            <a:xfrm>
              <a:off x="8764236" y="4147885"/>
              <a:ext cx="5491053" cy="1594834"/>
            </a:xfrm>
            <a:prstGeom prst="rect">
              <a:avLst/>
            </a:prstGeom>
          </p:spPr>
        </p:pic>
        <p:pic>
          <p:nvPicPr>
            <p:cNvPr id="49" name="Picture 48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1D34E7B7-D7A3-4252-9FC7-2E8714049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19"/>
            <a:stretch/>
          </p:blipFill>
          <p:spPr>
            <a:xfrm>
              <a:off x="8793480" y="5626362"/>
              <a:ext cx="5491053" cy="69823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F381132-B6D9-4E49-96B7-921364014BC0}"/>
              </a:ext>
            </a:extLst>
          </p:cNvPr>
          <p:cNvSpPr txBox="1"/>
          <p:nvPr/>
        </p:nvSpPr>
        <p:spPr>
          <a:xfrm>
            <a:off x="4800600" y="822932"/>
            <a:ext cx="41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latin typeface="Arial" charset="0"/>
                <a:cs typeface="Arial" charset="0"/>
              </a:rPr>
              <a:t>(b)</a:t>
            </a:r>
            <a:endParaRPr lang="en-US" sz="1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04734D-5E78-49CD-A68B-B4F1CC928A2A}"/>
              </a:ext>
            </a:extLst>
          </p:cNvPr>
          <p:cNvSpPr txBox="1"/>
          <p:nvPr/>
        </p:nvSpPr>
        <p:spPr>
          <a:xfrm>
            <a:off x="6710990" y="828993"/>
            <a:ext cx="41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latin typeface="Arial" charset="0"/>
                <a:cs typeface="Arial" charset="0"/>
              </a:rPr>
              <a:t>(c)</a:t>
            </a:r>
            <a:endParaRPr lang="en-US" sz="1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B1E788-DA5E-4070-BC40-A3FE8585AD6B}"/>
              </a:ext>
            </a:extLst>
          </p:cNvPr>
          <p:cNvSpPr txBox="1"/>
          <p:nvPr/>
        </p:nvSpPr>
        <p:spPr>
          <a:xfrm>
            <a:off x="2707013" y="2438400"/>
            <a:ext cx="41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latin typeface="Arial" charset="0"/>
                <a:cs typeface="Arial" charset="0"/>
              </a:rPr>
              <a:t>(d)</a:t>
            </a:r>
            <a:endParaRPr lang="en-US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AA5A4E-AEA2-481A-8838-C4AA6561B785}"/>
              </a:ext>
            </a:extLst>
          </p:cNvPr>
          <p:cNvGrpSpPr/>
          <p:nvPr/>
        </p:nvGrpSpPr>
        <p:grpSpPr>
          <a:xfrm>
            <a:off x="5822124" y="2391902"/>
            <a:ext cx="3199956" cy="1722898"/>
            <a:chOff x="5715444" y="2652820"/>
            <a:chExt cx="3199956" cy="1722898"/>
          </a:xfrm>
        </p:grpSpPr>
        <p:pic>
          <p:nvPicPr>
            <p:cNvPr id="52" name="Picture 51" descr="A picture containing calendar&#10;&#10;Description automatically generated">
              <a:extLst>
                <a:ext uri="{FF2B5EF4-FFF2-40B4-BE49-F238E27FC236}">
                  <a16:creationId xmlns:a16="http://schemas.microsoft.com/office/drawing/2014/main" id="{EE6740B7-76C5-44D5-B7E4-D49CD398B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80"/>
            <a:stretch/>
          </p:blipFill>
          <p:spPr>
            <a:xfrm>
              <a:off x="5715444" y="2760941"/>
              <a:ext cx="3199956" cy="161477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EE92D1-1DA5-4F28-8949-9357C9C7EBDF}"/>
                </a:ext>
              </a:extLst>
            </p:cNvPr>
            <p:cNvSpPr txBox="1"/>
            <p:nvPr/>
          </p:nvSpPr>
          <p:spPr>
            <a:xfrm>
              <a:off x="6147914" y="2652820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Subbasin : OR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E16603A-15E4-488E-A518-F82C4B9DD03C}"/>
              </a:ext>
            </a:extLst>
          </p:cNvPr>
          <p:cNvSpPr txBox="1"/>
          <p:nvPr/>
        </p:nvSpPr>
        <p:spPr>
          <a:xfrm>
            <a:off x="5821680" y="2430780"/>
            <a:ext cx="41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latin typeface="Arial" charset="0"/>
                <a:cs typeface="Arial" charset="0"/>
              </a:rPr>
              <a:t>(e)</a:t>
            </a:r>
            <a:endParaRPr lang="en-US" sz="10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3560149-3A4C-40BF-BB5F-36FBC2E26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813" y="4800600"/>
            <a:ext cx="63607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3381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200" b="1" dirty="0">
                <a:cs typeface="Arial" charset="0"/>
              </a:rPr>
              <a:t>       </a:t>
            </a:r>
            <a:r>
              <a:rPr lang="en-US" altLang="en-US" sz="1400" b="1" dirty="0">
                <a:cs typeface="Arial" charset="0"/>
              </a:rPr>
              <a:t>Conclusions</a:t>
            </a:r>
          </a:p>
          <a:p>
            <a:pPr algn="just"/>
            <a:r>
              <a:rPr lang="en-US" sz="1200" dirty="0"/>
              <a:t>Although ML suggested that soil thickness and soil texture can both be causal factors, the PBM experiments unequivocally affirmed soil thickness as the one.</a:t>
            </a:r>
          </a:p>
          <a:p>
            <a:pPr algn="just"/>
            <a:r>
              <a:rPr lang="en-US" sz="1200" dirty="0"/>
              <a:t>This example promotes an alternative ML-PBM integration methodology to integrating machine learning and process-based models. </a:t>
            </a:r>
          </a:p>
          <a:p>
            <a:pPr algn="just"/>
            <a:r>
              <a:rPr lang="en-US" sz="1200" dirty="0"/>
              <a:t>A Bayesian framework can </a:t>
            </a:r>
            <a:r>
              <a:rPr lang="en-US" sz="1200"/>
              <a:t>be autonomously executed by a program and could be regarded as giving process-based models to machine learning as diagnosis tools.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771696FA5A06D744BBBD3E3B24BA9988" ma:contentTypeVersion="2" ma:contentTypeDescription="Microsoft Office PowerPoint Slide" ma:contentTypeScope="" ma:versionID="bc6d35e80b6a4f2eb6d00e4acc6a74ba">
  <xsd:schema xmlns:xsd="http://www.w3.org/2001/XMLSchema" xmlns:xs="http://www.w3.org/2001/XMLSchema" xmlns:p="http://schemas.microsoft.com/office/2006/metadata/properties" xmlns:ns1="995CFCD5-7CDB-4A7B-9C33-0B2F1F6C099F" xmlns:ns3="995cfcd5-7cdb-4a7b-9c33-0b2f1f6c099f" xmlns:ns4="079988f7-7e0b-41ae-9b68-c2e871ce6e22" targetNamespace="http://schemas.microsoft.com/office/2006/metadata/properties" ma:root="true" ma:fieldsID="70adc3c40de394a4bf093613201697d3" ns1:_="" ns3:_="" ns4:_="">
    <xsd:import namespace="995CFCD5-7CDB-4A7B-9C33-0B2F1F6C099F"/>
    <xsd:import namespace="995cfcd5-7cdb-4a7b-9c33-0b2f1f6c099f"/>
    <xsd:import namespace="079988f7-7e0b-41ae-9b68-c2e871ce6e22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Highlight" minOccurs="0"/>
                <xsd:element ref="ns1:SlideDescription" minOccurs="0"/>
                <xsd:element ref="ns1:Presentation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CFCD5-7CDB-4A7B-9C33-0B2F1F6C099F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  <xsd:element name="SlideDescription" ma:index="11" nillable="true" ma:displayName="Description" ma:internalName="SlideDescription">
      <xsd:simpleType>
        <xsd:restriction base="dms:Text"/>
      </xsd:simpleType>
    </xsd:element>
    <xsd:element name="Presentation" ma:index="14" nillable="true" ma:displayName="Presentation" ma:internalName="Present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cfcd5-7cdb-4a7b-9c33-0b2f1f6c099f" elementFormDefault="qualified">
    <xsd:import namespace="http://schemas.microsoft.com/office/2006/documentManagement/types"/>
    <xsd:import namespace="http://schemas.microsoft.com/office/infopath/2007/PartnerControls"/>
    <xsd:element name="Highlight" ma:index="5" nillable="true" ma:displayName="Highlight" ma:description="Highlight Link" ma:format="Hyperlink" ma:internalName="Highligh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988f7-7e0b-41ae-9b68-c2e871ce6e22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1387AA-1236-4B05-BC1B-B8AC07537DC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5C6DE89-852F-47EF-BD02-DF402129A8B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028EE3E-F493-4C62-8817-19DC7F06AF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5CFCD5-7CDB-4A7B-9C33-0B2F1F6C099F"/>
    <ds:schemaRef ds:uri="995cfcd5-7cdb-4a7b-9c33-0b2f1f6c099f"/>
    <ds:schemaRef ds:uri="079988f7-7e0b-41ae-9b68-c2e871ce6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5433</TotalTime>
  <Words>342</Words>
  <Application>Microsoft Office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Hou-Slide-InverseModelingJan2014</dc:title>
  <dc:creator>Hou</dc:creator>
  <cp:lastModifiedBy>Shen, Chaopeng</cp:lastModifiedBy>
  <cp:revision>71</cp:revision>
  <cp:lastPrinted>2011-05-11T17:30:12Z</cp:lastPrinted>
  <dcterms:created xsi:type="dcterms:W3CDTF">2014-02-23T00:42:18Z</dcterms:created>
  <dcterms:modified xsi:type="dcterms:W3CDTF">2020-10-25T15:55:46Z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EP6D6TSR2XSE-14-219</vt:lpwstr>
  </property>
  <property fmtid="{D5CDD505-2E9C-101B-9397-08002B2CF9AE}" pid="3" name="_dlc_DocIdItemGuid">
    <vt:lpwstr>837cf63c-0d11-4ee4-b16f-79c376516758</vt:lpwstr>
  </property>
  <property fmtid="{D5CDD505-2E9C-101B-9397-08002B2CF9AE}" pid="4" name="_dlc_DocIdUrl">
    <vt:lpwstr>https://collaborate.pnl.gov/projects/asgc/research_highlights/_layouts/DocIdRedir.aspx?ID=EP6D6TSR2XSE-14-219, EP6D6TSR2XSE-14-219</vt:lpwstr>
  </property>
  <property fmtid="{D5CDD505-2E9C-101B-9397-08002B2CF9AE}" pid="5" name="Highlight">
    <vt:lpwstr>, </vt:lpwstr>
  </property>
  <property fmtid="{D5CDD505-2E9C-101B-9397-08002B2CF9AE}" pid="6" name="ContentTypeId">
    <vt:lpwstr>0x010100A22E315B1F3C42B49A0E90D2F9AB5AB100771696FA5A06D744BBBD3E3B24BA9988</vt:lpwstr>
  </property>
  <property fmtid="{D5CDD505-2E9C-101B-9397-08002B2CF9AE}" pid="7" name="ContentType">
    <vt:lpwstr>Slide</vt:lpwstr>
  </property>
  <property fmtid="{D5CDD505-2E9C-101B-9397-08002B2CF9AE}" pid="8" name="Presentation">
    <vt:lpwstr>Hou-Slide-InverseModelingJan2014</vt:lpwstr>
  </property>
  <property fmtid="{D5CDD505-2E9C-101B-9397-08002B2CF9AE}" pid="9" name="SlideDescription">
    <vt:lpwstr/>
  </property>
</Properties>
</file>