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sse, Jessica M" initials="WJM" lastIdx="8" clrIdx="0">
    <p:extLst>
      <p:ext uri="{19B8F6BF-5375-455C-9EA6-DF929625EA0E}">
        <p15:presenceInfo xmlns:p15="http://schemas.microsoft.com/office/powerpoint/2012/main" userId="S::jessica.wisse@pnnl.gov::d37bffa0-4af3-44a8-9a61-9a46fb8d8a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286DE0-3578-44BF-A276-D5DE8188EE77}" v="4" dt="2020-04-23T15:30:48.8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52"/>
    <p:restoredTop sz="94839"/>
  </p:normalViewPr>
  <p:slideViewPr>
    <p:cSldViewPr snapToGrid="0" snapToObjects="1">
      <p:cViewPr varScale="1">
        <p:scale>
          <a:sx n="104" d="100"/>
          <a:sy n="104" d="100"/>
        </p:scale>
        <p:origin x="139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1" Type="http://schemas.openxmlformats.org/officeDocument/2006/relationships/tableStyles" Target="tableStyles.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D6BB5F-6A28-435E-B1DB-8FB9E3F6A89E}" type="datetimeFigureOut">
              <a:rPr lang="en-US" smtClean="0"/>
              <a:t>4/27/2020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942487-CD2F-41A2-9AB3-8EE000496928}" type="slidenum">
              <a:rPr lang="en-US" smtClean="0"/>
              <a:t>‹#›</a:t>
            </a:fld>
            <a:endParaRPr lang="en-US"/>
          </a:p>
        </p:txBody>
      </p:sp>
    </p:spTree>
    <p:extLst>
      <p:ext uri="{BB962C8B-B14F-4D97-AF65-F5344CB8AC3E}">
        <p14:creationId xmlns:p14="http://schemas.microsoft.com/office/powerpoint/2010/main" val="197007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788640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331463546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4/27/2020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24280289"/>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65315" y="867831"/>
            <a:ext cx="4487639" cy="5818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t>Investigated the warm-season rainfall characteristics associated with Mesoscale Convective Systems (MCS) and non-MCS events in the central United States</a:t>
            </a:r>
          </a:p>
          <a:p>
            <a:pPr>
              <a:spcBef>
                <a:spcPct val="15000"/>
              </a:spcBef>
              <a:defRPr/>
            </a:pPr>
            <a:endParaRPr lang="en-US" sz="1400" b="1" dirty="0"/>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t>Applied an MCS tracking algorithm to observed precipitation data from the North American Land Data Assimilation System and </a:t>
            </a:r>
            <a:r>
              <a:rPr lang="en-US" sz="1400" dirty="0" err="1"/>
              <a:t>NexRad</a:t>
            </a:r>
            <a:r>
              <a:rPr lang="en-US" sz="1400" dirty="0"/>
              <a:t> radar data to distinguish MCS rainfall from the rest</a:t>
            </a:r>
          </a:p>
          <a:p>
            <a:pPr marL="285750" indent="-285750">
              <a:spcBef>
                <a:spcPct val="15000"/>
              </a:spcBef>
              <a:buFont typeface="Arial" pitchFamily="34" charset="0"/>
              <a:buChar char="●"/>
              <a:defRPr/>
            </a:pPr>
            <a:r>
              <a:rPr lang="en-US" sz="1400" dirty="0"/>
              <a:t>Quantified rainfall characteristics regarding intensity, area, and frequency</a:t>
            </a:r>
          </a:p>
          <a:p>
            <a:pPr marL="285750" indent="-285750">
              <a:spcBef>
                <a:spcPct val="15000"/>
              </a:spcBef>
              <a:buFont typeface="Arial" pitchFamily="34" charset="0"/>
              <a:buChar char="●"/>
              <a:defRPr/>
            </a:pPr>
            <a:r>
              <a:rPr lang="en-US" sz="1400" dirty="0"/>
              <a:t>Compared rainfall characteristics associated with MCS and non-MCS rainfall and examined their historical trends</a:t>
            </a:r>
          </a:p>
          <a:p>
            <a:pPr algn="ctr" eaLnBrk="1" hangingPunct="1">
              <a:spcBef>
                <a:spcPct val="15000"/>
              </a:spcBef>
              <a:buFontTx/>
              <a:buNone/>
            </a:pPr>
            <a:r>
              <a:rPr lang="en-US" altLang="en-US" sz="1400" b="1" dirty="0">
                <a:solidFill>
                  <a:srgbClr val="000000"/>
                </a:solidFill>
              </a:rPr>
              <a:t>Impact</a:t>
            </a:r>
          </a:p>
          <a:p>
            <a:pPr marL="285750" indent="-285750">
              <a:spcBef>
                <a:spcPct val="15000"/>
              </a:spcBef>
              <a:buFont typeface="Arial" pitchFamily="34" charset="0"/>
              <a:buChar char="●"/>
              <a:defRPr/>
            </a:pPr>
            <a:r>
              <a:rPr lang="en-US" sz="1400" dirty="0"/>
              <a:t>In the warm season, MCS produce rainfall about 7 times more intense than other types of rainfall in this region</a:t>
            </a:r>
          </a:p>
          <a:p>
            <a:pPr marL="285750" indent="-285750">
              <a:spcBef>
                <a:spcPct val="15000"/>
              </a:spcBef>
              <a:buFont typeface="Arial" pitchFamily="34" charset="0"/>
              <a:buChar char="●"/>
              <a:defRPr/>
            </a:pPr>
            <a:r>
              <a:rPr lang="en-US" sz="1400" dirty="0"/>
              <a:t>Rainfall from MCSs has increased between 1997-2018, due to an increased frequency and a longer duration per storm</a:t>
            </a:r>
          </a:p>
          <a:p>
            <a:pPr marL="285750" indent="-285750">
              <a:spcBef>
                <a:spcPct val="15000"/>
              </a:spcBef>
              <a:buFont typeface="Arial" pitchFamily="34" charset="0"/>
              <a:buChar char="●"/>
              <a:defRPr/>
            </a:pPr>
            <a:r>
              <a:rPr lang="en-US" sz="1400" dirty="0"/>
              <a:t>Coincidentally, the total wet days have decreased by 11.7% per decade, resulting in longer and more variable dry intervals between storms</a:t>
            </a:r>
          </a:p>
        </p:txBody>
      </p:sp>
      <p:sp>
        <p:nvSpPr>
          <p:cNvPr id="12" name="TextBox 11"/>
          <p:cNvSpPr txBox="1"/>
          <p:nvPr/>
        </p:nvSpPr>
        <p:spPr>
          <a:xfrm>
            <a:off x="4572000" y="3968924"/>
            <a:ext cx="4419600" cy="1785104"/>
          </a:xfrm>
          <a:prstGeom prst="rect">
            <a:avLst/>
          </a:prstGeom>
          <a:solidFill>
            <a:schemeClr val="bg1"/>
          </a:solidFill>
        </p:spPr>
        <p:txBody>
          <a:bodyPr wrap="square" rtlCol="0">
            <a:spAutoFit/>
          </a:bodyPr>
          <a:lstStyle/>
          <a:p>
            <a:r>
              <a:rPr lang="en-US" sz="1100" b="1" dirty="0">
                <a:solidFill>
                  <a:srgbClr val="0000FF"/>
                </a:solidFill>
                <a:latin typeface="Arial" charset="0"/>
              </a:rPr>
              <a:t>Daily cycle of MCS and non-MCS rainfall (a) in the Northern Great Plains and their rainfall characteristics including rainfall area (b), conditional </a:t>
            </a:r>
            <a:r>
              <a:rPr lang="en-US" sz="1100" b="1" dirty="0" err="1">
                <a:solidFill>
                  <a:srgbClr val="0000FF"/>
                </a:solidFill>
                <a:latin typeface="Arial" charset="0"/>
              </a:rPr>
              <a:t>rainrate</a:t>
            </a:r>
            <a:r>
              <a:rPr lang="en-US" sz="1100" b="1" dirty="0">
                <a:solidFill>
                  <a:srgbClr val="0000FF"/>
                </a:solidFill>
                <a:latin typeface="Arial" charset="0"/>
              </a:rPr>
              <a:t> (c) and rainy hours (d), shaded with 25-75 percentile ranges. Upward (downward) arrows indicate the increasing (decreasing) trend from 1997-2018, with scales shown on the right of each panels. Hours that are stippled have significant increasing trends, while hatched hours have decreasing trends. MCS rainfall shows an increasing trend from more rainy hours while non-MCS rainfall shows a decreasing trend due to reduced rain area.</a:t>
            </a:r>
          </a:p>
        </p:txBody>
      </p:sp>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6" name="Rectangle 5"/>
          <p:cNvSpPr>
            <a:spLocks noChangeArrowheads="1"/>
          </p:cNvSpPr>
          <p:nvPr/>
        </p:nvSpPr>
        <p:spPr bwMode="auto">
          <a:xfrm>
            <a:off x="34259" y="-23655"/>
            <a:ext cx="9138604"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Distinct Characteristics of MCS and non-MCS Rainfall</a:t>
            </a:r>
          </a:p>
        </p:txBody>
      </p:sp>
      <p:sp>
        <p:nvSpPr>
          <p:cNvPr id="3077" name="Text Box 6"/>
          <p:cNvSpPr txBox="1">
            <a:spLocks noChangeArrowheads="1"/>
          </p:cNvSpPr>
          <p:nvPr/>
        </p:nvSpPr>
        <p:spPr bwMode="auto">
          <a:xfrm>
            <a:off x="4640039" y="5969582"/>
            <a:ext cx="4351561"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a:solidFill>
                  <a:srgbClr val="000000"/>
                </a:solidFill>
              </a:rPr>
              <a:t>H Hu, LR Leung, and Z Feng. 2020. “</a:t>
            </a:r>
            <a:r>
              <a:rPr lang="en-US" sz="1000" dirty="0">
                <a:solidFill>
                  <a:srgbClr val="000000"/>
                </a:solidFill>
              </a:rPr>
              <a:t>Observed Warm‐Season Characteristics of MCS and Non‐MCS Rainfall and Their Recent Changes in the Central United States.” Geophysical Research Letters, 47</a:t>
            </a:r>
            <a:r>
              <a:rPr lang="en-US" sz="1000">
                <a:solidFill>
                  <a:srgbClr val="000000"/>
                </a:solidFill>
              </a:rPr>
              <a:t>: </a:t>
            </a:r>
            <a:r>
              <a:rPr lang="en-US" sz="1000"/>
              <a:t>e2019GL086783.</a:t>
            </a:r>
            <a:endParaRPr lang="en-US" sz="1000" dirty="0">
              <a:solidFill>
                <a:srgbClr val="000000"/>
              </a:solidFill>
            </a:endParaRPr>
          </a:p>
          <a:p>
            <a:pPr eaLnBrk="1" hangingPunct="1">
              <a:spcBef>
                <a:spcPct val="0"/>
              </a:spcBef>
              <a:buNone/>
            </a:pPr>
            <a:r>
              <a:rPr lang="en-US" sz="1000" dirty="0">
                <a:solidFill>
                  <a:srgbClr val="000000"/>
                </a:solidFill>
              </a:rPr>
              <a:t>DOI: 10.1029/2019GL086783</a:t>
            </a:r>
          </a:p>
        </p:txBody>
      </p:sp>
      <p:pic>
        <p:nvPicPr>
          <p:cNvPr id="18" name="Picture 17">
            <a:extLst>
              <a:ext uri="{FF2B5EF4-FFF2-40B4-BE49-F238E27FC236}">
                <a16:creationId xmlns:a16="http://schemas.microsoft.com/office/drawing/2014/main" id="{854AD6A0-A183-5A42-86E7-0AF0CD7A6CE7}"/>
              </a:ext>
            </a:extLst>
          </p:cNvPr>
          <p:cNvPicPr>
            <a:picLocks noChangeAspect="1"/>
          </p:cNvPicPr>
          <p:nvPr/>
        </p:nvPicPr>
        <p:blipFill>
          <a:blip r:embed="rId3"/>
          <a:stretch>
            <a:fillRect/>
          </a:stretch>
        </p:blipFill>
        <p:spPr>
          <a:xfrm>
            <a:off x="4552954" y="1065218"/>
            <a:ext cx="4438646" cy="2834316"/>
          </a:xfrm>
          <a:prstGeom prst="rect">
            <a:avLst/>
          </a:prstGeom>
        </p:spPr>
      </p:pic>
    </p:spTree>
    <p:extLst>
      <p:ext uri="{BB962C8B-B14F-4D97-AF65-F5344CB8AC3E}">
        <p14:creationId xmlns:p14="http://schemas.microsoft.com/office/powerpoint/2010/main" val="4173244367"/>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resentation xmlns="http://schemas.microsoft.com/sharepoint/v3">Dong-etal-SubseasonalPrec-GRL-January2019-f</Presentation>
    <Funding xmlns="3f367a74-7294-440b-bcf2-615eafc1d48f">RGCM</Funding>
    <SlideDescription xmlns="http://schemas.microsoft.com/sharepoint/v3" xsi:nil="true"/>
  </documentManagement>
</p:properties>
</file>

<file path=customXml/itemProps1.xml><?xml version="1.0" encoding="utf-8"?>
<ds:datastoreItem xmlns:ds="http://schemas.openxmlformats.org/officeDocument/2006/customXml" ds:itemID="{1BD6A804-97E6-4AB3-81FA-ACB2D8E90FC4}">
  <ds:schemaRefs>
    <ds:schemaRef ds:uri="http://schemas.microsoft.com/sharepoint/v3/contenttype/forms"/>
  </ds:schemaRefs>
</ds:datastoreItem>
</file>

<file path=customXml/itemProps2.xml><?xml version="1.0" encoding="utf-8"?>
<ds:datastoreItem xmlns:ds="http://schemas.openxmlformats.org/officeDocument/2006/customXml" ds:itemID="{56CAED77-7243-4CE6-8C9E-BECCDB7636D1}"/>
</file>

<file path=customXml/itemProps3.xml><?xml version="1.0" encoding="utf-8"?>
<ds:datastoreItem xmlns:ds="http://schemas.openxmlformats.org/officeDocument/2006/customXml" ds:itemID="{E5C7A551-2C48-463A-B263-055436B027AB}">
  <ds:schemaRefs>
    <ds:schemaRef ds:uri="bda44e96-c344-4f77-a4f5-a07d55881a23"/>
    <ds:schemaRef ds:uri="http://purl.org/dc/terms/"/>
    <ds:schemaRef ds:uri="http://purl.org/dc/elements/1.1/"/>
    <ds:schemaRef ds:uri="http://purl.org/dc/dcmitype/"/>
    <ds:schemaRef ds:uri="78c64682-b611-4d8a-aa0d-a7aafe7d834f"/>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7073</TotalTime>
  <Words>300</Words>
  <Application>Microsoft Office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Dong-etal-SubseasonalPrec-GRL-January2019-f</dc:title>
  <dc:creator>Davis, Emily L</dc:creator>
  <dc:description/>
  <cp:lastModifiedBy>Risenmay, Ryan L</cp:lastModifiedBy>
  <cp:revision>114</cp:revision>
  <cp:lastPrinted>2011-05-11T17:30:12Z</cp:lastPrinted>
  <dcterms:created xsi:type="dcterms:W3CDTF">2017-11-02T21:19:41Z</dcterms:created>
  <dcterms:modified xsi:type="dcterms:W3CDTF">2020-04-27T23:24:31Z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y fmtid="{D5CDD505-2E9C-101B-9397-08002B2CF9AE}" pid="4" name="Highlight">
    <vt:lpwstr/>
  </property>
  <property fmtid="{D5CDD505-2E9C-101B-9397-08002B2CF9AE}" pid="5" name="FY">
    <vt:lpwstr/>
  </property>
  <property fmtid="{D5CDD505-2E9C-101B-9397-08002B2CF9AE}" pid="6" name="Funding">
    <vt:lpwstr>RGCM</vt:lpwstr>
  </property>
  <property fmtid="{D5CDD505-2E9C-101B-9397-08002B2CF9AE}" pid="7" name="ContentType">
    <vt:lpwstr>Slide</vt:lpwstr>
  </property>
  <property fmtid="{D5CDD505-2E9C-101B-9397-08002B2CF9AE}" pid="8" name="Presentation">
    <vt:lpwstr>Dong-etal-SubseasonalPrec-GRL-January2019-f</vt:lpwstr>
  </property>
  <property fmtid="{D5CDD505-2E9C-101B-9397-08002B2CF9AE}" pid="9" name="SlideDescription">
    <vt:lpwstr/>
  </property>
</Properties>
</file>