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72"/>
    <p:restoredTop sz="94647"/>
  </p:normalViewPr>
  <p:slideViewPr>
    <p:cSldViewPr snapToGrid="0" snapToObjects="1">
      <p:cViewPr varScale="1">
        <p:scale>
          <a:sx n="88" d="100"/>
          <a:sy n="88" d="100"/>
        </p:scale>
        <p:origin x="605"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C84B0-B5AC-8242-A5BF-8024D09C5B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946D4D-DFA6-3D4E-9142-823D0A5104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43D453-A21A-464C-8F3B-5DBC10CDBD15}"/>
              </a:ext>
            </a:extLst>
          </p:cNvPr>
          <p:cNvSpPr>
            <a:spLocks noGrp="1"/>
          </p:cNvSpPr>
          <p:nvPr>
            <p:ph type="dt" sz="half" idx="10"/>
          </p:nvPr>
        </p:nvSpPr>
        <p:spPr/>
        <p:txBody>
          <a:bodyPr/>
          <a:lstStyle/>
          <a:p>
            <a:fld id="{507456DF-0A81-A14B-AA86-C8EDD1E859E7}" type="datetimeFigureOut">
              <a:rPr lang="en-US" smtClean="0"/>
              <a:t>8/18/2020</a:t>
            </a:fld>
            <a:endParaRPr lang="en-US"/>
          </a:p>
        </p:txBody>
      </p:sp>
      <p:sp>
        <p:nvSpPr>
          <p:cNvPr id="5" name="Footer Placeholder 4">
            <a:extLst>
              <a:ext uri="{FF2B5EF4-FFF2-40B4-BE49-F238E27FC236}">
                <a16:creationId xmlns:a16="http://schemas.microsoft.com/office/drawing/2014/main" id="{A3C6DEE4-B33C-BF49-A88C-28E7EE40BC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12A1EC-9649-4643-B0AB-E2DCF6462D28}"/>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946640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933E3-DD53-3640-9873-5807129775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B530F5-653C-CA4A-8CDA-7CD156FA2AC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B5885-80AC-5C49-8BA1-7F0577C1A343}"/>
              </a:ext>
            </a:extLst>
          </p:cNvPr>
          <p:cNvSpPr>
            <a:spLocks noGrp="1"/>
          </p:cNvSpPr>
          <p:nvPr>
            <p:ph type="dt" sz="half" idx="10"/>
          </p:nvPr>
        </p:nvSpPr>
        <p:spPr/>
        <p:txBody>
          <a:bodyPr/>
          <a:lstStyle/>
          <a:p>
            <a:fld id="{507456DF-0A81-A14B-AA86-C8EDD1E859E7}" type="datetimeFigureOut">
              <a:rPr lang="en-US" smtClean="0"/>
              <a:t>8/18/2020</a:t>
            </a:fld>
            <a:endParaRPr lang="en-US"/>
          </a:p>
        </p:txBody>
      </p:sp>
      <p:sp>
        <p:nvSpPr>
          <p:cNvPr id="5" name="Footer Placeholder 4">
            <a:extLst>
              <a:ext uri="{FF2B5EF4-FFF2-40B4-BE49-F238E27FC236}">
                <a16:creationId xmlns:a16="http://schemas.microsoft.com/office/drawing/2014/main" id="{A630CEE0-0A42-CE45-9FB8-E893960F3F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0E3FB1-1B6F-1740-AC3B-482FA823FA5C}"/>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418376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2CF7C1-6CBA-1F4F-B6B9-E51E840589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81D5C0-B4B4-BC41-91E1-6AEEA9CE4D4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B1AB89-4155-8040-B371-DFD318B55F00}"/>
              </a:ext>
            </a:extLst>
          </p:cNvPr>
          <p:cNvSpPr>
            <a:spLocks noGrp="1"/>
          </p:cNvSpPr>
          <p:nvPr>
            <p:ph type="dt" sz="half" idx="10"/>
          </p:nvPr>
        </p:nvSpPr>
        <p:spPr/>
        <p:txBody>
          <a:bodyPr/>
          <a:lstStyle/>
          <a:p>
            <a:fld id="{507456DF-0A81-A14B-AA86-C8EDD1E859E7}" type="datetimeFigureOut">
              <a:rPr lang="en-US" smtClean="0"/>
              <a:t>8/18/2020</a:t>
            </a:fld>
            <a:endParaRPr lang="en-US"/>
          </a:p>
        </p:txBody>
      </p:sp>
      <p:sp>
        <p:nvSpPr>
          <p:cNvPr id="5" name="Footer Placeholder 4">
            <a:extLst>
              <a:ext uri="{FF2B5EF4-FFF2-40B4-BE49-F238E27FC236}">
                <a16:creationId xmlns:a16="http://schemas.microsoft.com/office/drawing/2014/main" id="{6902ABA2-9FE6-5B4F-A841-20D6837346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89FDBB-D0D6-8E4B-A98A-E0D4060B104C}"/>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661397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18B3A-0427-BA4C-85A3-BE6E4BDB02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436AC3-6A34-E448-B3F1-D1A3830AC4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D827C7-6163-3247-BA71-FD598FE7947A}"/>
              </a:ext>
            </a:extLst>
          </p:cNvPr>
          <p:cNvSpPr>
            <a:spLocks noGrp="1"/>
          </p:cNvSpPr>
          <p:nvPr>
            <p:ph type="dt" sz="half" idx="10"/>
          </p:nvPr>
        </p:nvSpPr>
        <p:spPr/>
        <p:txBody>
          <a:bodyPr/>
          <a:lstStyle/>
          <a:p>
            <a:fld id="{507456DF-0A81-A14B-AA86-C8EDD1E859E7}" type="datetimeFigureOut">
              <a:rPr lang="en-US" smtClean="0"/>
              <a:t>8/18/2020</a:t>
            </a:fld>
            <a:endParaRPr lang="en-US"/>
          </a:p>
        </p:txBody>
      </p:sp>
      <p:sp>
        <p:nvSpPr>
          <p:cNvPr id="5" name="Footer Placeholder 4">
            <a:extLst>
              <a:ext uri="{FF2B5EF4-FFF2-40B4-BE49-F238E27FC236}">
                <a16:creationId xmlns:a16="http://schemas.microsoft.com/office/drawing/2014/main" id="{DADDDDD0-7624-CC4D-9ADA-AAFCE65081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C10901-AA9D-3741-AE7F-EFE6A29E8C3F}"/>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4146515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C6512-5458-2F48-9D85-696AF1E89A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7917B8-685B-054A-978F-68ECE16281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ABD03D2-5907-744C-9555-FC111708298A}"/>
              </a:ext>
            </a:extLst>
          </p:cNvPr>
          <p:cNvSpPr>
            <a:spLocks noGrp="1"/>
          </p:cNvSpPr>
          <p:nvPr>
            <p:ph type="dt" sz="half" idx="10"/>
          </p:nvPr>
        </p:nvSpPr>
        <p:spPr/>
        <p:txBody>
          <a:bodyPr/>
          <a:lstStyle/>
          <a:p>
            <a:fld id="{507456DF-0A81-A14B-AA86-C8EDD1E859E7}" type="datetimeFigureOut">
              <a:rPr lang="en-US" smtClean="0"/>
              <a:t>8/18/2020</a:t>
            </a:fld>
            <a:endParaRPr lang="en-US"/>
          </a:p>
        </p:txBody>
      </p:sp>
      <p:sp>
        <p:nvSpPr>
          <p:cNvPr id="5" name="Footer Placeholder 4">
            <a:extLst>
              <a:ext uri="{FF2B5EF4-FFF2-40B4-BE49-F238E27FC236}">
                <a16:creationId xmlns:a16="http://schemas.microsoft.com/office/drawing/2014/main" id="{C78BA3C4-B7A0-AE42-8385-D9BBC3966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33693-11E4-424C-87EB-905BC4383572}"/>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707550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BA6D-BD55-AF4D-9B88-5ADD567ADD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72CD63-48B3-7C4B-B5CF-4EB36001454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9AC2B-0A1F-B344-BD9A-6C8354B0723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840082-0C2A-8549-B660-CE0267BD3B73}"/>
              </a:ext>
            </a:extLst>
          </p:cNvPr>
          <p:cNvSpPr>
            <a:spLocks noGrp="1"/>
          </p:cNvSpPr>
          <p:nvPr>
            <p:ph type="dt" sz="half" idx="10"/>
          </p:nvPr>
        </p:nvSpPr>
        <p:spPr/>
        <p:txBody>
          <a:bodyPr/>
          <a:lstStyle/>
          <a:p>
            <a:fld id="{507456DF-0A81-A14B-AA86-C8EDD1E859E7}" type="datetimeFigureOut">
              <a:rPr lang="en-US" smtClean="0"/>
              <a:t>8/18/2020</a:t>
            </a:fld>
            <a:endParaRPr lang="en-US"/>
          </a:p>
        </p:txBody>
      </p:sp>
      <p:sp>
        <p:nvSpPr>
          <p:cNvPr id="6" name="Footer Placeholder 5">
            <a:extLst>
              <a:ext uri="{FF2B5EF4-FFF2-40B4-BE49-F238E27FC236}">
                <a16:creationId xmlns:a16="http://schemas.microsoft.com/office/drawing/2014/main" id="{7613CC6A-E8C0-1745-9ADA-3A548C1835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B50967-F7B7-354D-AED0-FACBDF50139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38094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C8CCC-EDB9-DE4F-9837-8992A74675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AFFAA9-7BC6-E349-9242-4EF0B8A7CC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C473FF1-45FF-844C-826F-806D40DB761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ED1C88-2D9E-4A47-B38E-6DA87A155A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2376165-3DDD-DC49-AB1D-6BFDA73A4A9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EEB8C7-6BCD-7741-BD59-3AD1EB05199F}"/>
              </a:ext>
            </a:extLst>
          </p:cNvPr>
          <p:cNvSpPr>
            <a:spLocks noGrp="1"/>
          </p:cNvSpPr>
          <p:nvPr>
            <p:ph type="dt" sz="half" idx="10"/>
          </p:nvPr>
        </p:nvSpPr>
        <p:spPr/>
        <p:txBody>
          <a:bodyPr/>
          <a:lstStyle/>
          <a:p>
            <a:fld id="{507456DF-0A81-A14B-AA86-C8EDD1E859E7}" type="datetimeFigureOut">
              <a:rPr lang="en-US" smtClean="0"/>
              <a:t>8/18/2020</a:t>
            </a:fld>
            <a:endParaRPr lang="en-US"/>
          </a:p>
        </p:txBody>
      </p:sp>
      <p:sp>
        <p:nvSpPr>
          <p:cNvPr id="8" name="Footer Placeholder 7">
            <a:extLst>
              <a:ext uri="{FF2B5EF4-FFF2-40B4-BE49-F238E27FC236}">
                <a16:creationId xmlns:a16="http://schemas.microsoft.com/office/drawing/2014/main" id="{CB2B7351-294F-4842-A85F-C5458B1E8A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1D03D2-2B76-FA41-997D-89966DD5F3B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541560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95E97-E1D3-8148-9E67-576CE7B47F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20ACB7-2CF2-A249-8EDD-D93152979E07}"/>
              </a:ext>
            </a:extLst>
          </p:cNvPr>
          <p:cNvSpPr>
            <a:spLocks noGrp="1"/>
          </p:cNvSpPr>
          <p:nvPr>
            <p:ph type="dt" sz="half" idx="10"/>
          </p:nvPr>
        </p:nvSpPr>
        <p:spPr/>
        <p:txBody>
          <a:bodyPr/>
          <a:lstStyle/>
          <a:p>
            <a:fld id="{507456DF-0A81-A14B-AA86-C8EDD1E859E7}" type="datetimeFigureOut">
              <a:rPr lang="en-US" smtClean="0"/>
              <a:t>8/18/2020</a:t>
            </a:fld>
            <a:endParaRPr lang="en-US"/>
          </a:p>
        </p:txBody>
      </p:sp>
      <p:sp>
        <p:nvSpPr>
          <p:cNvPr id="4" name="Footer Placeholder 3">
            <a:extLst>
              <a:ext uri="{FF2B5EF4-FFF2-40B4-BE49-F238E27FC236}">
                <a16:creationId xmlns:a16="http://schemas.microsoft.com/office/drawing/2014/main" id="{7ACFEA8D-3E03-414D-9A19-388CAB9D0C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B85CC0-2175-0948-8D61-7B9AE0C7A22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3170235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82ED71-A714-A44A-B6C3-EB617209726B}"/>
              </a:ext>
            </a:extLst>
          </p:cNvPr>
          <p:cNvSpPr>
            <a:spLocks noGrp="1"/>
          </p:cNvSpPr>
          <p:nvPr>
            <p:ph type="dt" sz="half" idx="10"/>
          </p:nvPr>
        </p:nvSpPr>
        <p:spPr/>
        <p:txBody>
          <a:bodyPr/>
          <a:lstStyle/>
          <a:p>
            <a:fld id="{507456DF-0A81-A14B-AA86-C8EDD1E859E7}" type="datetimeFigureOut">
              <a:rPr lang="en-US" smtClean="0"/>
              <a:t>8/18/2020</a:t>
            </a:fld>
            <a:endParaRPr lang="en-US"/>
          </a:p>
        </p:txBody>
      </p:sp>
      <p:sp>
        <p:nvSpPr>
          <p:cNvPr id="3" name="Footer Placeholder 2">
            <a:extLst>
              <a:ext uri="{FF2B5EF4-FFF2-40B4-BE49-F238E27FC236}">
                <a16:creationId xmlns:a16="http://schemas.microsoft.com/office/drawing/2014/main" id="{ADEFA4FF-AE2C-2B43-9BD2-EA4DD10656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09B42D-80BE-3B4D-BB68-9C9F1B55AD94}"/>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17401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21045-FC92-E446-B719-CEE594454F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7513B7-9293-FB41-96D8-F259060ACD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1C5928-9515-5C47-9DB8-50E41A9B5E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994D0C-9CF3-8548-BEE0-7F4BFA236227}"/>
              </a:ext>
            </a:extLst>
          </p:cNvPr>
          <p:cNvSpPr>
            <a:spLocks noGrp="1"/>
          </p:cNvSpPr>
          <p:nvPr>
            <p:ph type="dt" sz="half" idx="10"/>
          </p:nvPr>
        </p:nvSpPr>
        <p:spPr/>
        <p:txBody>
          <a:bodyPr/>
          <a:lstStyle/>
          <a:p>
            <a:fld id="{507456DF-0A81-A14B-AA86-C8EDD1E859E7}" type="datetimeFigureOut">
              <a:rPr lang="en-US" smtClean="0"/>
              <a:t>8/18/2020</a:t>
            </a:fld>
            <a:endParaRPr lang="en-US"/>
          </a:p>
        </p:txBody>
      </p:sp>
      <p:sp>
        <p:nvSpPr>
          <p:cNvPr id="6" name="Footer Placeholder 5">
            <a:extLst>
              <a:ext uri="{FF2B5EF4-FFF2-40B4-BE49-F238E27FC236}">
                <a16:creationId xmlns:a16="http://schemas.microsoft.com/office/drawing/2014/main" id="{4685762B-CA09-8642-B906-8FBA7D7C2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F38B03-84F1-3D43-8A04-BFCE6546F61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754209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4134D-6CEF-0846-BE20-BA1C797C1A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4D1AE3-0A3A-1845-AFAC-DA70EB3050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38D4E8-A04E-3548-A315-DD7FAE7F27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64EB4E8-A70D-AA4A-8A1D-55AEC74A57F9}"/>
              </a:ext>
            </a:extLst>
          </p:cNvPr>
          <p:cNvSpPr>
            <a:spLocks noGrp="1"/>
          </p:cNvSpPr>
          <p:nvPr>
            <p:ph type="dt" sz="half" idx="10"/>
          </p:nvPr>
        </p:nvSpPr>
        <p:spPr/>
        <p:txBody>
          <a:bodyPr/>
          <a:lstStyle/>
          <a:p>
            <a:fld id="{507456DF-0A81-A14B-AA86-C8EDD1E859E7}" type="datetimeFigureOut">
              <a:rPr lang="en-US" smtClean="0"/>
              <a:t>8/18/2020</a:t>
            </a:fld>
            <a:endParaRPr lang="en-US"/>
          </a:p>
        </p:txBody>
      </p:sp>
      <p:sp>
        <p:nvSpPr>
          <p:cNvPr id="6" name="Footer Placeholder 5">
            <a:extLst>
              <a:ext uri="{FF2B5EF4-FFF2-40B4-BE49-F238E27FC236}">
                <a16:creationId xmlns:a16="http://schemas.microsoft.com/office/drawing/2014/main" id="{ED8CAC84-D629-5E4D-A910-818241A148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7F4C55-1B9B-1940-8E4F-A9CAC845850F}"/>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3418221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C5E8F1-A942-BA4A-AE92-76F91173AD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1D312E-9006-0347-B0A5-308BE253CF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A94E02-F3B1-434D-BD6D-87F60317F7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456DF-0A81-A14B-AA86-C8EDD1E859E7}" type="datetimeFigureOut">
              <a:rPr lang="en-US" smtClean="0"/>
              <a:t>8/18/2020</a:t>
            </a:fld>
            <a:endParaRPr lang="en-US"/>
          </a:p>
        </p:txBody>
      </p:sp>
      <p:sp>
        <p:nvSpPr>
          <p:cNvPr id="5" name="Footer Placeholder 4">
            <a:extLst>
              <a:ext uri="{FF2B5EF4-FFF2-40B4-BE49-F238E27FC236}">
                <a16:creationId xmlns:a16="http://schemas.microsoft.com/office/drawing/2014/main" id="{885AD956-A09C-6944-B8F5-ABD2B26EE4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DCF463-5C16-4F45-ACAF-6EFE472088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446996-BA74-5841-AC0F-A18822EADCC5}" type="slidenum">
              <a:rPr lang="en-US" smtClean="0"/>
              <a:t>‹#›</a:t>
            </a:fld>
            <a:endParaRPr lang="en-US"/>
          </a:p>
        </p:txBody>
      </p:sp>
    </p:spTree>
    <p:extLst>
      <p:ext uri="{BB962C8B-B14F-4D97-AF65-F5344CB8AC3E}">
        <p14:creationId xmlns:p14="http://schemas.microsoft.com/office/powerpoint/2010/main" val="2900038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175/JCLI-D-19-1027.1" TargetMode="External"/><Relationship Id="rId7" Type="http://schemas.openxmlformats.org/officeDocument/2006/relationships/image" Target="../media/image5.emf"/><Relationship Id="rId2" Type="http://schemas.openxmlformats.org/officeDocument/2006/relationships/image" Target="../media/image1.tiff"/><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F2A06BB-C25A-EA44-A8AC-8606A4495173}"/>
              </a:ext>
            </a:extLst>
          </p:cNvPr>
          <p:cNvSpPr txBox="1"/>
          <p:nvPr/>
        </p:nvSpPr>
        <p:spPr>
          <a:xfrm>
            <a:off x="0" y="-12786"/>
            <a:ext cx="12146784" cy="1200329"/>
          </a:xfrm>
          <a:prstGeom prst="rect">
            <a:avLst/>
          </a:prstGeom>
          <a:noFill/>
        </p:spPr>
        <p:txBody>
          <a:bodyPr wrap="square" rtlCol="0">
            <a:spAutoFit/>
          </a:bodyPr>
          <a:lstStyle/>
          <a:p>
            <a:r>
              <a:rPr lang="en-US" sz="3600" dirty="0" smtClean="0"/>
              <a:t>Role </a:t>
            </a:r>
            <a:r>
              <a:rPr lang="en-US" sz="3600" dirty="0"/>
              <a:t>of AMOC in Transient Climate Response to Greenhouse Gas Forcing in Two </a:t>
            </a:r>
            <a:r>
              <a:rPr lang="en-US" sz="3600" dirty="0" smtClean="0"/>
              <a:t>Coupled</a:t>
            </a:r>
            <a:endParaRPr lang="en-US" sz="3600" dirty="0"/>
          </a:p>
        </p:txBody>
      </p:sp>
      <p:pic>
        <p:nvPicPr>
          <p:cNvPr id="3" name="Picture 2">
            <a:extLst>
              <a:ext uri="{FF2B5EF4-FFF2-40B4-BE49-F238E27FC236}">
                <a16:creationId xmlns:a16="http://schemas.microsoft.com/office/drawing/2014/main" id="{E4FC2D94-20FC-EA42-BB42-2D9AFFA267E7}"/>
              </a:ext>
            </a:extLst>
          </p:cNvPr>
          <p:cNvPicPr>
            <a:picLocks noChangeAspect="1"/>
          </p:cNvPicPr>
          <p:nvPr/>
        </p:nvPicPr>
        <p:blipFill>
          <a:blip r:embed="rId2"/>
          <a:stretch>
            <a:fillRect/>
          </a:stretch>
        </p:blipFill>
        <p:spPr>
          <a:xfrm>
            <a:off x="9379095" y="6332896"/>
            <a:ext cx="2767689" cy="464649"/>
          </a:xfrm>
          <a:prstGeom prst="rect">
            <a:avLst/>
          </a:prstGeom>
        </p:spPr>
      </p:pic>
      <p:sp>
        <p:nvSpPr>
          <p:cNvPr id="4" name="Rectangle 3">
            <a:extLst>
              <a:ext uri="{FF2B5EF4-FFF2-40B4-BE49-F238E27FC236}">
                <a16:creationId xmlns:a16="http://schemas.microsoft.com/office/drawing/2014/main" id="{74B5393D-A426-CE49-A359-7BCE18E89393}"/>
              </a:ext>
            </a:extLst>
          </p:cNvPr>
          <p:cNvSpPr/>
          <p:nvPr/>
        </p:nvSpPr>
        <p:spPr>
          <a:xfrm>
            <a:off x="50005" y="5579114"/>
            <a:ext cx="8005083" cy="830997"/>
          </a:xfrm>
          <a:prstGeom prst="rect">
            <a:avLst/>
          </a:prstGeom>
        </p:spPr>
        <p:txBody>
          <a:bodyPr wrap="square">
            <a:spAutoFit/>
          </a:bodyPr>
          <a:lstStyle/>
          <a:p>
            <a:r>
              <a:rPr lang="en-US" sz="1600" b="1" dirty="0"/>
              <a:t>Hu, A.</a:t>
            </a:r>
            <a:r>
              <a:rPr lang="en-US" sz="1600" dirty="0"/>
              <a:t>, L. V. </a:t>
            </a:r>
            <a:r>
              <a:rPr lang="en-US" sz="1600" dirty="0" err="1"/>
              <a:t>Roekel</a:t>
            </a:r>
            <a:r>
              <a:rPr lang="en-US" sz="1600" dirty="0"/>
              <a:t>, W. </a:t>
            </a:r>
            <a:r>
              <a:rPr lang="en-US" sz="1600" dirty="0" err="1"/>
              <a:t>Weijer</a:t>
            </a:r>
            <a:r>
              <a:rPr lang="en-US" sz="1600" dirty="0"/>
              <a:t>, O. A. </a:t>
            </a:r>
            <a:r>
              <a:rPr lang="en-US" sz="1600" dirty="0" err="1"/>
              <a:t>Garuba</a:t>
            </a:r>
            <a:r>
              <a:rPr lang="en-US" sz="1600" dirty="0"/>
              <a:t>, W. Cheng, B. T. </a:t>
            </a:r>
            <a:r>
              <a:rPr lang="en-US" sz="1600" dirty="0" err="1"/>
              <a:t>Nadiga</a:t>
            </a:r>
            <a:r>
              <a:rPr lang="en-US" sz="1600" dirty="0"/>
              <a:t>, 2020, </a:t>
            </a:r>
            <a:r>
              <a:rPr lang="en-US" sz="1600" b="1" dirty="0">
                <a:hlinkClick r:id="rId3"/>
              </a:rPr>
              <a:t>Role of AMOC in transient climate response to greenhouse gas forcing in two coupled models</a:t>
            </a:r>
            <a:r>
              <a:rPr lang="en-US" sz="1600" dirty="0"/>
              <a:t>, </a:t>
            </a:r>
            <a:r>
              <a:rPr lang="en-US" sz="1600" i="1" dirty="0"/>
              <a:t>J. Climate</a:t>
            </a:r>
            <a:r>
              <a:rPr lang="en-US" sz="1600" dirty="0"/>
              <a:t>, 33, 5845-5859, </a:t>
            </a:r>
            <a:r>
              <a:rPr lang="en-US" sz="1600" dirty="0" err="1"/>
              <a:t>doi</a:t>
            </a:r>
            <a:r>
              <a:rPr lang="en-US" sz="1600" dirty="0"/>
              <a:t>: 10.1175/JCLI-D-19-1027-1</a:t>
            </a:r>
            <a:r>
              <a:rPr lang="en-US" sz="1400" dirty="0" smtClean="0"/>
              <a:t>.</a:t>
            </a:r>
            <a:endParaRPr lang="en-US" sz="1400" dirty="0"/>
          </a:p>
        </p:txBody>
      </p:sp>
      <p:sp>
        <p:nvSpPr>
          <p:cNvPr id="5" name="Shape 113">
            <a:extLst>
              <a:ext uri="{FF2B5EF4-FFF2-40B4-BE49-F238E27FC236}">
                <a16:creationId xmlns:a16="http://schemas.microsoft.com/office/drawing/2014/main" id="{AAAF3FD3-EEF5-E64A-9AC9-EACF9F3B5972}"/>
              </a:ext>
            </a:extLst>
          </p:cNvPr>
          <p:cNvSpPr txBox="1">
            <a:spLocks/>
          </p:cNvSpPr>
          <p:nvPr/>
        </p:nvSpPr>
        <p:spPr>
          <a:xfrm>
            <a:off x="174552" y="969251"/>
            <a:ext cx="7647854" cy="3494100"/>
          </a:xfrm>
          <a:prstGeom prst="rect">
            <a:avLst/>
          </a:prstGeom>
        </p:spPr>
        <p:txBody>
          <a:bodyPr spcFirstLastPara="1" vert="horz" wrap="square" lIns="91425" tIns="91425" rIns="91425" bIns="91425"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sz="1600" b="1" dirty="0">
                <a:solidFill>
                  <a:schemeClr val="tx1">
                    <a:lumMod val="50000"/>
                    <a:lumOff val="50000"/>
                  </a:schemeClr>
                </a:solidFill>
              </a:rPr>
              <a:t>Objective:</a:t>
            </a:r>
            <a:r>
              <a:rPr lang="en-US" sz="1600" dirty="0">
                <a:solidFill>
                  <a:schemeClr val="tx1">
                    <a:lumMod val="50000"/>
                    <a:lumOff val="50000"/>
                  </a:schemeClr>
                </a:solidFill>
              </a:rPr>
              <a:t> </a:t>
            </a:r>
            <a:r>
              <a:rPr lang="en-US" sz="1600" dirty="0"/>
              <a:t>As the greenhouse gas concentrations increase, a warmer climate is expected. However, numerous internal climate processes can modulate the primary radiative warming response of the climate system to rising greenhouse gas forcing. Here the internal climate process that we specifically focus on is the Atlantic Meridional Overturning Circulation (AMOC) and its role in determining transient climate response to greenhouse </a:t>
            </a:r>
            <a:r>
              <a:rPr lang="en-US" sz="1600" dirty="0" smtClean="0"/>
              <a:t>gas.</a:t>
            </a:r>
          </a:p>
          <a:p>
            <a:pPr algn="l">
              <a:lnSpc>
                <a:spcPct val="100000"/>
              </a:lnSpc>
              <a:spcBef>
                <a:spcPts val="0"/>
              </a:spcBef>
            </a:pPr>
            <a:r>
              <a:rPr lang="en-US" sz="1600" b="1" dirty="0" smtClean="0">
                <a:solidFill>
                  <a:schemeClr val="tx1">
                    <a:lumMod val="50000"/>
                    <a:lumOff val="50000"/>
                  </a:schemeClr>
                </a:solidFill>
              </a:rPr>
              <a:t>Approach</a:t>
            </a:r>
            <a:r>
              <a:rPr lang="en-US" sz="1600" b="1" dirty="0">
                <a:solidFill>
                  <a:schemeClr val="tx1">
                    <a:lumMod val="50000"/>
                    <a:lumOff val="50000"/>
                  </a:schemeClr>
                </a:solidFill>
              </a:rPr>
              <a:t>:</a:t>
            </a:r>
            <a:r>
              <a:rPr lang="en-US" sz="1600" dirty="0">
                <a:solidFill>
                  <a:schemeClr val="tx1">
                    <a:lumMod val="50000"/>
                    <a:lumOff val="50000"/>
                  </a:schemeClr>
                </a:solidFill>
              </a:rPr>
              <a:t> </a:t>
            </a:r>
            <a:r>
              <a:rPr lang="en-US" sz="1600" dirty="0" smtClean="0"/>
              <a:t>The models used here are the Community </a:t>
            </a:r>
            <a:r>
              <a:rPr lang="en-US" sz="1600" dirty="0"/>
              <a:t>Earth System Model version </a:t>
            </a:r>
            <a:r>
              <a:rPr lang="en-US" sz="1600" dirty="0" smtClean="0"/>
              <a:t>2 (CESM2</a:t>
            </a:r>
            <a:r>
              <a:rPr lang="en-US" sz="1600" dirty="0"/>
              <a:t>) and the Energy </a:t>
            </a:r>
            <a:r>
              <a:rPr lang="en-US" sz="1600" dirty="0" err="1"/>
              <a:t>Exascale</a:t>
            </a:r>
            <a:r>
              <a:rPr lang="en-US" sz="1600" dirty="0"/>
              <a:t> Earth System Model version 1 (E3SM1</a:t>
            </a:r>
            <a:r>
              <a:rPr lang="en-US" sz="1600" dirty="0" smtClean="0"/>
              <a:t>) and the experiments includes preindustrial control, historical and 1% CO</a:t>
            </a:r>
            <a:r>
              <a:rPr lang="en-US" sz="1600" baseline="-25000" dirty="0" smtClean="0"/>
              <a:t>2</a:t>
            </a:r>
            <a:r>
              <a:rPr lang="en-US" sz="1600" dirty="0" smtClean="0"/>
              <a:t> runs.</a:t>
            </a:r>
          </a:p>
          <a:p>
            <a:pPr algn="l">
              <a:lnSpc>
                <a:spcPct val="100000"/>
              </a:lnSpc>
              <a:spcBef>
                <a:spcPts val="0"/>
              </a:spcBef>
            </a:pPr>
            <a:r>
              <a:rPr lang="en-US" sz="1600" b="1" dirty="0" smtClean="0">
                <a:solidFill>
                  <a:schemeClr val="tx1">
                    <a:lumMod val="50000"/>
                    <a:lumOff val="50000"/>
                  </a:schemeClr>
                </a:solidFill>
              </a:rPr>
              <a:t>Results/Impacts: </a:t>
            </a:r>
            <a:r>
              <a:rPr lang="en-US" sz="1600" dirty="0"/>
              <a:t>While CESM2 and E3SM1 have very similar equilibrium/effective climate sensitivity, our analysis suggests that a weaker AMOC contributes in part to the higher transient climate response to a rising greenhouse gas forcing seen in E3SM1 by permitting a faster warming of the upper ocean and a concomitant slower warming of the subsurface ocean. Likewise the stronger AMOC in CESM2 by permitting a slower warming of the upper ocean leads in part to a smaller transient climate response. Thus, while the mean strength of AMOC does not affect the equilibrium/effective climate sensitivity, it is likely to play an important role in determining the transient climate response on the centennial time </a:t>
            </a:r>
            <a:r>
              <a:rPr lang="en-US" sz="1600" dirty="0" smtClean="0"/>
              <a:t>scale.</a:t>
            </a:r>
            <a:endParaRPr lang="en-US" sz="1600" dirty="0"/>
          </a:p>
        </p:txBody>
      </p:sp>
      <p:pic>
        <p:nvPicPr>
          <p:cNvPr id="6" name="Picture 2" descr="cgd"/>
          <p:cNvPicPr>
            <a:picLocks noChangeAspect="1" noChangeArrowheads="1"/>
          </p:cNvPicPr>
          <p:nvPr/>
        </p:nvPicPr>
        <p:blipFill rotWithShape="1">
          <a:blip r:embed="rId4">
            <a:extLst>
              <a:ext uri="{28A0092B-C50C-407E-A947-70E740481C1C}">
                <a14:useLocalDpi xmlns:a14="http://schemas.microsoft.com/office/drawing/2010/main" val="0"/>
              </a:ext>
            </a:extLst>
          </a:blip>
          <a:srcRect t="18173" b="18131"/>
          <a:stretch/>
        </p:blipFill>
        <p:spPr bwMode="auto">
          <a:xfrm>
            <a:off x="4388286" y="6322096"/>
            <a:ext cx="746422" cy="47544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mage result for ncar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6235" y="6272448"/>
            <a:ext cx="1746548" cy="56026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7952346" y="5517515"/>
            <a:ext cx="4194437" cy="861774"/>
          </a:xfrm>
          <a:prstGeom prst="rect">
            <a:avLst/>
          </a:prstGeom>
          <a:noFill/>
        </p:spPr>
        <p:txBody>
          <a:bodyPr wrap="square" rtlCol="0">
            <a:spAutoFit/>
          </a:bodyPr>
          <a:lstStyle/>
          <a:p>
            <a:r>
              <a:rPr lang="en-US" sz="1200" dirty="0" smtClean="0">
                <a:latin typeface="Agency FB" panose="020B0503020202020204" pitchFamily="34" charset="0"/>
                <a:cs typeface="Times New Roman" panose="02020603050405020304" pitchFamily="18" charset="0"/>
              </a:rPr>
              <a:t>Figure 1.</a:t>
            </a:r>
            <a:r>
              <a:rPr lang="en-US" sz="1400" dirty="0" smtClean="0">
                <a:latin typeface="Agency FB" panose="020B0503020202020204" pitchFamily="34" charset="0"/>
                <a:cs typeface="Times New Roman" panose="02020603050405020304" pitchFamily="18" charset="0"/>
              </a:rPr>
              <a:t> </a:t>
            </a:r>
            <a:r>
              <a:rPr lang="en-US" sz="1200" dirty="0">
                <a:latin typeface="Agency FB" panose="020B0503020202020204" pitchFamily="34" charset="0"/>
              </a:rPr>
              <a:t>Time evolution of the AMOC index </a:t>
            </a:r>
            <a:r>
              <a:rPr lang="en-US" sz="1200" dirty="0" smtClean="0">
                <a:latin typeface="Agency FB" panose="020B0503020202020204" pitchFamily="34" charset="0"/>
              </a:rPr>
              <a:t>(top 4 panels) and global mean temperature (bottom 4 panels) in </a:t>
            </a:r>
            <a:r>
              <a:rPr lang="en-US" sz="1200" dirty="0">
                <a:latin typeface="Agency FB" panose="020B0503020202020204" pitchFamily="34" charset="0"/>
              </a:rPr>
              <a:t>the (top left) preindustrial control run, (top right) </a:t>
            </a:r>
            <a:r>
              <a:rPr lang="en-US" sz="1200" dirty="0" smtClean="0">
                <a:latin typeface="Agency FB" panose="020B0503020202020204" pitchFamily="34" charset="0"/>
              </a:rPr>
              <a:t>twentieth century</a:t>
            </a:r>
            <a:r>
              <a:rPr lang="en-US" sz="1200" dirty="0">
                <a:latin typeface="Agency FB" panose="020B0503020202020204" pitchFamily="34" charset="0"/>
              </a:rPr>
              <a:t> </a:t>
            </a:r>
            <a:r>
              <a:rPr lang="en-US" sz="1200" dirty="0" smtClean="0">
                <a:latin typeface="Agency FB" panose="020B0503020202020204" pitchFamily="34" charset="0"/>
              </a:rPr>
              <a:t>and </a:t>
            </a:r>
            <a:r>
              <a:rPr lang="en-US" sz="1200" dirty="0">
                <a:latin typeface="Agency FB" panose="020B0503020202020204" pitchFamily="34" charset="0"/>
              </a:rPr>
              <a:t>future SSP runs, (bottom left) 1% CO2 runs, and (</a:t>
            </a:r>
            <a:r>
              <a:rPr lang="en-US" sz="1200" dirty="0" smtClean="0">
                <a:latin typeface="Agency FB" panose="020B0503020202020204" pitchFamily="34" charset="0"/>
              </a:rPr>
              <a:t>bottom right</a:t>
            </a:r>
            <a:r>
              <a:rPr lang="en-US" sz="1200" dirty="0">
                <a:latin typeface="Agency FB" panose="020B0503020202020204" pitchFamily="34" charset="0"/>
              </a:rPr>
              <a:t>) the percentage changes relative to </a:t>
            </a:r>
            <a:r>
              <a:rPr lang="en-US" sz="1200" dirty="0" smtClean="0">
                <a:latin typeface="Agency FB" panose="020B0503020202020204" pitchFamily="34" charset="0"/>
              </a:rPr>
              <a:t>the control </a:t>
            </a:r>
            <a:r>
              <a:rPr lang="en-US" sz="1200" dirty="0">
                <a:latin typeface="Agency FB" panose="020B0503020202020204" pitchFamily="34" charset="0"/>
              </a:rPr>
              <a:t>run mean in 1% CO2 </a:t>
            </a:r>
            <a:r>
              <a:rPr lang="en-US" sz="1200" dirty="0" smtClean="0">
                <a:latin typeface="Agency FB" panose="020B0503020202020204" pitchFamily="34" charset="0"/>
              </a:rPr>
              <a:t>runs</a:t>
            </a:r>
            <a:endParaRPr lang="en-US" sz="1200" dirty="0">
              <a:latin typeface="Agency FB" panose="020B0503020202020204" pitchFamily="34" charset="0"/>
              <a:cs typeface="Times New Roman" panose="02020603050405020304" pitchFamily="18" charset="0"/>
            </a:endParaRPr>
          </a:p>
        </p:txBody>
      </p:sp>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411050" y="497829"/>
            <a:ext cx="3076596" cy="2477832"/>
          </a:xfrm>
          <a:prstGeom prst="rect">
            <a:avLst/>
          </a:prstGeom>
        </p:spPr>
      </p:pic>
      <p:pic>
        <p:nvPicPr>
          <p:cNvPr id="10" name="Picture 9"/>
          <p:cNvPicPr>
            <a:picLocks noChangeAspect="1"/>
          </p:cNvPicPr>
          <p:nvPr/>
        </p:nvPicPr>
        <p:blipFill>
          <a:blip r:embed="rId7"/>
          <a:stretch>
            <a:fillRect/>
          </a:stretch>
        </p:blipFill>
        <p:spPr>
          <a:xfrm>
            <a:off x="8411050" y="2975661"/>
            <a:ext cx="3134726" cy="2494562"/>
          </a:xfrm>
          <a:prstGeom prst="rect">
            <a:avLst/>
          </a:prstGeom>
        </p:spPr>
      </p:pic>
    </p:spTree>
    <p:extLst>
      <p:ext uri="{BB962C8B-B14F-4D97-AF65-F5344CB8AC3E}">
        <p14:creationId xmlns:p14="http://schemas.microsoft.com/office/powerpoint/2010/main" val="1960249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3179</TotalTime>
  <Words>378</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Agency FB</vt: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Pritchard</dc:creator>
  <cp:lastModifiedBy>Stephanie Shearer</cp:lastModifiedBy>
  <cp:revision>43</cp:revision>
  <dcterms:created xsi:type="dcterms:W3CDTF">2019-01-21T20:59:35Z</dcterms:created>
  <dcterms:modified xsi:type="dcterms:W3CDTF">2020-08-18T16:54:20Z</dcterms:modified>
</cp:coreProperties>
</file>