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8" d="100"/>
          <a:sy n="88" d="100"/>
        </p:scale>
        <p:origin x="605"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10/27/2021</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10/27/2021</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doi.org/10.1007/s00382-020-05471-4" TargetMode="Externa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gd"/>
          <p:cNvPicPr>
            <a:picLocks noChangeAspect="1" noChangeArrowheads="1"/>
          </p:cNvPicPr>
          <p:nvPr/>
        </p:nvPicPr>
        <p:blipFill rotWithShape="1">
          <a:blip r:embed="rId2">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2A06BB-C25A-EA44-A8AC-8606A4495173}"/>
              </a:ext>
            </a:extLst>
          </p:cNvPr>
          <p:cNvSpPr txBox="1"/>
          <p:nvPr/>
        </p:nvSpPr>
        <p:spPr>
          <a:xfrm>
            <a:off x="-37708" y="-41067"/>
            <a:ext cx="12146784" cy="1477328"/>
          </a:xfrm>
          <a:prstGeom prst="rect">
            <a:avLst/>
          </a:prstGeom>
          <a:noFill/>
        </p:spPr>
        <p:txBody>
          <a:bodyPr wrap="square" rtlCol="0">
            <a:spAutoFit/>
          </a:bodyPr>
          <a:lstStyle/>
          <a:p>
            <a:r>
              <a:rPr lang="en-US" sz="3000" b="1" dirty="0"/>
              <a:t>What causes the spread of model projections of ocean dynamic sea-level change in response to greenhouse gas forcing?</a:t>
            </a:r>
          </a:p>
          <a:p>
            <a:endParaRPr lang="en-US" sz="3000" dirty="0"/>
          </a:p>
        </p:txBody>
      </p:sp>
      <p:pic>
        <p:nvPicPr>
          <p:cNvPr id="3" name="Picture 2">
            <a:extLst>
              <a:ext uri="{FF2B5EF4-FFF2-40B4-BE49-F238E27FC236}">
                <a16:creationId xmlns:a16="http://schemas.microsoft.com/office/drawing/2014/main" id="{E4FC2D94-20FC-EA42-BB42-2D9AFFA267E7}"/>
              </a:ext>
            </a:extLst>
          </p:cNvPr>
          <p:cNvPicPr>
            <a:picLocks noChangeAspect="1"/>
          </p:cNvPicPr>
          <p:nvPr/>
        </p:nvPicPr>
        <p:blipFill>
          <a:blip r:embed="rId3"/>
          <a:stretch>
            <a:fillRect/>
          </a:stretch>
        </p:blipFill>
        <p:spPr>
          <a:xfrm>
            <a:off x="9379095" y="6332896"/>
            <a:ext cx="2767689" cy="464649"/>
          </a:xfrm>
          <a:prstGeom prst="rect">
            <a:avLst/>
          </a:prstGeom>
        </p:spPr>
      </p:pic>
      <p:sp>
        <p:nvSpPr>
          <p:cNvPr id="5" name="Shape 113">
            <a:extLst>
              <a:ext uri="{FF2B5EF4-FFF2-40B4-BE49-F238E27FC236}">
                <a16:creationId xmlns:a16="http://schemas.microsoft.com/office/drawing/2014/main" id="{AAAF3FD3-EEF5-E64A-9AC9-EACF9F3B5972}"/>
              </a:ext>
            </a:extLst>
          </p:cNvPr>
          <p:cNvSpPr txBox="1">
            <a:spLocks/>
          </p:cNvSpPr>
          <p:nvPr/>
        </p:nvSpPr>
        <p:spPr>
          <a:xfrm>
            <a:off x="15527" y="969251"/>
            <a:ext cx="7428879"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a:latin typeface="Times New Roman" panose="02020603050405020304" pitchFamily="18" charset="0"/>
                <a:cs typeface="Times New Roman" panose="02020603050405020304" pitchFamily="18" charset="0"/>
              </a:rPr>
              <a:t>We isolate the role of the ocean dynamics in setting the spatial pattern of dynamic sea-level (</a:t>
            </a:r>
            <a:r>
              <a:rPr lang="en-US" sz="1600" i="1" dirty="0">
                <a:latin typeface="Times New Roman" panose="02020603050405020304" pitchFamily="18" charset="0"/>
                <a:cs typeface="Times New Roman" panose="02020603050405020304" pitchFamily="18" charset="0"/>
              </a:rPr>
              <a:t>ζ</a:t>
            </a:r>
            <a:r>
              <a:rPr lang="en-US" sz="1600" dirty="0">
                <a:latin typeface="Times New Roman" panose="02020603050405020304" pitchFamily="18" charset="0"/>
                <a:cs typeface="Times New Roman" panose="02020603050405020304" pitchFamily="18" charset="0"/>
              </a:rPr>
              <a:t>) change by forcing several AOGCMs with prescribed identical heat, momentum (wind) and freshwater flux perturbations. This method produces a </a:t>
            </a:r>
            <a:r>
              <a:rPr lang="en-US" sz="1600" i="1" dirty="0">
                <a:latin typeface="Times New Roman" panose="02020603050405020304" pitchFamily="18" charset="0"/>
                <a:cs typeface="Times New Roman" panose="02020603050405020304" pitchFamily="18" charset="0"/>
              </a:rPr>
              <a:t>ζ</a:t>
            </a:r>
            <a:r>
              <a:rPr lang="en-US" sz="1600" dirty="0">
                <a:latin typeface="Times New Roman" panose="02020603050405020304" pitchFamily="18" charset="0"/>
                <a:cs typeface="Times New Roman" panose="02020603050405020304" pitchFamily="18" charset="0"/>
              </a:rPr>
              <a:t> projection spread comparable in magnitude to the spread that results from greenhouse gas forcing, indicating that the differences in ocean model formulation are the cause, rather than diversity in surface </a:t>
            </a:r>
            <a:r>
              <a:rPr lang="en-US" sz="1600" dirty="0" smtClean="0">
                <a:latin typeface="Times New Roman" panose="02020603050405020304" pitchFamily="18" charset="0"/>
                <a:cs typeface="Times New Roman" panose="02020603050405020304" pitchFamily="18" charset="0"/>
              </a:rPr>
              <a:t>flux.</a:t>
            </a:r>
          </a:p>
          <a:p>
            <a:pPr algn="l"/>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latin typeface="Times New Roman" panose="02020603050405020304" pitchFamily="18" charset="0"/>
                <a:cs typeface="Times New Roman" panose="02020603050405020304" pitchFamily="18" charset="0"/>
              </a:rPr>
              <a:t>here a set of specially designed experiments are carried out under FAFMIP protocol. 13 CMIP6 class models are using, including CESM2. </a:t>
            </a:r>
          </a:p>
          <a:p>
            <a:pPr algn="l"/>
            <a:r>
              <a:rPr lang="en-US" sz="1600" b="1" dirty="0" smtClean="0">
                <a:solidFill>
                  <a:schemeClr val="tx1">
                    <a:lumMod val="50000"/>
                    <a:lumOff val="50000"/>
                  </a:schemeClr>
                </a:solidFill>
              </a:rPr>
              <a:t>Results/Impacts</a:t>
            </a:r>
            <a:r>
              <a:rPr lang="en-US" sz="1600"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FAFMIP simulations provide new avenues to probe the sea-level response to greenhouse gas forcing, and ocean heat-content change generally. The results presented here represent a step highlighting where AOGCMs give diverse predictions of sea-level change because of their different ocean models. Many details of local processes that cause the sea-level changes described here remain to be fully explored. We have highlighted that a key source of spread of AOGCM predictions of sea-level change in the North Atlantic is because the change of local transport is highly model dependent; subsequent work should uncover what characteristics of ocean models cause this. AOGCMs give diverse predictions about Arctic heat uptake, owing to the interaction between passive and active heat uptake processes that call for more detailed examination. Further process-based analysis of FAFMIP simulations will shed new light on the key areas of uncertainty highlighted here.</a:t>
            </a:r>
          </a:p>
        </p:txBody>
      </p:sp>
      <p:pic>
        <p:nvPicPr>
          <p:cNvPr id="7" name="Picture 4" descr="Image result for nca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44408" y="4352950"/>
            <a:ext cx="4908749" cy="1600438"/>
          </a:xfrm>
          <a:prstGeom prst="rect">
            <a:avLst/>
          </a:prstGeom>
          <a:noFill/>
        </p:spPr>
        <p:txBody>
          <a:bodyPr wrap="square" rtlCol="0">
            <a:spAutoFit/>
          </a:bodyPr>
          <a:lstStyle/>
          <a:p>
            <a:r>
              <a:rPr lang="en-US" sz="1400" dirty="0" smtClean="0">
                <a:latin typeface="Agency FB" panose="020B0503020202020204" pitchFamily="34" charset="0"/>
                <a:cs typeface="Times New Roman" panose="02020603050405020304" pitchFamily="18" charset="0"/>
              </a:rPr>
              <a:t>Figure 1 </a:t>
            </a:r>
            <a:r>
              <a:rPr lang="en-US" sz="1400" dirty="0">
                <a:latin typeface="Agency FB" panose="020B0503020202020204" pitchFamily="34" charset="0"/>
              </a:rPr>
              <a:t>Maps of multi model ensemble mean ocean dynamic sea-level response to individually-applied flux perturbations (left) and standard deviation across 13 AOGCMs (right) for the wind stress (FAF-stress, top), heat flux (FAF-heat, middle), and water flux (FAF-water, bottom) experiments. AOGCMs used: ACCESS-CM2, CanESM2, CanESM5, CESM2 (FAF-stress and FAF-water only), GFDL-ESM2M, GISS-E2-R-CC (FAF-stress and FAF-water only), HadCM3, HadGEM2-ES, HadGEM3-GC31-LL, MIROC6, MPI-ESM-LR, MPI-ESM1-2-HR and </a:t>
            </a:r>
            <a:r>
              <a:rPr lang="en-US" sz="1400" dirty="0" smtClean="0">
                <a:latin typeface="Agency FB" panose="020B0503020202020204" pitchFamily="34" charset="0"/>
              </a:rPr>
              <a:t>MRI-ESM2-0.</a:t>
            </a:r>
            <a:endParaRPr lang="en-US" sz="1400" dirty="0">
              <a:latin typeface="Agency FB" panose="020B0503020202020204" pitchFamily="34" charset="0"/>
              <a:cs typeface="Times New Roman" panose="02020603050405020304" pitchFamily="18" charset="0"/>
            </a:endParaRPr>
          </a:p>
        </p:txBody>
      </p:sp>
      <p:pic>
        <p:nvPicPr>
          <p:cNvPr id="1026" name="Picture 2" descr="Fig.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408" y="456414"/>
            <a:ext cx="4664667" cy="38977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5881110"/>
            <a:ext cx="12064923" cy="729430"/>
          </a:xfrm>
          <a:prstGeom prst="rect">
            <a:avLst/>
          </a:prstGeom>
        </p:spPr>
        <p:txBody>
          <a:bodyPr wrap="square">
            <a:spAutoFit/>
          </a:bodyPr>
          <a:lstStyle/>
          <a:p>
            <a:pPr>
              <a:lnSpc>
                <a:spcPct val="115000"/>
              </a:lnSpc>
              <a:spcAft>
                <a:spcPts val="1000"/>
              </a:spcAft>
            </a:pPr>
            <a:r>
              <a:rPr lang="en-US" sz="1200" dirty="0" err="1">
                <a:solidFill>
                  <a:srgbClr val="000000"/>
                </a:solidFill>
                <a:latin typeface="Times New Roman" panose="02020603050405020304" pitchFamily="18" charset="0"/>
                <a:ea typeface="Calibri" panose="020F0502020204030204" pitchFamily="34" charset="0"/>
              </a:rPr>
              <a:t>Couldrey</a:t>
            </a:r>
            <a:r>
              <a:rPr lang="en-US" sz="1200" dirty="0">
                <a:solidFill>
                  <a:srgbClr val="000000"/>
                </a:solidFill>
                <a:latin typeface="Times New Roman" panose="02020603050405020304" pitchFamily="18" charset="0"/>
                <a:ea typeface="Calibri" panose="020F0502020204030204" pitchFamily="34" charset="0"/>
              </a:rPr>
              <a:t>, M. P., J. M. Gregory, F. </a:t>
            </a:r>
            <a:r>
              <a:rPr lang="en-US" sz="1200" dirty="0" err="1">
                <a:solidFill>
                  <a:srgbClr val="000000"/>
                </a:solidFill>
                <a:latin typeface="Times New Roman" panose="02020603050405020304" pitchFamily="18" charset="0"/>
                <a:ea typeface="Calibri" panose="020F0502020204030204" pitchFamily="34" charset="0"/>
              </a:rPr>
              <a:t>Boeira</a:t>
            </a:r>
            <a:r>
              <a:rPr lang="en-US" sz="1200" dirty="0">
                <a:solidFill>
                  <a:srgbClr val="000000"/>
                </a:solidFill>
                <a:latin typeface="Times New Roman" panose="02020603050405020304" pitchFamily="18" charset="0"/>
                <a:ea typeface="Calibri" panose="020F0502020204030204" pitchFamily="34" charset="0"/>
              </a:rPr>
              <a:t> Dias, P. </a:t>
            </a:r>
            <a:r>
              <a:rPr lang="en-US" sz="1200" dirty="0" err="1">
                <a:solidFill>
                  <a:srgbClr val="000000"/>
                </a:solidFill>
                <a:latin typeface="Times New Roman" panose="02020603050405020304" pitchFamily="18" charset="0"/>
                <a:ea typeface="Calibri" panose="020F0502020204030204" pitchFamily="34" charset="0"/>
              </a:rPr>
              <a:t>Dobrohotoff</a:t>
            </a:r>
            <a:r>
              <a:rPr lang="en-US" sz="1200" dirty="0">
                <a:solidFill>
                  <a:srgbClr val="000000"/>
                </a:solidFill>
                <a:latin typeface="Times New Roman" panose="02020603050405020304" pitchFamily="18" charset="0"/>
                <a:ea typeface="Calibri" panose="020F0502020204030204" pitchFamily="34" charset="0"/>
              </a:rPr>
              <a:t>, C. M. </a:t>
            </a:r>
            <a:r>
              <a:rPr lang="en-US" sz="1200" dirty="0" err="1">
                <a:solidFill>
                  <a:srgbClr val="000000"/>
                </a:solidFill>
                <a:latin typeface="Times New Roman" panose="02020603050405020304" pitchFamily="18" charset="0"/>
                <a:ea typeface="Calibri" panose="020F0502020204030204" pitchFamily="34" charset="0"/>
              </a:rPr>
              <a:t>Domingues</a:t>
            </a:r>
            <a:r>
              <a:rPr lang="en-US" sz="1200" dirty="0">
                <a:solidFill>
                  <a:srgbClr val="000000"/>
                </a:solidFill>
                <a:latin typeface="Times New Roman" panose="02020603050405020304" pitchFamily="18" charset="0"/>
                <a:ea typeface="Calibri" panose="020F0502020204030204" pitchFamily="34" charset="0"/>
              </a:rPr>
              <a:t>, O. </a:t>
            </a:r>
            <a:r>
              <a:rPr lang="en-US" sz="1200" dirty="0" err="1">
                <a:solidFill>
                  <a:srgbClr val="000000"/>
                </a:solidFill>
                <a:latin typeface="Times New Roman" panose="02020603050405020304" pitchFamily="18" charset="0"/>
                <a:ea typeface="Calibri" panose="020F0502020204030204" pitchFamily="34" charset="0"/>
              </a:rPr>
              <a:t>Garuba</a:t>
            </a:r>
            <a:r>
              <a:rPr lang="en-US" sz="1200" dirty="0">
                <a:solidFill>
                  <a:srgbClr val="000000"/>
                </a:solidFill>
                <a:latin typeface="Times New Roman" panose="02020603050405020304" pitchFamily="18" charset="0"/>
                <a:ea typeface="Calibri" panose="020F0502020204030204" pitchFamily="34" charset="0"/>
              </a:rPr>
              <a:t>, S. M. </a:t>
            </a:r>
            <a:r>
              <a:rPr lang="en-US" sz="1200" dirty="0" err="1">
                <a:solidFill>
                  <a:srgbClr val="000000"/>
                </a:solidFill>
                <a:latin typeface="Times New Roman" panose="02020603050405020304" pitchFamily="18" charset="0"/>
                <a:ea typeface="Calibri" panose="020F0502020204030204" pitchFamily="34" charset="0"/>
              </a:rPr>
              <a:t>Griffies</a:t>
            </a:r>
            <a:r>
              <a:rPr lang="en-US" sz="1200" dirty="0">
                <a:solidFill>
                  <a:srgbClr val="000000"/>
                </a:solidFill>
                <a:latin typeface="Times New Roman" panose="02020603050405020304" pitchFamily="18" charset="0"/>
                <a:ea typeface="Calibri" panose="020F0502020204030204" pitchFamily="34" charset="0"/>
              </a:rPr>
              <a:t>, H. </a:t>
            </a:r>
            <a:r>
              <a:rPr lang="en-US" sz="1200" dirty="0" err="1">
                <a:solidFill>
                  <a:srgbClr val="000000"/>
                </a:solidFill>
                <a:latin typeface="Times New Roman" panose="02020603050405020304" pitchFamily="18" charset="0"/>
                <a:ea typeface="Calibri" panose="020F0502020204030204" pitchFamily="34" charset="0"/>
              </a:rPr>
              <a:t>Haak</a:t>
            </a:r>
            <a:r>
              <a:rPr lang="en-US" sz="1200" dirty="0">
                <a:solidFill>
                  <a:srgbClr val="000000"/>
                </a:solidFill>
                <a:latin typeface="Times New Roman" panose="02020603050405020304" pitchFamily="18" charset="0"/>
                <a:ea typeface="Calibri" panose="020F0502020204030204" pitchFamily="34" charset="0"/>
              </a:rPr>
              <a:t>, </a:t>
            </a:r>
            <a:r>
              <a:rPr lang="en-US" sz="1200" b="1" dirty="0">
                <a:solidFill>
                  <a:srgbClr val="000000"/>
                </a:solidFill>
                <a:latin typeface="Times New Roman" panose="02020603050405020304" pitchFamily="18" charset="0"/>
                <a:ea typeface="Calibri" panose="020F0502020204030204" pitchFamily="34" charset="0"/>
              </a:rPr>
              <a:t>A. Hu</a:t>
            </a:r>
            <a:r>
              <a:rPr lang="en-US" sz="1200" dirty="0">
                <a:solidFill>
                  <a:srgbClr val="000000"/>
                </a:solidFill>
                <a:latin typeface="Times New Roman" panose="02020603050405020304" pitchFamily="18" charset="0"/>
                <a:ea typeface="Calibri" panose="020F0502020204030204" pitchFamily="34" charset="0"/>
              </a:rPr>
              <a:t>, M. Ishii, J. </a:t>
            </a:r>
            <a:r>
              <a:rPr lang="en-US" sz="1200" dirty="0" err="1">
                <a:solidFill>
                  <a:srgbClr val="000000"/>
                </a:solidFill>
                <a:latin typeface="Times New Roman" panose="02020603050405020304" pitchFamily="18" charset="0"/>
                <a:ea typeface="Calibri" panose="020F0502020204030204" pitchFamily="34" charset="0"/>
              </a:rPr>
              <a:t>Jungclaus</a:t>
            </a:r>
            <a:r>
              <a:rPr lang="en-US" sz="1200" dirty="0">
                <a:solidFill>
                  <a:srgbClr val="000000"/>
                </a:solidFill>
                <a:latin typeface="Times New Roman" panose="02020603050405020304" pitchFamily="18" charset="0"/>
                <a:ea typeface="Calibri" panose="020F0502020204030204" pitchFamily="34" charset="0"/>
              </a:rPr>
              <a:t>, A. </a:t>
            </a:r>
            <a:r>
              <a:rPr lang="en-US" sz="1200" dirty="0" err="1">
                <a:solidFill>
                  <a:srgbClr val="000000"/>
                </a:solidFill>
                <a:latin typeface="Times New Roman" panose="02020603050405020304" pitchFamily="18" charset="0"/>
                <a:ea typeface="Calibri" panose="020F0502020204030204" pitchFamily="34" charset="0"/>
              </a:rPr>
              <a:t>Köhl</a:t>
            </a:r>
            <a:r>
              <a:rPr lang="en-US" sz="1200" dirty="0">
                <a:solidFill>
                  <a:srgbClr val="000000"/>
                </a:solidFill>
                <a:latin typeface="Times New Roman" panose="02020603050405020304" pitchFamily="18" charset="0"/>
                <a:ea typeface="Calibri" panose="020F0502020204030204" pitchFamily="34" charset="0"/>
              </a:rPr>
              <a:t>, S. J. </a:t>
            </a:r>
            <a:r>
              <a:rPr lang="en-US" sz="1200" dirty="0" err="1">
                <a:solidFill>
                  <a:srgbClr val="000000"/>
                </a:solidFill>
                <a:latin typeface="Times New Roman" panose="02020603050405020304" pitchFamily="18" charset="0"/>
                <a:ea typeface="Calibri" panose="020F0502020204030204" pitchFamily="34" charset="0"/>
              </a:rPr>
              <a:t>Marsland</a:t>
            </a:r>
            <a:r>
              <a:rPr lang="en-US" sz="1200" dirty="0">
                <a:solidFill>
                  <a:srgbClr val="000000"/>
                </a:solidFill>
                <a:latin typeface="Times New Roman" panose="02020603050405020304" pitchFamily="18" charset="0"/>
                <a:ea typeface="Calibri" panose="020F0502020204030204" pitchFamily="34" charset="0"/>
              </a:rPr>
              <a:t>, S. </a:t>
            </a:r>
            <a:r>
              <a:rPr lang="en-US" sz="1200" dirty="0" err="1">
                <a:solidFill>
                  <a:srgbClr val="000000"/>
                </a:solidFill>
                <a:latin typeface="Times New Roman" panose="02020603050405020304" pitchFamily="18" charset="0"/>
                <a:ea typeface="Calibri" panose="020F0502020204030204" pitchFamily="34" charset="0"/>
              </a:rPr>
              <a:t>Ojha</a:t>
            </a:r>
            <a:r>
              <a:rPr lang="en-US" sz="1200" dirty="0">
                <a:solidFill>
                  <a:srgbClr val="000000"/>
                </a:solidFill>
                <a:latin typeface="Times New Roman" panose="02020603050405020304" pitchFamily="18" charset="0"/>
                <a:ea typeface="Calibri" panose="020F0502020204030204" pitchFamily="34" charset="0"/>
              </a:rPr>
              <a:t>, O. A. </a:t>
            </a:r>
            <a:r>
              <a:rPr lang="en-US" sz="1200" dirty="0" err="1">
                <a:solidFill>
                  <a:srgbClr val="000000"/>
                </a:solidFill>
                <a:latin typeface="Times New Roman" panose="02020603050405020304" pitchFamily="18" charset="0"/>
                <a:ea typeface="Calibri" panose="020F0502020204030204" pitchFamily="34" charset="0"/>
              </a:rPr>
              <a:t>Saenko</a:t>
            </a:r>
            <a:r>
              <a:rPr lang="en-US" sz="1200" dirty="0">
                <a:solidFill>
                  <a:srgbClr val="000000"/>
                </a:solidFill>
                <a:latin typeface="Times New Roman" panose="02020603050405020304" pitchFamily="18" charset="0"/>
                <a:ea typeface="Calibri" panose="020F0502020204030204" pitchFamily="34" charset="0"/>
              </a:rPr>
              <a:t>, A. Savita, A. Shao, D. Stammer, T. Suzuki, A. Todd &amp; L. </a:t>
            </a:r>
            <a:r>
              <a:rPr lang="en-US" sz="1200" dirty="0" err="1">
                <a:solidFill>
                  <a:srgbClr val="000000"/>
                </a:solidFill>
                <a:latin typeface="Times New Roman" panose="02020603050405020304" pitchFamily="18" charset="0"/>
                <a:ea typeface="Calibri" panose="020F0502020204030204" pitchFamily="34" charset="0"/>
              </a:rPr>
              <a:t>Zanna</a:t>
            </a:r>
            <a:r>
              <a:rPr lang="en-US" sz="1200" dirty="0">
                <a:solidFill>
                  <a:srgbClr val="000000"/>
                </a:solidFill>
                <a:latin typeface="Times New Roman" panose="02020603050405020304" pitchFamily="18" charset="0"/>
                <a:ea typeface="Calibri" panose="020F0502020204030204" pitchFamily="34" charset="0"/>
              </a:rPr>
              <a:t>, 2021, </a:t>
            </a:r>
            <a:r>
              <a:rPr lang="en-US" sz="1200" b="1" u="sng" dirty="0">
                <a:solidFill>
                  <a:srgbClr val="000000"/>
                </a:solidFill>
                <a:latin typeface="Times New Roman" panose="02020603050405020304" pitchFamily="18" charset="0"/>
                <a:ea typeface="Calibri" panose="020F0502020204030204" pitchFamily="34" charset="0"/>
                <a:hlinkClick r:id="rId6"/>
              </a:rPr>
              <a:t>What causes the spread of model projections of dynamical sea level change in response to greenhouse gas forcing?</a:t>
            </a:r>
            <a:r>
              <a:rPr lang="en-US" sz="1200" u="sng" dirty="0">
                <a:solidFill>
                  <a:srgbClr val="000000"/>
                </a:solidFill>
                <a:latin typeface="Times New Roman" panose="02020603050405020304" pitchFamily="18" charset="0"/>
                <a:ea typeface="Calibri" panose="020F0502020204030204" pitchFamily="34" charset="0"/>
                <a:hlinkClick r:id="rId6"/>
              </a:rPr>
              <a:t> </a:t>
            </a:r>
            <a:r>
              <a:rPr lang="en-US" sz="1200" dirty="0">
                <a:solidFill>
                  <a:srgbClr val="000000"/>
                </a:solidFill>
                <a:latin typeface="Times New Roman" panose="02020603050405020304" pitchFamily="18" charset="0"/>
                <a:ea typeface="Calibri" panose="020F0502020204030204" pitchFamily="34" charset="0"/>
              </a:rPr>
              <a:t>, </a:t>
            </a:r>
            <a:r>
              <a:rPr lang="en-US" sz="1200" i="1" dirty="0">
                <a:solidFill>
                  <a:srgbClr val="000000"/>
                </a:solidFill>
                <a:latin typeface="Times New Roman" panose="02020603050405020304" pitchFamily="18" charset="0"/>
                <a:ea typeface="Calibri" panose="020F0502020204030204" pitchFamily="34" charset="0"/>
              </a:rPr>
              <a:t>Climate Dynamics</a:t>
            </a:r>
            <a:r>
              <a:rPr lang="en-US" sz="1200" dirty="0">
                <a:solidFill>
                  <a:srgbClr val="000000"/>
                </a:solidFill>
                <a:latin typeface="Times New Roman" panose="02020603050405020304" pitchFamily="18" charset="0"/>
                <a:ea typeface="Calibri" panose="020F0502020204030204" pitchFamily="34" charset="0"/>
              </a:rPr>
              <a:t>, 56, 155-187, </a:t>
            </a:r>
            <a:r>
              <a:rPr lang="en-US" sz="1200" dirty="0" err="1">
                <a:solidFill>
                  <a:srgbClr val="000000"/>
                </a:solidFill>
                <a:latin typeface="Times New Roman" panose="02020603050405020304" pitchFamily="18" charset="0"/>
                <a:ea typeface="Calibri" panose="020F0502020204030204" pitchFamily="34" charset="0"/>
              </a:rPr>
              <a:t>doi</a:t>
            </a:r>
            <a:r>
              <a:rPr lang="en-US" sz="1200" dirty="0">
                <a:solidFill>
                  <a:srgbClr val="000000"/>
                </a:solidFill>
                <a:latin typeface="Times New Roman" panose="02020603050405020304" pitchFamily="18" charset="0"/>
                <a:ea typeface="Calibri" panose="020F0502020204030204" pitchFamily="34" charset="0"/>
              </a:rPr>
              <a:t>: 10.1007/s00382-020-05471-4.</a:t>
            </a:r>
            <a:endParaRPr lang="en-US" sz="1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3587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4711</TotalTime>
  <Words>506</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Agency FB</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58</cp:revision>
  <dcterms:created xsi:type="dcterms:W3CDTF">2019-01-21T20:59:35Z</dcterms:created>
  <dcterms:modified xsi:type="dcterms:W3CDTF">2021-10-27T17:19:21Z</dcterms:modified>
</cp:coreProperties>
</file>