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2"/>
    <p:restoredTop sz="94647"/>
  </p:normalViewPr>
  <p:slideViewPr>
    <p:cSldViewPr snapToGrid="0" snapToObjects="1">
      <p:cViewPr varScale="1">
        <p:scale>
          <a:sx n="88" d="100"/>
          <a:sy n="88" d="100"/>
        </p:scale>
        <p:origin x="605"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84B0-B5AC-8242-A5BF-8024D09C5B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946D4D-DFA6-3D4E-9142-823D0A5104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43D453-A21A-464C-8F3B-5DBC10CDBD15}"/>
              </a:ext>
            </a:extLst>
          </p:cNvPr>
          <p:cNvSpPr>
            <a:spLocks noGrp="1"/>
          </p:cNvSpPr>
          <p:nvPr>
            <p:ph type="dt" sz="half" idx="10"/>
          </p:nvPr>
        </p:nvSpPr>
        <p:spPr/>
        <p:txBody>
          <a:bodyPr/>
          <a:lstStyle/>
          <a:p>
            <a:fld id="{507456DF-0A81-A14B-AA86-C8EDD1E859E7}" type="datetimeFigureOut">
              <a:rPr lang="en-US" smtClean="0"/>
              <a:t>8/18/2020</a:t>
            </a:fld>
            <a:endParaRPr lang="en-US"/>
          </a:p>
        </p:txBody>
      </p:sp>
      <p:sp>
        <p:nvSpPr>
          <p:cNvPr id="5" name="Footer Placeholder 4">
            <a:extLst>
              <a:ext uri="{FF2B5EF4-FFF2-40B4-BE49-F238E27FC236}">
                <a16:creationId xmlns:a16="http://schemas.microsoft.com/office/drawing/2014/main" id="{A3C6DEE4-B33C-BF49-A88C-28E7EE40B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12A1EC-9649-4643-B0AB-E2DCF6462D28}"/>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946640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933E3-DD53-3640-9873-5807129775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B530F5-653C-CA4A-8CDA-7CD156FA2AC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B5885-80AC-5C49-8BA1-7F0577C1A343}"/>
              </a:ext>
            </a:extLst>
          </p:cNvPr>
          <p:cNvSpPr>
            <a:spLocks noGrp="1"/>
          </p:cNvSpPr>
          <p:nvPr>
            <p:ph type="dt" sz="half" idx="10"/>
          </p:nvPr>
        </p:nvSpPr>
        <p:spPr/>
        <p:txBody>
          <a:bodyPr/>
          <a:lstStyle/>
          <a:p>
            <a:fld id="{507456DF-0A81-A14B-AA86-C8EDD1E859E7}" type="datetimeFigureOut">
              <a:rPr lang="en-US" smtClean="0"/>
              <a:t>8/18/2020</a:t>
            </a:fld>
            <a:endParaRPr lang="en-US"/>
          </a:p>
        </p:txBody>
      </p:sp>
      <p:sp>
        <p:nvSpPr>
          <p:cNvPr id="5" name="Footer Placeholder 4">
            <a:extLst>
              <a:ext uri="{FF2B5EF4-FFF2-40B4-BE49-F238E27FC236}">
                <a16:creationId xmlns:a16="http://schemas.microsoft.com/office/drawing/2014/main" id="{A630CEE0-0A42-CE45-9FB8-E893960F3F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E3FB1-1B6F-1740-AC3B-482FA823FA5C}"/>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4183760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2CF7C1-6CBA-1F4F-B6B9-E51E840589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81D5C0-B4B4-BC41-91E1-6AEEA9CE4D4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1AB89-4155-8040-B371-DFD318B55F00}"/>
              </a:ext>
            </a:extLst>
          </p:cNvPr>
          <p:cNvSpPr>
            <a:spLocks noGrp="1"/>
          </p:cNvSpPr>
          <p:nvPr>
            <p:ph type="dt" sz="half" idx="10"/>
          </p:nvPr>
        </p:nvSpPr>
        <p:spPr/>
        <p:txBody>
          <a:bodyPr/>
          <a:lstStyle/>
          <a:p>
            <a:fld id="{507456DF-0A81-A14B-AA86-C8EDD1E859E7}" type="datetimeFigureOut">
              <a:rPr lang="en-US" smtClean="0"/>
              <a:t>8/18/2020</a:t>
            </a:fld>
            <a:endParaRPr lang="en-US"/>
          </a:p>
        </p:txBody>
      </p:sp>
      <p:sp>
        <p:nvSpPr>
          <p:cNvPr id="5" name="Footer Placeholder 4">
            <a:extLst>
              <a:ext uri="{FF2B5EF4-FFF2-40B4-BE49-F238E27FC236}">
                <a16:creationId xmlns:a16="http://schemas.microsoft.com/office/drawing/2014/main" id="{6902ABA2-9FE6-5B4F-A841-20D6837346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89FDBB-D0D6-8E4B-A98A-E0D4060B104C}"/>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661397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18B3A-0427-BA4C-85A3-BE6E4BDB02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436AC3-6A34-E448-B3F1-D1A3830AC4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D827C7-6163-3247-BA71-FD598FE7947A}"/>
              </a:ext>
            </a:extLst>
          </p:cNvPr>
          <p:cNvSpPr>
            <a:spLocks noGrp="1"/>
          </p:cNvSpPr>
          <p:nvPr>
            <p:ph type="dt" sz="half" idx="10"/>
          </p:nvPr>
        </p:nvSpPr>
        <p:spPr/>
        <p:txBody>
          <a:bodyPr/>
          <a:lstStyle/>
          <a:p>
            <a:fld id="{507456DF-0A81-A14B-AA86-C8EDD1E859E7}" type="datetimeFigureOut">
              <a:rPr lang="en-US" smtClean="0"/>
              <a:t>8/18/2020</a:t>
            </a:fld>
            <a:endParaRPr lang="en-US"/>
          </a:p>
        </p:txBody>
      </p:sp>
      <p:sp>
        <p:nvSpPr>
          <p:cNvPr id="5" name="Footer Placeholder 4">
            <a:extLst>
              <a:ext uri="{FF2B5EF4-FFF2-40B4-BE49-F238E27FC236}">
                <a16:creationId xmlns:a16="http://schemas.microsoft.com/office/drawing/2014/main" id="{DADDDDD0-7624-CC4D-9ADA-AAFCE65081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C10901-AA9D-3741-AE7F-EFE6A29E8C3F}"/>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4146515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C6512-5458-2F48-9D85-696AF1E89A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7917B8-685B-054A-978F-68ECE16281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BD03D2-5907-744C-9555-FC111708298A}"/>
              </a:ext>
            </a:extLst>
          </p:cNvPr>
          <p:cNvSpPr>
            <a:spLocks noGrp="1"/>
          </p:cNvSpPr>
          <p:nvPr>
            <p:ph type="dt" sz="half" idx="10"/>
          </p:nvPr>
        </p:nvSpPr>
        <p:spPr/>
        <p:txBody>
          <a:bodyPr/>
          <a:lstStyle/>
          <a:p>
            <a:fld id="{507456DF-0A81-A14B-AA86-C8EDD1E859E7}" type="datetimeFigureOut">
              <a:rPr lang="en-US" smtClean="0"/>
              <a:t>8/18/2020</a:t>
            </a:fld>
            <a:endParaRPr lang="en-US"/>
          </a:p>
        </p:txBody>
      </p:sp>
      <p:sp>
        <p:nvSpPr>
          <p:cNvPr id="5" name="Footer Placeholder 4">
            <a:extLst>
              <a:ext uri="{FF2B5EF4-FFF2-40B4-BE49-F238E27FC236}">
                <a16:creationId xmlns:a16="http://schemas.microsoft.com/office/drawing/2014/main" id="{C78BA3C4-B7A0-AE42-8385-D9BBC3966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33693-11E4-424C-87EB-905BC4383572}"/>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707550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EBA6D-BD55-AF4D-9B88-5ADD567ADD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72CD63-48B3-7C4B-B5CF-4EB36001454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9AC2B-0A1F-B344-BD9A-6C8354B0723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840082-0C2A-8549-B660-CE0267BD3B73}"/>
              </a:ext>
            </a:extLst>
          </p:cNvPr>
          <p:cNvSpPr>
            <a:spLocks noGrp="1"/>
          </p:cNvSpPr>
          <p:nvPr>
            <p:ph type="dt" sz="half" idx="10"/>
          </p:nvPr>
        </p:nvSpPr>
        <p:spPr/>
        <p:txBody>
          <a:bodyPr/>
          <a:lstStyle/>
          <a:p>
            <a:fld id="{507456DF-0A81-A14B-AA86-C8EDD1E859E7}" type="datetimeFigureOut">
              <a:rPr lang="en-US" smtClean="0"/>
              <a:t>8/18/2020</a:t>
            </a:fld>
            <a:endParaRPr lang="en-US"/>
          </a:p>
        </p:txBody>
      </p:sp>
      <p:sp>
        <p:nvSpPr>
          <p:cNvPr id="6" name="Footer Placeholder 5">
            <a:extLst>
              <a:ext uri="{FF2B5EF4-FFF2-40B4-BE49-F238E27FC236}">
                <a16:creationId xmlns:a16="http://schemas.microsoft.com/office/drawing/2014/main" id="{7613CC6A-E8C0-1745-9ADA-3A548C1835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B50967-F7B7-354D-AED0-FACBDF50139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380947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C8CCC-EDB9-DE4F-9837-8992A74675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FFAA9-7BC6-E349-9242-4EF0B8A7CC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C473FF1-45FF-844C-826F-806D40DB761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ED1C88-2D9E-4A47-B38E-6DA87A155A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2376165-3DDD-DC49-AB1D-6BFDA73A4A9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EEB8C7-6BCD-7741-BD59-3AD1EB05199F}"/>
              </a:ext>
            </a:extLst>
          </p:cNvPr>
          <p:cNvSpPr>
            <a:spLocks noGrp="1"/>
          </p:cNvSpPr>
          <p:nvPr>
            <p:ph type="dt" sz="half" idx="10"/>
          </p:nvPr>
        </p:nvSpPr>
        <p:spPr/>
        <p:txBody>
          <a:bodyPr/>
          <a:lstStyle/>
          <a:p>
            <a:fld id="{507456DF-0A81-A14B-AA86-C8EDD1E859E7}" type="datetimeFigureOut">
              <a:rPr lang="en-US" smtClean="0"/>
              <a:t>8/18/2020</a:t>
            </a:fld>
            <a:endParaRPr lang="en-US"/>
          </a:p>
        </p:txBody>
      </p:sp>
      <p:sp>
        <p:nvSpPr>
          <p:cNvPr id="8" name="Footer Placeholder 7">
            <a:extLst>
              <a:ext uri="{FF2B5EF4-FFF2-40B4-BE49-F238E27FC236}">
                <a16:creationId xmlns:a16="http://schemas.microsoft.com/office/drawing/2014/main" id="{CB2B7351-294F-4842-A85F-C5458B1E8A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1D03D2-2B76-FA41-997D-89966DD5F3B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541560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95E97-E1D3-8148-9E67-576CE7B47F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20ACB7-2CF2-A249-8EDD-D93152979E07}"/>
              </a:ext>
            </a:extLst>
          </p:cNvPr>
          <p:cNvSpPr>
            <a:spLocks noGrp="1"/>
          </p:cNvSpPr>
          <p:nvPr>
            <p:ph type="dt" sz="half" idx="10"/>
          </p:nvPr>
        </p:nvSpPr>
        <p:spPr/>
        <p:txBody>
          <a:bodyPr/>
          <a:lstStyle/>
          <a:p>
            <a:fld id="{507456DF-0A81-A14B-AA86-C8EDD1E859E7}" type="datetimeFigureOut">
              <a:rPr lang="en-US" smtClean="0"/>
              <a:t>8/18/2020</a:t>
            </a:fld>
            <a:endParaRPr lang="en-US"/>
          </a:p>
        </p:txBody>
      </p:sp>
      <p:sp>
        <p:nvSpPr>
          <p:cNvPr id="4" name="Footer Placeholder 3">
            <a:extLst>
              <a:ext uri="{FF2B5EF4-FFF2-40B4-BE49-F238E27FC236}">
                <a16:creationId xmlns:a16="http://schemas.microsoft.com/office/drawing/2014/main" id="{7ACFEA8D-3E03-414D-9A19-388CAB9D0C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B85CC0-2175-0948-8D61-7B9AE0C7A22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3170235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82ED71-A714-A44A-B6C3-EB617209726B}"/>
              </a:ext>
            </a:extLst>
          </p:cNvPr>
          <p:cNvSpPr>
            <a:spLocks noGrp="1"/>
          </p:cNvSpPr>
          <p:nvPr>
            <p:ph type="dt" sz="half" idx="10"/>
          </p:nvPr>
        </p:nvSpPr>
        <p:spPr/>
        <p:txBody>
          <a:bodyPr/>
          <a:lstStyle/>
          <a:p>
            <a:fld id="{507456DF-0A81-A14B-AA86-C8EDD1E859E7}" type="datetimeFigureOut">
              <a:rPr lang="en-US" smtClean="0"/>
              <a:t>8/18/2020</a:t>
            </a:fld>
            <a:endParaRPr lang="en-US"/>
          </a:p>
        </p:txBody>
      </p:sp>
      <p:sp>
        <p:nvSpPr>
          <p:cNvPr id="3" name="Footer Placeholder 2">
            <a:extLst>
              <a:ext uri="{FF2B5EF4-FFF2-40B4-BE49-F238E27FC236}">
                <a16:creationId xmlns:a16="http://schemas.microsoft.com/office/drawing/2014/main" id="{ADEFA4FF-AE2C-2B43-9BD2-EA4DD10656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09B42D-80BE-3B4D-BB68-9C9F1B55AD94}"/>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17401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21045-FC92-E446-B719-CEE594454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7513B7-9293-FB41-96D8-F259060ACD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1C5928-9515-5C47-9DB8-50E41A9B5E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994D0C-9CF3-8548-BEE0-7F4BFA236227}"/>
              </a:ext>
            </a:extLst>
          </p:cNvPr>
          <p:cNvSpPr>
            <a:spLocks noGrp="1"/>
          </p:cNvSpPr>
          <p:nvPr>
            <p:ph type="dt" sz="half" idx="10"/>
          </p:nvPr>
        </p:nvSpPr>
        <p:spPr/>
        <p:txBody>
          <a:bodyPr/>
          <a:lstStyle/>
          <a:p>
            <a:fld id="{507456DF-0A81-A14B-AA86-C8EDD1E859E7}" type="datetimeFigureOut">
              <a:rPr lang="en-US" smtClean="0"/>
              <a:t>8/18/2020</a:t>
            </a:fld>
            <a:endParaRPr lang="en-US"/>
          </a:p>
        </p:txBody>
      </p:sp>
      <p:sp>
        <p:nvSpPr>
          <p:cNvPr id="6" name="Footer Placeholder 5">
            <a:extLst>
              <a:ext uri="{FF2B5EF4-FFF2-40B4-BE49-F238E27FC236}">
                <a16:creationId xmlns:a16="http://schemas.microsoft.com/office/drawing/2014/main" id="{4685762B-CA09-8642-B906-8FBA7D7C2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F38B03-84F1-3D43-8A04-BFCE6546F61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754209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134D-6CEF-0846-BE20-BA1C797C1A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4D1AE3-0A3A-1845-AFAC-DA70EB3050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38D4E8-A04E-3548-A315-DD7FAE7F27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4EB4E8-A70D-AA4A-8A1D-55AEC74A57F9}"/>
              </a:ext>
            </a:extLst>
          </p:cNvPr>
          <p:cNvSpPr>
            <a:spLocks noGrp="1"/>
          </p:cNvSpPr>
          <p:nvPr>
            <p:ph type="dt" sz="half" idx="10"/>
          </p:nvPr>
        </p:nvSpPr>
        <p:spPr/>
        <p:txBody>
          <a:bodyPr/>
          <a:lstStyle/>
          <a:p>
            <a:fld id="{507456DF-0A81-A14B-AA86-C8EDD1E859E7}" type="datetimeFigureOut">
              <a:rPr lang="en-US" smtClean="0"/>
              <a:t>8/18/2020</a:t>
            </a:fld>
            <a:endParaRPr lang="en-US"/>
          </a:p>
        </p:txBody>
      </p:sp>
      <p:sp>
        <p:nvSpPr>
          <p:cNvPr id="6" name="Footer Placeholder 5">
            <a:extLst>
              <a:ext uri="{FF2B5EF4-FFF2-40B4-BE49-F238E27FC236}">
                <a16:creationId xmlns:a16="http://schemas.microsoft.com/office/drawing/2014/main" id="{ED8CAC84-D629-5E4D-A910-818241A148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7F4C55-1B9B-1940-8E4F-A9CAC845850F}"/>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3418221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C5E8F1-A942-BA4A-AE92-76F91173A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1D312E-9006-0347-B0A5-308BE253CF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A94E02-F3B1-434D-BD6D-87F60317F7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456DF-0A81-A14B-AA86-C8EDD1E859E7}" type="datetimeFigureOut">
              <a:rPr lang="en-US" smtClean="0"/>
              <a:t>8/18/2020</a:t>
            </a:fld>
            <a:endParaRPr lang="en-US"/>
          </a:p>
        </p:txBody>
      </p:sp>
      <p:sp>
        <p:nvSpPr>
          <p:cNvPr id="5" name="Footer Placeholder 4">
            <a:extLst>
              <a:ext uri="{FF2B5EF4-FFF2-40B4-BE49-F238E27FC236}">
                <a16:creationId xmlns:a16="http://schemas.microsoft.com/office/drawing/2014/main" id="{885AD956-A09C-6944-B8F5-ABD2B26EE4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DCF463-5C16-4F45-ACAF-6EFE472088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446996-BA74-5841-AC0F-A18822EADCC5}" type="slidenum">
              <a:rPr lang="en-US" smtClean="0"/>
              <a:t>‹#›</a:t>
            </a:fld>
            <a:endParaRPr lang="en-US"/>
          </a:p>
        </p:txBody>
      </p:sp>
    </p:spTree>
    <p:extLst>
      <p:ext uri="{BB962C8B-B14F-4D97-AF65-F5344CB8AC3E}">
        <p14:creationId xmlns:p14="http://schemas.microsoft.com/office/powerpoint/2010/main" val="2900038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hyperlink" Target="https://doi.org/10.1175/JCLI-D-19-0360.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gd"/>
          <p:cNvPicPr>
            <a:picLocks noChangeAspect="1" noChangeArrowheads="1"/>
          </p:cNvPicPr>
          <p:nvPr/>
        </p:nvPicPr>
        <p:blipFill rotWithShape="1">
          <a:blip r:embed="rId2">
            <a:extLst>
              <a:ext uri="{28A0092B-C50C-407E-A947-70E740481C1C}">
                <a14:useLocalDpi xmlns:a14="http://schemas.microsoft.com/office/drawing/2010/main" val="0"/>
              </a:ext>
            </a:extLst>
          </a:blip>
          <a:srcRect t="18173" b="18131"/>
          <a:stretch/>
        </p:blipFill>
        <p:spPr bwMode="auto">
          <a:xfrm>
            <a:off x="4388286" y="6322096"/>
            <a:ext cx="746422" cy="4754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F2A06BB-C25A-EA44-A8AC-8606A4495173}"/>
              </a:ext>
            </a:extLst>
          </p:cNvPr>
          <p:cNvSpPr txBox="1"/>
          <p:nvPr/>
        </p:nvSpPr>
        <p:spPr>
          <a:xfrm>
            <a:off x="-37708" y="-41067"/>
            <a:ext cx="12146784" cy="646331"/>
          </a:xfrm>
          <a:prstGeom prst="rect">
            <a:avLst/>
          </a:prstGeom>
          <a:noFill/>
        </p:spPr>
        <p:txBody>
          <a:bodyPr wrap="square" rtlCol="0">
            <a:spAutoFit/>
          </a:bodyPr>
          <a:lstStyle/>
          <a:p>
            <a:pPr algn="ctr"/>
            <a:r>
              <a:rPr lang="en-US" sz="3600" b="1" dirty="0"/>
              <a:t>Budgets for Decadal Variability in Pacific Ocean Heat Content</a:t>
            </a:r>
          </a:p>
        </p:txBody>
      </p:sp>
      <p:pic>
        <p:nvPicPr>
          <p:cNvPr id="5" name="Picture 4">
            <a:extLst>
              <a:ext uri="{FF2B5EF4-FFF2-40B4-BE49-F238E27FC236}">
                <a16:creationId xmlns:a16="http://schemas.microsoft.com/office/drawing/2014/main" id="{E4FC2D94-20FC-EA42-BB42-2D9AFFA267E7}"/>
              </a:ext>
            </a:extLst>
          </p:cNvPr>
          <p:cNvPicPr>
            <a:picLocks noChangeAspect="1"/>
          </p:cNvPicPr>
          <p:nvPr/>
        </p:nvPicPr>
        <p:blipFill>
          <a:blip r:embed="rId3"/>
          <a:stretch>
            <a:fillRect/>
          </a:stretch>
        </p:blipFill>
        <p:spPr>
          <a:xfrm>
            <a:off x="9379095" y="6332896"/>
            <a:ext cx="2767689" cy="464649"/>
          </a:xfrm>
          <a:prstGeom prst="rect">
            <a:avLst/>
          </a:prstGeom>
        </p:spPr>
      </p:pic>
      <p:sp>
        <p:nvSpPr>
          <p:cNvPr id="6" name="Rectangle 5">
            <a:extLst>
              <a:ext uri="{FF2B5EF4-FFF2-40B4-BE49-F238E27FC236}">
                <a16:creationId xmlns:a16="http://schemas.microsoft.com/office/drawing/2014/main" id="{74B5393D-A426-CE49-A359-7BCE18E89393}"/>
              </a:ext>
            </a:extLst>
          </p:cNvPr>
          <p:cNvSpPr/>
          <p:nvPr/>
        </p:nvSpPr>
        <p:spPr>
          <a:xfrm>
            <a:off x="50005" y="5645103"/>
            <a:ext cx="8005083" cy="646331"/>
          </a:xfrm>
          <a:prstGeom prst="rect">
            <a:avLst/>
          </a:prstGeom>
        </p:spPr>
        <p:txBody>
          <a:bodyPr wrap="square">
            <a:spAutoFit/>
          </a:bodyPr>
          <a:lstStyle/>
          <a:p>
            <a:r>
              <a:rPr lang="en-US" dirty="0"/>
              <a:t>Hu, Z., </a:t>
            </a:r>
            <a:r>
              <a:rPr lang="en-US" b="1" dirty="0"/>
              <a:t>A. Hu</a:t>
            </a:r>
            <a:r>
              <a:rPr lang="en-US" dirty="0"/>
              <a:t>, Y. Hu, and N. Rosenbloom, 2020, </a:t>
            </a:r>
            <a:r>
              <a:rPr lang="en-US" b="1" dirty="0">
                <a:hlinkClick r:id="rId4"/>
              </a:rPr>
              <a:t>Budgets for Decadal Variability in Pacific Ocean Heat Content</a:t>
            </a:r>
            <a:r>
              <a:rPr lang="en-US" dirty="0"/>
              <a:t>, </a:t>
            </a:r>
            <a:r>
              <a:rPr lang="en-US" i="1" dirty="0"/>
              <a:t>J. Climate</a:t>
            </a:r>
            <a:r>
              <a:rPr lang="en-US" dirty="0"/>
              <a:t>, doi:10.1175/JCLI-D-19-0360.1</a:t>
            </a:r>
            <a:r>
              <a:rPr lang="en-US" dirty="0" smtClean="0"/>
              <a:t>.</a:t>
            </a:r>
            <a:endParaRPr lang="en-US" dirty="0"/>
          </a:p>
        </p:txBody>
      </p:sp>
      <p:sp>
        <p:nvSpPr>
          <p:cNvPr id="7" name="Shape 113">
            <a:extLst>
              <a:ext uri="{FF2B5EF4-FFF2-40B4-BE49-F238E27FC236}">
                <a16:creationId xmlns:a16="http://schemas.microsoft.com/office/drawing/2014/main" id="{AAAF3FD3-EEF5-E64A-9AC9-EACF9F3B5972}"/>
              </a:ext>
            </a:extLst>
          </p:cNvPr>
          <p:cNvSpPr txBox="1">
            <a:spLocks/>
          </p:cNvSpPr>
          <p:nvPr/>
        </p:nvSpPr>
        <p:spPr>
          <a:xfrm>
            <a:off x="70855" y="516764"/>
            <a:ext cx="7647854" cy="34941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1600" b="1" dirty="0">
                <a:solidFill>
                  <a:schemeClr val="tx1">
                    <a:lumMod val="50000"/>
                    <a:lumOff val="50000"/>
                  </a:schemeClr>
                </a:solidFill>
              </a:rPr>
              <a:t>Objective:</a:t>
            </a:r>
            <a:r>
              <a:rPr lang="en-US" sz="1600" dirty="0">
                <a:solidFill>
                  <a:schemeClr val="tx1">
                    <a:lumMod val="50000"/>
                    <a:lumOff val="50000"/>
                  </a:schemeClr>
                </a:solidFill>
              </a:rPr>
              <a:t> </a:t>
            </a:r>
            <a:r>
              <a:rPr lang="en-US" sz="1600" dirty="0">
                <a:latin typeface="Times New Roman" panose="02020603050405020304" pitchFamily="18" charset="0"/>
                <a:cs typeface="Times New Roman" panose="02020603050405020304" pitchFamily="18" charset="0"/>
              </a:rPr>
              <a:t>A slowdown in the rate of surface warming in the early 2000s led to renewed interest in the redistribution of ocean heat content (OHC) and its relationship with internal climate variability. We use the Community Earth System Model version 1 to study the relationship between OHC and the inter-decadal Pacific Oscillation (IPO), a major mode of decadal sea surface temperature variability in the Pacific Ocean. </a:t>
            </a:r>
            <a:r>
              <a:rPr lang="en-US" sz="1600" dirty="0" smtClean="0">
                <a:latin typeface="Times New Roman" panose="02020603050405020304" pitchFamily="18" charset="0"/>
                <a:cs typeface="Times New Roman" panose="02020603050405020304" pitchFamily="18" charset="0"/>
              </a:rPr>
              <a:t>.</a:t>
            </a:r>
          </a:p>
          <a:p>
            <a:pPr algn="l"/>
            <a:r>
              <a:rPr lang="en-US" sz="1600" b="1" dirty="0" smtClean="0">
                <a:solidFill>
                  <a:schemeClr val="tx1">
                    <a:lumMod val="50000"/>
                    <a:lumOff val="50000"/>
                  </a:schemeClr>
                </a:solidFill>
              </a:rPr>
              <a:t>Approach</a:t>
            </a:r>
            <a:r>
              <a:rPr lang="en-US" sz="1600" b="1" dirty="0">
                <a:solidFill>
                  <a:schemeClr val="tx1">
                    <a:lumMod val="50000"/>
                    <a:lumOff val="50000"/>
                  </a:schemeClr>
                </a:solidFill>
              </a:rPr>
              <a:t>:</a:t>
            </a:r>
            <a:r>
              <a:rPr lang="en-US" sz="1600" dirty="0">
                <a:solidFill>
                  <a:schemeClr val="tx1">
                    <a:lumMod val="50000"/>
                    <a:lumOff val="50000"/>
                  </a:schemeClr>
                </a:solidFill>
              </a:rPr>
              <a:t> </a:t>
            </a:r>
            <a:r>
              <a:rPr lang="en-US" sz="1600" dirty="0" smtClean="0">
                <a:latin typeface="Times New Roman" panose="02020603050405020304" pitchFamily="18" charset="0"/>
                <a:cs typeface="Times New Roman" panose="02020603050405020304" pitchFamily="18" charset="0"/>
              </a:rPr>
              <a:t>The model used here is the CESM1 and the simulation analyzed here is the CESM1 larger ensemble 1850 control run. </a:t>
            </a:r>
          </a:p>
          <a:p>
            <a:pPr algn="l"/>
            <a:r>
              <a:rPr lang="en-US" sz="1600" b="1" dirty="0" smtClean="0">
                <a:solidFill>
                  <a:schemeClr val="tx1">
                    <a:lumMod val="50000"/>
                    <a:lumOff val="50000"/>
                  </a:schemeClr>
                </a:solidFill>
              </a:rPr>
              <a:t>Results/Impacts: </a:t>
            </a:r>
            <a:r>
              <a:rPr lang="en-US" sz="1600" dirty="0" smtClean="0">
                <a:latin typeface="Times New Roman" panose="02020603050405020304" pitchFamily="18" charset="0"/>
                <a:cs typeface="Times New Roman" panose="02020603050405020304" pitchFamily="18" charset="0"/>
              </a:rPr>
              <a:t>We investigate the influence of the IPO on the time evolution of OHC and the related heat budget in the Pacific Ocean using a CESM1 preindustrial control simulation, specifically the relative role of surface heat flux and oceanic heat transport in the temporal evolution of OHC distribution in the Pacific </a:t>
            </a:r>
            <a:r>
              <a:rPr lang="en-US" sz="1600" dirty="0" err="1" smtClean="0">
                <a:latin typeface="Times New Roman" panose="02020603050405020304" pitchFamily="18" charset="0"/>
                <a:cs typeface="Times New Roman" panose="02020603050405020304" pitchFamily="18" charset="0"/>
              </a:rPr>
              <a:t>Ocean.Around</a:t>
            </a:r>
            <a:r>
              <a:rPr lang="en-US" sz="1600" dirty="0" smtClean="0">
                <a:latin typeface="Times New Roman" panose="02020603050405020304" pitchFamily="18" charset="0"/>
                <a:cs typeface="Times New Roman" panose="02020603050405020304" pitchFamily="18" charset="0"/>
              </a:rPr>
              <a:t> the positive IPO peak year, the pattern of OHC anomalies in the upper 300-meter layer shows a similar structure to SST anomalies in a typical climatological positive IPO mean state, with positive OHC anomalies over the equatorial Pacific and subpolar North Pacific, and negative anomalies over the subtropical North/South Pacific. In the Kuroshio-</a:t>
            </a:r>
            <a:r>
              <a:rPr lang="en-US" sz="1600" dirty="0" err="1" smtClean="0">
                <a:latin typeface="Times New Roman" panose="02020603050405020304" pitchFamily="18" charset="0"/>
                <a:cs typeface="Times New Roman" panose="02020603050405020304" pitchFamily="18" charset="0"/>
              </a:rPr>
              <a:t>Oyashio</a:t>
            </a:r>
            <a:r>
              <a:rPr lang="en-US" sz="1600" dirty="0" smtClean="0">
                <a:latin typeface="Times New Roman" panose="02020603050405020304" pitchFamily="18" charset="0"/>
                <a:cs typeface="Times New Roman" panose="02020603050405020304" pitchFamily="18" charset="0"/>
              </a:rPr>
              <a:t> Extension region, a dipole pattern of OHC anomalies (negative in the north and positive in the south) may represent a shift in the position of the Kuroshio Current under different phases of the IPO. During the IPO phase transition from positive to negative, this dipole pattern enhances and move eastward. However, during the IPO phase transition from negative to positive, the enhancement and eastward movement of this dipole pattern is not as clear. </a:t>
            </a:r>
            <a:endParaRPr lang="en-US" sz="1600" dirty="0">
              <a:latin typeface="Times New Roman" panose="02020603050405020304" pitchFamily="18" charset="0"/>
              <a:cs typeface="Times New Roman" panose="02020603050405020304" pitchFamily="18" charset="0"/>
            </a:endParaRPr>
          </a:p>
        </p:txBody>
      </p:sp>
      <p:pic>
        <p:nvPicPr>
          <p:cNvPr id="8" name="Picture 4" descr="Image result for ncar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6235" y="6272448"/>
            <a:ext cx="1746548" cy="56026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870486" y="3968039"/>
            <a:ext cx="4194437" cy="2308324"/>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Figure 1.. </a:t>
            </a:r>
            <a:r>
              <a:rPr lang="en-US" sz="1200" dirty="0"/>
              <a:t>Evolution of the composite mean ocean heat content (OHC) distribution for the upper 300-meter layer constructed in the same way as </a:t>
            </a:r>
            <a:r>
              <a:rPr lang="en-US" sz="1200" dirty="0" err="1"/>
              <a:t>cpIPO</a:t>
            </a:r>
            <a:r>
              <a:rPr lang="en-US" sz="1200" dirty="0"/>
              <a:t> around the </a:t>
            </a:r>
            <a:r>
              <a:rPr lang="en-US" sz="1200" dirty="0" err="1"/>
              <a:t>cpIPO+</a:t>
            </a:r>
            <a:r>
              <a:rPr lang="en-US" sz="1200" baseline="-25000" dirty="0" err="1"/>
              <a:t>peak</a:t>
            </a:r>
            <a:r>
              <a:rPr lang="en-US" sz="1200" dirty="0"/>
              <a:t> year. OHC is vertically integrated over the top 0-300m, with units of J m</a:t>
            </a:r>
            <a:r>
              <a:rPr lang="en-US" sz="1200" baseline="30000" dirty="0"/>
              <a:t>-2</a:t>
            </a:r>
            <a:r>
              <a:rPr lang="en-US" sz="1200" dirty="0"/>
              <a:t>. The contour interval is 10</a:t>
            </a:r>
            <a:r>
              <a:rPr lang="en-US" sz="1200" baseline="30000" dirty="0"/>
              <a:t>7</a:t>
            </a:r>
            <a:r>
              <a:rPr lang="en-US" sz="1200" dirty="0"/>
              <a:t> J m</a:t>
            </a:r>
            <a:r>
              <a:rPr lang="en-US" sz="1200" baseline="30000" dirty="0"/>
              <a:t>-2</a:t>
            </a:r>
            <a:r>
              <a:rPr lang="en-US" sz="1200" dirty="0"/>
              <a:t>. Year 0 (Panel e) is </a:t>
            </a:r>
            <a:r>
              <a:rPr lang="en-US" sz="1200" dirty="0" err="1"/>
              <a:t>cpIPO+</a:t>
            </a:r>
            <a:r>
              <a:rPr lang="en-US" sz="1200" baseline="-25000" dirty="0" err="1"/>
              <a:t>peak</a:t>
            </a:r>
            <a:r>
              <a:rPr lang="en-US" sz="1200" dirty="0"/>
              <a:t> year. Panels a)-d) are the 12, 9, 6, 3 years before the </a:t>
            </a:r>
            <a:r>
              <a:rPr lang="en-US" sz="1200" dirty="0" err="1"/>
              <a:t>cpIPO+</a:t>
            </a:r>
            <a:r>
              <a:rPr lang="en-US" sz="1200" baseline="-25000" dirty="0" err="1"/>
              <a:t>peak</a:t>
            </a:r>
            <a:r>
              <a:rPr lang="en-US" sz="1200" dirty="0"/>
              <a:t> year, and panels f)-</a:t>
            </a:r>
            <a:r>
              <a:rPr lang="en-US" sz="1200" dirty="0" err="1"/>
              <a:t>i</a:t>
            </a:r>
            <a:r>
              <a:rPr lang="en-US" sz="1200" dirty="0"/>
              <a:t>) are the 3, 6, 9, 12 years after the </a:t>
            </a:r>
            <a:r>
              <a:rPr lang="en-US" sz="1200" dirty="0" err="1"/>
              <a:t>cpIPO+</a:t>
            </a:r>
            <a:r>
              <a:rPr lang="en-US" sz="1200" baseline="-25000" dirty="0" err="1"/>
              <a:t>peak</a:t>
            </a:r>
            <a:r>
              <a:rPr lang="en-US" sz="1200" dirty="0"/>
              <a:t> year. The four rectangles in panel e) denote regions in which the evolution of heat budget is further discussed in section 3d. Stippling indicates regions where OHC anomalies are not significantly different from climatology (below 95% significance level</a:t>
            </a:r>
            <a:r>
              <a:rPr lang="en-US" sz="1200" dirty="0" smtClean="0"/>
              <a:t>).</a:t>
            </a:r>
            <a:endParaRPr lang="en-US" sz="1200" dirty="0"/>
          </a:p>
        </p:txBody>
      </p:sp>
      <p:pic>
        <p:nvPicPr>
          <p:cNvPr id="10" name="Picture 9"/>
          <p:cNvPicPr/>
          <p:nvPr/>
        </p:nvPicPr>
        <p:blipFill>
          <a:blip r:embed="rId6" cstate="print">
            <a:extLst>
              <a:ext uri="{28A0092B-C50C-407E-A947-70E740481C1C}">
                <a14:useLocalDpi xmlns:a14="http://schemas.microsoft.com/office/drawing/2010/main" val="0"/>
              </a:ext>
            </a:extLst>
          </a:blip>
          <a:stretch>
            <a:fillRect/>
          </a:stretch>
        </p:blipFill>
        <p:spPr>
          <a:xfrm>
            <a:off x="7718709" y="516763"/>
            <a:ext cx="4346214" cy="3381339"/>
          </a:xfrm>
          <a:prstGeom prst="rect">
            <a:avLst/>
          </a:prstGeom>
        </p:spPr>
      </p:pic>
    </p:spTree>
    <p:extLst>
      <p:ext uri="{BB962C8B-B14F-4D97-AF65-F5344CB8AC3E}">
        <p14:creationId xmlns:p14="http://schemas.microsoft.com/office/powerpoint/2010/main" val="3983139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3210</TotalTime>
  <Words>485</Words>
  <Application>Microsoft Office PowerPoint</Application>
  <PresentationFormat>Widescreen</PresentationFormat>
  <Paragraphs>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Pritchard</dc:creator>
  <cp:lastModifiedBy>Stephanie Shearer</cp:lastModifiedBy>
  <cp:revision>49</cp:revision>
  <dcterms:created xsi:type="dcterms:W3CDTF">2019-01-21T20:59:35Z</dcterms:created>
  <dcterms:modified xsi:type="dcterms:W3CDTF">2020-08-18T16:39:50Z</dcterms:modified>
</cp:coreProperties>
</file>