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7" r:id="rId2"/>
  </p:sldIdLst>
  <p:sldSz cx="10058400" cy="7772400"/>
  <p:notesSz cx="6985000" cy="9283700"/>
  <p:defaultText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000000"/>
    <a:srgbClr val="FFFFFF"/>
    <a:srgbClr val="00FFFF"/>
    <a:srgbClr val="68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0" autoAdjust="0"/>
  </p:normalViewPr>
  <p:slideViewPr>
    <p:cSldViewPr snapToGrid="0" snapToObjects="1" showGuides="1">
      <p:cViewPr varScale="1">
        <p:scale>
          <a:sx n="84" d="100"/>
          <a:sy n="84" d="100"/>
        </p:scale>
        <p:origin x="1186" y="101"/>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928" y="-77"/>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47743F-9F2F-F946-B4B9-95F2F60FB6A2}" type="datetime1">
              <a:rPr lang="en-US" smtClean="0"/>
              <a:pPr/>
              <a:t>3/6/2018</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956FB101-B1F6-3440-94F2-864600494A99}" type="slidenum">
              <a:rPr lang="en-US" smtClean="0"/>
              <a:pPr/>
              <a:t>‹#›</a:t>
            </a:fld>
            <a:endParaRPr lang="en-US" dirty="0"/>
          </a:p>
        </p:txBody>
      </p:sp>
    </p:spTree>
    <p:extLst>
      <p:ext uri="{BB962C8B-B14F-4D97-AF65-F5344CB8AC3E}">
        <p14:creationId xmlns:p14="http://schemas.microsoft.com/office/powerpoint/2010/main" val="2856012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44645EDD-FE25-044D-B57A-0CCE6925436F}" type="datetime1">
              <a:rPr lang="en-US" smtClean="0"/>
              <a:pPr/>
              <a:t>3/6/2018</a:t>
            </a:fld>
            <a:endParaRPr lang="en-US" dirty="0"/>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398D3C4-4A05-554B-9132-75328EA93314}" type="slidenum">
              <a:rPr lang="en-US" smtClean="0"/>
              <a:pPr/>
              <a:t>‹#›</a:t>
            </a:fld>
            <a:endParaRPr lang="en-US" dirty="0"/>
          </a:p>
        </p:txBody>
      </p:sp>
    </p:spTree>
    <p:extLst>
      <p:ext uri="{BB962C8B-B14F-4D97-AF65-F5344CB8AC3E}">
        <p14:creationId xmlns:p14="http://schemas.microsoft.com/office/powerpoint/2010/main" val="1734390485"/>
      </p:ext>
    </p:extLst>
  </p:cSld>
  <p:clrMap bg1="lt1" tx1="dk1" bg2="lt2" tx2="dk2" accent1="accent1" accent2="accent2" accent3="accent3" accent4="accent4" accent5="accent5" accent6="accent6" hlink="hlink" folHlink="folHlink"/>
  <p:hf sldNum="0" hdr="0" ftr="0" dt="0"/>
  <p:notesStyle>
    <a:lvl1pPr marL="0" algn="l" defTabSz="509245" rtl="0" eaLnBrk="1" latinLnBrk="0" hangingPunct="1">
      <a:defRPr sz="1300" kern="1200">
        <a:solidFill>
          <a:schemeClr val="tx1"/>
        </a:solidFill>
        <a:latin typeface="+mn-lt"/>
        <a:ea typeface="+mn-ea"/>
        <a:cs typeface="+mn-cs"/>
      </a:defRPr>
    </a:lvl1pPr>
    <a:lvl2pPr marL="509245" algn="l" defTabSz="509245" rtl="0" eaLnBrk="1" latinLnBrk="0" hangingPunct="1">
      <a:defRPr sz="1300" kern="1200">
        <a:solidFill>
          <a:schemeClr val="tx1"/>
        </a:solidFill>
        <a:latin typeface="+mn-lt"/>
        <a:ea typeface="+mn-ea"/>
        <a:cs typeface="+mn-cs"/>
      </a:defRPr>
    </a:lvl2pPr>
    <a:lvl3pPr marL="1018493" algn="l" defTabSz="509245" rtl="0" eaLnBrk="1" latinLnBrk="0" hangingPunct="1">
      <a:defRPr sz="1300" kern="1200">
        <a:solidFill>
          <a:schemeClr val="tx1"/>
        </a:solidFill>
        <a:latin typeface="+mn-lt"/>
        <a:ea typeface="+mn-ea"/>
        <a:cs typeface="+mn-cs"/>
      </a:defRPr>
    </a:lvl3pPr>
    <a:lvl4pPr marL="1527738" algn="l" defTabSz="509245" rtl="0" eaLnBrk="1" latinLnBrk="0" hangingPunct="1">
      <a:defRPr sz="1300" kern="1200">
        <a:solidFill>
          <a:schemeClr val="tx1"/>
        </a:solidFill>
        <a:latin typeface="+mn-lt"/>
        <a:ea typeface="+mn-ea"/>
        <a:cs typeface="+mn-cs"/>
      </a:defRPr>
    </a:lvl4pPr>
    <a:lvl5pPr marL="2036984" algn="l" defTabSz="509245" rtl="0" eaLnBrk="1" latinLnBrk="0" hangingPunct="1">
      <a:defRPr sz="1300" kern="1200">
        <a:solidFill>
          <a:schemeClr val="tx1"/>
        </a:solidFill>
        <a:latin typeface="+mn-lt"/>
        <a:ea typeface="+mn-ea"/>
        <a:cs typeface="+mn-cs"/>
      </a:defRPr>
    </a:lvl5pPr>
    <a:lvl6pPr marL="2546231" algn="l" defTabSz="509245" rtl="0" eaLnBrk="1" latinLnBrk="0" hangingPunct="1">
      <a:defRPr sz="1300" kern="1200">
        <a:solidFill>
          <a:schemeClr val="tx1"/>
        </a:solidFill>
        <a:latin typeface="+mn-lt"/>
        <a:ea typeface="+mn-ea"/>
        <a:cs typeface="+mn-cs"/>
      </a:defRPr>
    </a:lvl6pPr>
    <a:lvl7pPr marL="3055476" algn="l" defTabSz="509245" rtl="0" eaLnBrk="1" latinLnBrk="0" hangingPunct="1">
      <a:defRPr sz="1300" kern="1200">
        <a:solidFill>
          <a:schemeClr val="tx1"/>
        </a:solidFill>
        <a:latin typeface="+mn-lt"/>
        <a:ea typeface="+mn-ea"/>
        <a:cs typeface="+mn-cs"/>
      </a:defRPr>
    </a:lvl7pPr>
    <a:lvl8pPr marL="3564722" algn="l" defTabSz="509245" rtl="0" eaLnBrk="1" latinLnBrk="0" hangingPunct="1">
      <a:defRPr sz="1300" kern="1200">
        <a:solidFill>
          <a:schemeClr val="tx1"/>
        </a:solidFill>
        <a:latin typeface="+mn-lt"/>
        <a:ea typeface="+mn-ea"/>
        <a:cs typeface="+mn-cs"/>
      </a:defRPr>
    </a:lvl8pPr>
    <a:lvl9pPr marL="4073969" algn="l" defTabSz="50924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a:prstGeom prst="rect">
            <a:avLst/>
          </a:prstGeom>
        </p:spPr>
        <p:txBody>
          <a:bodyPr lIns="101849" tIns="50925" rIns="101849" bIns="50925"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a:prstGeom prst="rect">
            <a:avLst/>
          </a:prstGeom>
        </p:spPr>
        <p:txBody>
          <a:bodyPr lIns="101849" tIns="50925" rIns="101849" bIns="50925" anchor="b"/>
          <a:lstStyle>
            <a:lvl1pPr marL="0" indent="0">
              <a:buNone/>
              <a:defRPr sz="2200">
                <a:solidFill>
                  <a:schemeClr val="tx1">
                    <a:tint val="75000"/>
                  </a:schemeClr>
                </a:solidFill>
              </a:defRPr>
            </a:lvl1pPr>
            <a:lvl2pPr marL="509245" indent="0">
              <a:buNone/>
              <a:defRPr sz="2000">
                <a:solidFill>
                  <a:schemeClr val="tx1">
                    <a:tint val="75000"/>
                  </a:schemeClr>
                </a:solidFill>
              </a:defRPr>
            </a:lvl2pPr>
            <a:lvl3pPr marL="1018493" indent="0">
              <a:buNone/>
              <a:defRPr sz="1800">
                <a:solidFill>
                  <a:schemeClr val="tx1">
                    <a:tint val="75000"/>
                  </a:schemeClr>
                </a:solidFill>
              </a:defRPr>
            </a:lvl3pPr>
            <a:lvl4pPr marL="1527738" indent="0">
              <a:buNone/>
              <a:defRPr sz="1600">
                <a:solidFill>
                  <a:schemeClr val="tx1">
                    <a:tint val="75000"/>
                  </a:schemeClr>
                </a:solidFill>
              </a:defRPr>
            </a:lvl4pPr>
            <a:lvl5pPr marL="2036984" indent="0">
              <a:buNone/>
              <a:defRPr sz="1600">
                <a:solidFill>
                  <a:schemeClr val="tx1">
                    <a:tint val="75000"/>
                  </a:schemeClr>
                </a:solidFill>
              </a:defRPr>
            </a:lvl5pPr>
            <a:lvl6pPr marL="2546231" indent="0">
              <a:buNone/>
              <a:defRPr sz="1600">
                <a:solidFill>
                  <a:schemeClr val="tx1">
                    <a:tint val="75000"/>
                  </a:schemeClr>
                </a:solidFill>
              </a:defRPr>
            </a:lvl6pPr>
            <a:lvl7pPr marL="3055476" indent="0">
              <a:buNone/>
              <a:defRPr sz="1600">
                <a:solidFill>
                  <a:schemeClr val="tx1">
                    <a:tint val="75000"/>
                  </a:schemeClr>
                </a:solidFill>
              </a:defRPr>
            </a:lvl7pPr>
            <a:lvl8pPr marL="3564722" indent="0">
              <a:buNone/>
              <a:defRPr sz="1600">
                <a:solidFill>
                  <a:schemeClr val="tx1">
                    <a:tint val="75000"/>
                  </a:schemeClr>
                </a:solidFill>
              </a:defRPr>
            </a:lvl8pPr>
            <a:lvl9pPr marL="407396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1739795"/>
            <a:ext cx="4444207"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2" y="2464859"/>
            <a:ext cx="4444207"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8" name="Footer Placeholder 7"/>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9" name="Slide Number Placeholder 8"/>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Date Placeholder 2"/>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4" name="Footer Placeholder 3"/>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5" name="Slide Number Placeholder 4"/>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3" name="Footer Placeholder 2"/>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4" name="Slide Number Placeholder 3"/>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a:prstGeom prst="rect">
            <a:avLst/>
          </a:prstGeom>
        </p:spPr>
        <p:txBody>
          <a:bodyPr lIns="101849" tIns="50925" rIns="101849" bIns="50925"/>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a:prstGeom prst="rect">
            <a:avLst/>
          </a:prstGeom>
        </p:spPr>
        <p:txBody>
          <a:bodyPr lIns="101849" tIns="50925" rIns="101849" bIns="50925"/>
          <a:lstStyle>
            <a:lvl1pPr marL="0" indent="0">
              <a:buNone/>
              <a:defRPr sz="3600"/>
            </a:lvl1pPr>
            <a:lvl2pPr marL="509245" indent="0">
              <a:buNone/>
              <a:defRPr sz="3100"/>
            </a:lvl2pPr>
            <a:lvl3pPr marL="1018493" indent="0">
              <a:buNone/>
              <a:defRPr sz="2700"/>
            </a:lvl3pPr>
            <a:lvl4pPr marL="1527738" indent="0">
              <a:buNone/>
              <a:defRPr sz="2200"/>
            </a:lvl4pPr>
            <a:lvl5pPr marL="2036984" indent="0">
              <a:buNone/>
              <a:defRPr sz="2200"/>
            </a:lvl5pPr>
            <a:lvl6pPr marL="2546231" indent="0">
              <a:buNone/>
              <a:defRPr sz="2200"/>
            </a:lvl6pPr>
            <a:lvl7pPr marL="3055476" indent="0">
              <a:buNone/>
              <a:defRPr sz="2200"/>
            </a:lvl7pPr>
            <a:lvl8pPr marL="3564722" indent="0">
              <a:buNone/>
              <a:defRPr sz="2200"/>
            </a:lvl8pPr>
            <a:lvl9pPr marL="4073969"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517" y="6082985"/>
            <a:ext cx="6035040" cy="912177"/>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509245" rtl="0" eaLnBrk="1" latinLnBrk="0" hangingPunct="1">
        <a:spcBef>
          <a:spcPct val="0"/>
        </a:spcBef>
        <a:buNone/>
        <a:defRPr sz="4900" kern="1200">
          <a:solidFill>
            <a:schemeClr val="tx1"/>
          </a:solidFill>
          <a:latin typeface="+mj-lt"/>
          <a:ea typeface="+mj-ea"/>
          <a:cs typeface="+mj-cs"/>
        </a:defRPr>
      </a:lvl1pPr>
    </p:titleStyle>
    <p:bodyStyle>
      <a:lvl1pPr marL="381935" indent="-381935" algn="l" defTabSz="509245" rtl="0" eaLnBrk="1" latinLnBrk="0" hangingPunct="1">
        <a:spcBef>
          <a:spcPct val="20000"/>
        </a:spcBef>
        <a:buFont typeface="Arial"/>
        <a:buChar char="•"/>
        <a:defRPr sz="3600" kern="1200">
          <a:solidFill>
            <a:schemeClr val="tx1"/>
          </a:solidFill>
          <a:latin typeface="+mn-lt"/>
          <a:ea typeface="+mn-ea"/>
          <a:cs typeface="+mn-cs"/>
        </a:defRPr>
      </a:lvl1pPr>
      <a:lvl2pPr marL="827525" indent="-318279" algn="l" defTabSz="509245" rtl="0" eaLnBrk="1" latinLnBrk="0" hangingPunct="1">
        <a:spcBef>
          <a:spcPct val="20000"/>
        </a:spcBef>
        <a:buFont typeface="Arial"/>
        <a:buChar char="–"/>
        <a:defRPr sz="3100" kern="1200">
          <a:solidFill>
            <a:schemeClr val="tx1"/>
          </a:solidFill>
          <a:latin typeface="+mn-lt"/>
          <a:ea typeface="+mn-ea"/>
          <a:cs typeface="+mn-cs"/>
        </a:defRPr>
      </a:lvl2pPr>
      <a:lvl3pPr marL="1273114" indent="-254624" algn="l" defTabSz="509245" rtl="0" eaLnBrk="1" latinLnBrk="0" hangingPunct="1">
        <a:spcBef>
          <a:spcPct val="20000"/>
        </a:spcBef>
        <a:buFont typeface="Arial"/>
        <a:buChar char="•"/>
        <a:defRPr sz="2700" kern="1200">
          <a:solidFill>
            <a:schemeClr val="tx1"/>
          </a:solidFill>
          <a:latin typeface="+mn-lt"/>
          <a:ea typeface="+mn-ea"/>
          <a:cs typeface="+mn-cs"/>
        </a:defRPr>
      </a:lvl3pPr>
      <a:lvl4pPr marL="1782362" indent="-254624" algn="l" defTabSz="509245" rtl="0" eaLnBrk="1" latinLnBrk="0" hangingPunct="1">
        <a:spcBef>
          <a:spcPct val="20000"/>
        </a:spcBef>
        <a:buFont typeface="Arial"/>
        <a:buChar char="–"/>
        <a:defRPr sz="2200" kern="1200">
          <a:solidFill>
            <a:schemeClr val="tx1"/>
          </a:solidFill>
          <a:latin typeface="+mn-lt"/>
          <a:ea typeface="+mn-ea"/>
          <a:cs typeface="+mn-cs"/>
        </a:defRPr>
      </a:lvl4pPr>
      <a:lvl5pPr marL="2291607" indent="-254624" algn="l" defTabSz="509245" rtl="0" eaLnBrk="1" latinLnBrk="0" hangingPunct="1">
        <a:spcBef>
          <a:spcPct val="20000"/>
        </a:spcBef>
        <a:buFont typeface="Arial"/>
        <a:buChar char="»"/>
        <a:defRPr sz="2200" kern="1200">
          <a:solidFill>
            <a:schemeClr val="tx1"/>
          </a:solidFill>
          <a:latin typeface="+mn-lt"/>
          <a:ea typeface="+mn-ea"/>
          <a:cs typeface="+mn-cs"/>
        </a:defRPr>
      </a:lvl5pPr>
      <a:lvl6pPr marL="2800853" indent="-254624" algn="l" defTabSz="509245" rtl="0" eaLnBrk="1" latinLnBrk="0" hangingPunct="1">
        <a:spcBef>
          <a:spcPct val="20000"/>
        </a:spcBef>
        <a:buFont typeface="Arial"/>
        <a:buChar char="•"/>
        <a:defRPr sz="2200" kern="1200">
          <a:solidFill>
            <a:schemeClr val="tx1"/>
          </a:solidFill>
          <a:latin typeface="+mn-lt"/>
          <a:ea typeface="+mn-ea"/>
          <a:cs typeface="+mn-cs"/>
        </a:defRPr>
      </a:lvl6pPr>
      <a:lvl7pPr marL="3310100" indent="-254624" algn="l" defTabSz="509245" rtl="0" eaLnBrk="1" latinLnBrk="0" hangingPunct="1">
        <a:spcBef>
          <a:spcPct val="20000"/>
        </a:spcBef>
        <a:buFont typeface="Arial"/>
        <a:buChar char="•"/>
        <a:defRPr sz="2200" kern="1200">
          <a:solidFill>
            <a:schemeClr val="tx1"/>
          </a:solidFill>
          <a:latin typeface="+mn-lt"/>
          <a:ea typeface="+mn-ea"/>
          <a:cs typeface="+mn-cs"/>
        </a:defRPr>
      </a:lvl7pPr>
      <a:lvl8pPr marL="3819345" indent="-254624" algn="l" defTabSz="509245" rtl="0" eaLnBrk="1" latinLnBrk="0" hangingPunct="1">
        <a:spcBef>
          <a:spcPct val="20000"/>
        </a:spcBef>
        <a:buFont typeface="Arial"/>
        <a:buChar char="•"/>
        <a:defRPr sz="2200" kern="1200">
          <a:solidFill>
            <a:schemeClr val="tx1"/>
          </a:solidFill>
          <a:latin typeface="+mn-lt"/>
          <a:ea typeface="+mn-ea"/>
          <a:cs typeface="+mn-cs"/>
        </a:defRPr>
      </a:lvl8pPr>
      <a:lvl9pPr marL="4328591" indent="-254624" algn="l" defTabSz="5092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txBox="1">
            <a:spLocks noChangeArrowheads="1"/>
          </p:cNvSpPr>
          <p:nvPr/>
        </p:nvSpPr>
        <p:spPr>
          <a:xfrm>
            <a:off x="41909" y="4326431"/>
            <a:ext cx="4821398" cy="2407285"/>
          </a:xfrm>
          <a:prstGeom prst="rect">
            <a:avLst/>
          </a:prstGeom>
        </p:spPr>
        <p:txBody>
          <a:bodyPr lIns="101882" tIns="50941" rIns="101882" bIns="50941"/>
          <a:lstStyle/>
          <a:p>
            <a:pPr marL="382059" indent="-382059" defTabSz="1018824" eaLnBrk="0">
              <a:spcBef>
                <a:spcPct val="20000"/>
              </a:spcBef>
              <a:defRPr/>
            </a:pPr>
            <a:r>
              <a:rPr lang="en-US" sz="2200" b="1" u="sng" kern="0" dirty="0"/>
              <a:t>Approach</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Community Earth System Model version 1 (CESM1) with 1 degree resolution is our tool.</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30 member ensemble simulations with time-evolving 20</a:t>
            </a:r>
            <a:r>
              <a:rPr lang="en-US" sz="1600" kern="0" baseline="30000" dirty="0" smtClean="0">
                <a:solidFill>
                  <a:srgbClr val="0070C0"/>
                </a:solidFill>
                <a:latin typeface="Times New Roman" panose="02020603050405020304" pitchFamily="18" charset="0"/>
                <a:cs typeface="Times New Roman" panose="02020603050405020304" pitchFamily="18" charset="0"/>
              </a:rPr>
              <a:t>th</a:t>
            </a:r>
            <a:r>
              <a:rPr lang="en-US" sz="1600" kern="0" dirty="0" smtClean="0">
                <a:solidFill>
                  <a:srgbClr val="0070C0"/>
                </a:solidFill>
                <a:latin typeface="Times New Roman" panose="02020603050405020304" pitchFamily="18" charset="0"/>
                <a:cs typeface="Times New Roman" panose="02020603050405020304" pitchFamily="18" charset="0"/>
              </a:rPr>
              <a:t> century all known </a:t>
            </a:r>
            <a:r>
              <a:rPr lang="en-US" sz="1600" kern="0" dirty="0" err="1" smtClean="0">
                <a:solidFill>
                  <a:srgbClr val="0070C0"/>
                </a:solidFill>
                <a:latin typeface="Times New Roman" panose="02020603050405020304" pitchFamily="18" charset="0"/>
                <a:cs typeface="Times New Roman" panose="02020603050405020304" pitchFamily="18" charset="0"/>
              </a:rPr>
              <a:t>forcings</a:t>
            </a:r>
            <a:r>
              <a:rPr lang="en-US" sz="1600" kern="0" dirty="0" smtClean="0">
                <a:solidFill>
                  <a:srgbClr val="0070C0"/>
                </a:solidFill>
                <a:latin typeface="Times New Roman" panose="02020603050405020304" pitchFamily="18" charset="0"/>
                <a:cs typeface="Times New Roman" panose="02020603050405020304" pitchFamily="18" charset="0"/>
              </a:rPr>
              <a:t> (1920-2005), and RCP8.5 </a:t>
            </a:r>
            <a:r>
              <a:rPr lang="en-US" sz="1600" kern="0" dirty="0" err="1" smtClean="0">
                <a:solidFill>
                  <a:srgbClr val="0070C0"/>
                </a:solidFill>
                <a:latin typeface="Times New Roman" panose="02020603050405020304" pitchFamily="18" charset="0"/>
                <a:cs typeface="Times New Roman" panose="02020603050405020304" pitchFamily="18" charset="0"/>
              </a:rPr>
              <a:t>forcings</a:t>
            </a:r>
            <a:r>
              <a:rPr lang="en-US" sz="1600" kern="0" dirty="0" smtClean="0">
                <a:solidFill>
                  <a:srgbClr val="0070C0"/>
                </a:solidFill>
                <a:latin typeface="Times New Roman" panose="02020603050405020304" pitchFamily="18" charset="0"/>
                <a:cs typeface="Times New Roman" panose="02020603050405020304" pitchFamily="18" charset="0"/>
              </a:rPr>
              <a:t> (2006-2080), and 15 member ensemble RCP4.5 (2006-2080).</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Global and regional sea level rise</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Internal climate variability – PDO, AMOC, NAO. ACC</a:t>
            </a:r>
            <a:endParaRPr lang="en-US" sz="1600" kern="0" dirty="0">
              <a:solidFill>
                <a:srgbClr val="0070C0"/>
              </a:solidFill>
            </a:endParaRPr>
          </a:p>
        </p:txBody>
      </p:sp>
      <p:sp>
        <p:nvSpPr>
          <p:cNvPr id="3" name="Rectangle 11"/>
          <p:cNvSpPr txBox="1">
            <a:spLocks noChangeArrowheads="1"/>
          </p:cNvSpPr>
          <p:nvPr/>
        </p:nvSpPr>
        <p:spPr>
          <a:xfrm>
            <a:off x="4861560" y="4312162"/>
            <a:ext cx="5113020" cy="2392892"/>
          </a:xfrm>
          <a:prstGeom prst="rect">
            <a:avLst/>
          </a:prstGeom>
        </p:spPr>
        <p:txBody>
          <a:bodyPr lIns="101882" tIns="50941" rIns="101882" bIns="50941"/>
          <a:lstStyle/>
          <a:p>
            <a:pPr marL="382059" indent="-382059" defTabSz="1018824" eaLnBrk="0">
              <a:spcBef>
                <a:spcPct val="20000"/>
              </a:spcBef>
              <a:defRPr/>
            </a:pPr>
            <a:r>
              <a:rPr lang="en-US" sz="2200" b="1" u="sng" kern="0" dirty="0" smtClean="0"/>
              <a:t>Impact</a:t>
            </a:r>
          </a:p>
          <a:p>
            <a:pPr marL="285750" indent="-285750">
              <a:buFont typeface="Arial" panose="020B0604020202020204" pitchFamily="34" charset="0"/>
              <a:buChar char="•"/>
            </a:pPr>
            <a:r>
              <a:rPr lang="en-US" sz="1600" dirty="0">
                <a:solidFill>
                  <a:srgbClr val="0070C0"/>
                </a:solidFill>
              </a:rPr>
              <a:t>A</a:t>
            </a:r>
            <a:r>
              <a:rPr lang="en-US" sz="1600" dirty="0" smtClean="0">
                <a:solidFill>
                  <a:srgbClr val="0070C0"/>
                </a:solidFill>
              </a:rPr>
              <a:t>lmost </a:t>
            </a:r>
            <a:r>
              <a:rPr lang="en-US" sz="1600" dirty="0">
                <a:solidFill>
                  <a:srgbClr val="0070C0"/>
                </a:solidFill>
              </a:rPr>
              <a:t>no statistically significant difference in steric and dynamic SLR on both global and regional scales in the near-term between the two scenarios, but statistically significant SLR reduction for the global mean and many regions later in the century </a:t>
            </a:r>
            <a:r>
              <a:rPr lang="en-US" sz="1600" dirty="0" smtClean="0">
                <a:solidFill>
                  <a:srgbClr val="0070C0"/>
                </a:solidFill>
              </a:rPr>
              <a:t>.</a:t>
            </a:r>
          </a:p>
          <a:p>
            <a:pPr marL="285750" indent="-285750">
              <a:buFont typeface="Arial" panose="020B0604020202020204" pitchFamily="34" charset="0"/>
              <a:buChar char="•"/>
            </a:pPr>
            <a:r>
              <a:rPr lang="en-US" sz="1600" dirty="0" smtClean="0">
                <a:solidFill>
                  <a:srgbClr val="0070C0"/>
                </a:solidFill>
              </a:rPr>
              <a:t>There </a:t>
            </a:r>
            <a:r>
              <a:rPr lang="en-US" sz="1600" dirty="0">
                <a:solidFill>
                  <a:srgbClr val="0070C0"/>
                </a:solidFill>
              </a:rPr>
              <a:t>are regions where the </a:t>
            </a:r>
            <a:r>
              <a:rPr lang="en-US" sz="1600" dirty="0" smtClean="0">
                <a:solidFill>
                  <a:srgbClr val="0070C0"/>
                </a:solidFill>
              </a:rPr>
              <a:t>SLR reduction </a:t>
            </a:r>
            <a:r>
              <a:rPr lang="en-US" sz="1600" dirty="0">
                <a:solidFill>
                  <a:srgbClr val="0070C0"/>
                </a:solidFill>
              </a:rPr>
              <a:t>is insignificant, such as the Philippines and west of Australia, that are associated with ocean dynamics and intensified internal variability due to external forcing.</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4" name="Text Box 12"/>
          <p:cNvSpPr txBox="1">
            <a:spLocks noChangeArrowheads="1"/>
          </p:cNvSpPr>
          <p:nvPr/>
        </p:nvSpPr>
        <p:spPr bwMode="auto">
          <a:xfrm>
            <a:off x="10250" y="829175"/>
            <a:ext cx="4822408" cy="3457641"/>
          </a:xfrm>
          <a:prstGeom prst="rect">
            <a:avLst/>
          </a:prstGeom>
          <a:noFill/>
          <a:ln w="6350">
            <a:noFill/>
            <a:miter lim="800000"/>
            <a:headEnd/>
            <a:tailEnd/>
          </a:ln>
          <a:effectLst/>
        </p:spPr>
        <p:txBody>
          <a:bodyPr wrap="square" lIns="101882" tIns="50941" rIns="101882" bIns="50941">
            <a:spAutoFit/>
          </a:bodyPr>
          <a:lstStyle/>
          <a:p>
            <a:pPr>
              <a:defRPr/>
            </a:pPr>
            <a:r>
              <a:rPr lang="en-US" sz="2200" b="1" u="sng" dirty="0" smtClean="0">
                <a:solidFill>
                  <a:srgbClr val="000000"/>
                </a:solidFill>
              </a:rPr>
              <a:t>Objective</a:t>
            </a:r>
          </a:p>
          <a:p>
            <a:pPr>
              <a:defRPr/>
            </a:pPr>
            <a:r>
              <a:rPr lang="en-US" sz="1400" dirty="0">
                <a:solidFill>
                  <a:srgbClr val="0070C0"/>
                </a:solidFill>
              </a:rPr>
              <a:t>Observational evidence points to a warming global climate accompanied by rising sea levels which impose significant impacts on island and coastal communities. Studies suggest that internal climate processes can modulate projected future sea level rise (SLR) regionally. It is not clear whether this modulation depends on the future climate pathways. Here, by analyzing two sets of ensemble simulations from a climate model, we investigate the potential reduction of SLR, as a result of steric and dynamic oceanographic affects alone, achieved by following a lower emission scenario instead of business-as-usual one over the twenty-first century and how it may be modulated regionally by internal climate variability.</a:t>
            </a:r>
            <a:endParaRPr lang="en-US" sz="1400" b="1" u="sng" dirty="0" smtClean="0">
              <a:solidFill>
                <a:srgbClr val="0070C0"/>
              </a:solidFill>
            </a:endParaRPr>
          </a:p>
        </p:txBody>
      </p:sp>
      <p:sp>
        <p:nvSpPr>
          <p:cNvPr id="5" name="TextBox 4"/>
          <p:cNvSpPr txBox="1">
            <a:spLocks noChangeArrowheads="1"/>
          </p:cNvSpPr>
          <p:nvPr/>
        </p:nvSpPr>
        <p:spPr bwMode="auto">
          <a:xfrm>
            <a:off x="34116" y="7170160"/>
            <a:ext cx="10016620" cy="533764"/>
          </a:xfrm>
          <a:prstGeom prst="rect">
            <a:avLst/>
          </a:prstGeom>
          <a:noFill/>
          <a:ln w="9525">
            <a:noFill/>
            <a:miter lim="800000"/>
            <a:headEnd/>
            <a:tailEnd/>
          </a:ln>
        </p:spPr>
        <p:txBody>
          <a:bodyPr wrap="square" lIns="101882" tIns="50941" rIns="101882" bIns="50941">
            <a:spAutoFit/>
          </a:bodyPr>
          <a:lstStyle/>
          <a:p>
            <a:r>
              <a:rPr lang="en-US" sz="1400" b="1" dirty="0"/>
              <a:t>Hu A.</a:t>
            </a:r>
            <a:r>
              <a:rPr lang="en-US" sz="1400" dirty="0"/>
              <a:t> and S. Bates, 2018, </a:t>
            </a:r>
            <a:r>
              <a:rPr lang="en-US" sz="1400" b="1" dirty="0"/>
              <a:t>Internal climate variability and the projected future regional steric and dynamic sea level rise</a:t>
            </a:r>
            <a:r>
              <a:rPr lang="en-US" sz="1400" dirty="0"/>
              <a:t>, Nature Communications, </a:t>
            </a:r>
            <a:r>
              <a:rPr lang="en-US" sz="1400" dirty="0" smtClean="0"/>
              <a:t>doi:10.1038/s41467-018-03474-8, in press.</a:t>
            </a:r>
            <a:endParaRPr lang="en-US" sz="1400" dirty="0">
              <a:solidFill>
                <a:srgbClr val="000000"/>
              </a:solidFill>
              <a:latin typeface="Comic Sans MS" panose="030F0702030302020204" pitchFamily="66" charset="0"/>
            </a:endParaRPr>
          </a:p>
        </p:txBody>
      </p:sp>
      <p:sp>
        <p:nvSpPr>
          <p:cNvPr id="6" name="Rectangle 6"/>
          <p:cNvSpPr>
            <a:spLocks noChangeArrowheads="1"/>
          </p:cNvSpPr>
          <p:nvPr/>
        </p:nvSpPr>
        <p:spPr bwMode="auto">
          <a:xfrm>
            <a:off x="0" y="-33109"/>
            <a:ext cx="9974579" cy="964651"/>
          </a:xfrm>
          <a:prstGeom prst="rect">
            <a:avLst/>
          </a:prstGeom>
          <a:noFill/>
          <a:ln w="9525">
            <a:noFill/>
            <a:miter lim="800000"/>
            <a:headEnd/>
            <a:tailEnd/>
          </a:ln>
        </p:spPr>
        <p:txBody>
          <a:bodyPr wrap="square" lIns="101882" tIns="50941" rIns="101882" bIns="50941" anchor="ctr">
            <a:spAutoFit/>
          </a:bodyPr>
          <a:lstStyle/>
          <a:p>
            <a:pPr algn="ctr"/>
            <a:r>
              <a:rPr lang="en-US" sz="2800" b="1" dirty="0" smtClean="0"/>
              <a:t>Internal </a:t>
            </a:r>
            <a:r>
              <a:rPr lang="en-US" sz="2800" b="1" dirty="0"/>
              <a:t>climate variability and the projected future regional steric and dynamic sea level rise</a:t>
            </a:r>
            <a:endParaRPr lang="en-US" sz="2800" dirty="0"/>
          </a:p>
        </p:txBody>
      </p:sp>
      <p:sp>
        <p:nvSpPr>
          <p:cNvPr id="7" name="Rectangle 10"/>
          <p:cNvSpPr>
            <a:spLocks noChangeArrowheads="1"/>
          </p:cNvSpPr>
          <p:nvPr/>
        </p:nvSpPr>
        <p:spPr bwMode="auto">
          <a:xfrm>
            <a:off x="38403" y="7170160"/>
            <a:ext cx="9978149" cy="560200"/>
          </a:xfrm>
          <a:prstGeom prst="rect">
            <a:avLst/>
          </a:prstGeom>
          <a:noFill/>
          <a:ln w="28575" algn="ctr">
            <a:solidFill>
              <a:schemeClr val="tx1"/>
            </a:solidFill>
            <a:round/>
            <a:headEnd/>
            <a:tailEnd/>
          </a:ln>
        </p:spPr>
        <p:txBody>
          <a:bodyPr lIns="101882" tIns="50941" rIns="101882" bIns="50941"/>
          <a:lstStyle/>
          <a:p>
            <a:endParaRPr lang="en-US"/>
          </a:p>
        </p:txBody>
      </p:sp>
      <p:sp>
        <p:nvSpPr>
          <p:cNvPr id="8" name="Line 13"/>
          <p:cNvSpPr>
            <a:spLocks noChangeShapeType="1"/>
          </p:cNvSpPr>
          <p:nvPr/>
        </p:nvSpPr>
        <p:spPr bwMode="auto">
          <a:xfrm>
            <a:off x="192087" y="4368766"/>
            <a:ext cx="9614853" cy="1799"/>
          </a:xfrm>
          <a:prstGeom prst="line">
            <a:avLst/>
          </a:prstGeom>
          <a:noFill/>
          <a:ln w="36720">
            <a:solidFill>
              <a:srgbClr val="BADAFF"/>
            </a:solidFill>
            <a:round/>
            <a:headEnd/>
            <a:tailEnd/>
          </a:ln>
        </p:spPr>
        <p:txBody>
          <a:bodyPr lIns="101882" tIns="50941" rIns="101882" bIns="50941"/>
          <a:lstStyle/>
          <a:p>
            <a:endParaRPr lang="en-US"/>
          </a:p>
        </p:txBody>
      </p:sp>
      <p:sp>
        <p:nvSpPr>
          <p:cNvPr id="9" name="Line 12"/>
          <p:cNvSpPr>
            <a:spLocks noChangeShapeType="1"/>
          </p:cNvSpPr>
          <p:nvPr/>
        </p:nvSpPr>
        <p:spPr bwMode="auto">
          <a:xfrm>
            <a:off x="4842908" y="836348"/>
            <a:ext cx="20399" cy="6260906"/>
          </a:xfrm>
          <a:prstGeom prst="line">
            <a:avLst/>
          </a:prstGeom>
          <a:noFill/>
          <a:ln w="36720">
            <a:solidFill>
              <a:srgbClr val="BADAFF"/>
            </a:solidFill>
            <a:round/>
            <a:headEnd/>
            <a:tailEnd/>
          </a:ln>
        </p:spPr>
        <p:txBody>
          <a:bodyPr lIns="101882" tIns="50941" rIns="101882" bIns="50941"/>
          <a:lstStyle/>
          <a:p>
            <a:endParaRPr lang="en-US"/>
          </a:p>
        </p:txBody>
      </p:sp>
      <p:sp>
        <p:nvSpPr>
          <p:cNvPr id="10" name="Rectangle 9"/>
          <p:cNvSpPr/>
          <p:nvPr/>
        </p:nvSpPr>
        <p:spPr>
          <a:xfrm>
            <a:off x="4890022" y="2697402"/>
            <a:ext cx="5210350" cy="2000548"/>
          </a:xfrm>
          <a:prstGeom prst="rect">
            <a:avLst/>
          </a:prstGeom>
        </p:spPr>
        <p:txBody>
          <a:bodyPr wrap="square">
            <a:spAutoFit/>
          </a:bodyPr>
          <a:lstStyle/>
          <a:p>
            <a:r>
              <a:rPr lang="en-US" sz="1350" dirty="0" smtClean="0">
                <a:solidFill>
                  <a:srgbClr val="FF0000"/>
                </a:solidFill>
                <a:latin typeface="Agency FB" panose="020B0503020202020204" pitchFamily="34" charset="0"/>
                <a:ea typeface="SimSun" panose="02010600030101010101" pitchFamily="2" charset="-122"/>
              </a:rPr>
              <a:t>Figure 1. </a:t>
            </a:r>
            <a:r>
              <a:rPr lang="en-US" sz="1350" dirty="0">
                <a:solidFill>
                  <a:srgbClr val="FF0000"/>
                </a:solidFill>
                <a:latin typeface="Agency FB" panose="020B0503020202020204" pitchFamily="34" charset="0"/>
              </a:rPr>
              <a:t>Ratio of the sea level rise reduction and the standard deviation intra-ensemble members. Panels a and b are the quotient of the SLR reduction for RCP4.5 from RCP8.5 divided by one standard deviation (1σ) of the regional SLR within RCP8.5 ensemble for the period 2021-2040 and 2061-2080, respectively, which represents the 68% significance level if the quotient is greater than 1. Panels c and d are the same as panels a and b, but the SLR reduction is divided by 2σ, which represents a 95% significance level if the quotient is greater than 1. The left color bar is for panels a and c, and the right color bar is for panels b and d.</a:t>
            </a:r>
          </a:p>
          <a:p>
            <a:endParaRPr lang="en-US" sz="1200" dirty="0"/>
          </a:p>
        </p:txBody>
      </p:sp>
      <p:pic>
        <p:nvPicPr>
          <p:cNvPr id="12" name="Picture 11" descr="C:\Users\ahu\Documents\papers\slc_LE4.8\NCOMMS-17-08424A_Figure5.jpg"/>
          <p:cNvPicPr/>
          <p:nvPr/>
        </p:nvPicPr>
        <p:blipFill>
          <a:blip r:embed="rId2">
            <a:extLst>
              <a:ext uri="{28A0092B-C50C-407E-A947-70E740481C1C}">
                <a14:useLocalDpi xmlns:a14="http://schemas.microsoft.com/office/drawing/2010/main" val="0"/>
              </a:ext>
            </a:extLst>
          </a:blip>
          <a:srcRect/>
          <a:stretch>
            <a:fillRect/>
          </a:stretch>
        </p:blipFill>
        <p:spPr bwMode="auto">
          <a:xfrm>
            <a:off x="5331179" y="808549"/>
            <a:ext cx="4019650" cy="1926056"/>
          </a:xfrm>
          <a:prstGeom prst="rect">
            <a:avLst/>
          </a:prstGeom>
          <a:noFill/>
          <a:ln>
            <a:noFill/>
          </a:ln>
        </p:spPr>
      </p:pic>
    </p:spTree>
    <p:extLst>
      <p:ext uri="{BB962C8B-B14F-4D97-AF65-F5344CB8AC3E}">
        <p14:creationId xmlns:p14="http://schemas.microsoft.com/office/powerpoint/2010/main" val="1809880014"/>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20334</TotalTime>
  <Words>433</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Agency FB</vt:lpstr>
      <vt:lpstr>Arial</vt:lpstr>
      <vt:lpstr>Calibri</vt:lpstr>
      <vt:lpstr>Comic Sans MS</vt:lpstr>
      <vt:lpstr>Times New Roman</vt:lpstr>
      <vt:lpstr>DOE-CA_Site_Review_Template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Shearer</dc:creator>
  <cp:lastModifiedBy>Stephanie Shearer</cp:lastModifiedBy>
  <cp:revision>265</cp:revision>
  <dcterms:created xsi:type="dcterms:W3CDTF">2012-05-10T21:40:48Z</dcterms:created>
  <dcterms:modified xsi:type="dcterms:W3CDTF">2018-03-06T17:18:23Z</dcterms:modified>
</cp:coreProperties>
</file>