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 id="2147483691" r:id="rId2"/>
  </p:sldMasterIdLst>
  <p:notesMasterIdLst>
    <p:notesMasterId r:id="rId4"/>
  </p:notesMasterIdLst>
  <p:handoutMasterIdLst>
    <p:handoutMasterId r:id="rId5"/>
  </p:handoutMasterIdLst>
  <p:sldIdLst>
    <p:sldId id="280"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vis O'Brien" initials="T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83" autoAdjust="0"/>
    <p:restoredTop sz="94803" autoAdjust="0"/>
  </p:normalViewPr>
  <p:slideViewPr>
    <p:cSldViewPr snapToGrid="0" snapToObjects="1">
      <p:cViewPr varScale="1">
        <p:scale>
          <a:sx n="117" d="100"/>
          <a:sy n="117" d="100"/>
        </p:scale>
        <p:origin x="1432" y="176"/>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5" d="100"/>
          <a:sy n="65" d="100"/>
        </p:scale>
        <p:origin x="-15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6/28/20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6/28/20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cap="small"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
        <p:nvSpPr>
          <p:cNvPr id="52" name="Picture Placeholder 51"/>
          <p:cNvSpPr>
            <a:spLocks noGrp="1"/>
          </p:cNvSpPr>
          <p:nvPr>
            <p:ph type="pic" sz="quarter" idx="36" hasCustomPrompt="1"/>
          </p:nvPr>
        </p:nvSpPr>
        <p:spPr>
          <a:xfrm>
            <a:off x="5789962" y="6337426"/>
            <a:ext cx="3187700" cy="439737"/>
          </a:xfrm>
          <a:prstGeom prst="rect">
            <a:avLst/>
          </a:prstGeom>
        </p:spPr>
        <p:txBody>
          <a:bodyPr/>
          <a:lstStyle>
            <a:lvl1pPr>
              <a:defRPr sz="1100" baseline="0">
                <a:solidFill>
                  <a:srgbClr val="E86E25"/>
                </a:solidFill>
              </a:defRPr>
            </a:lvl1pPr>
          </a:lstStyle>
          <a:p>
            <a:pPr lvl="0"/>
            <a:r>
              <a:rPr lang="en-US" dirty="0"/>
              <a:t>Optional - additional logos here (institutional logo, collaborators, etc.)</a:t>
            </a:r>
          </a:p>
        </p:txBody>
      </p:sp>
      <p:pic>
        <p:nvPicPr>
          <p:cNvPr id="13" name="Picture 12">
            <a:extLst>
              <a:ext uri="{FF2B5EF4-FFF2-40B4-BE49-F238E27FC236}">
                <a16:creationId xmlns:a16="http://schemas.microsoft.com/office/drawing/2014/main" id="{20931533-02A0-3841-80D7-C041E4E596C3}"/>
              </a:ext>
            </a:extLst>
          </p:cNvPr>
          <p:cNvPicPr>
            <a:picLocks noChangeAspect="1"/>
          </p:cNvPicPr>
          <p:nvPr userDrawn="1"/>
        </p:nvPicPr>
        <p:blipFill>
          <a:blip r:embed="rId4"/>
          <a:stretch>
            <a:fillRect/>
          </a:stretch>
        </p:blipFill>
        <p:spPr>
          <a:xfrm>
            <a:off x="2992583" y="6353947"/>
            <a:ext cx="2335258" cy="439737"/>
          </a:xfrm>
          <a:prstGeom prst="rect">
            <a:avLst/>
          </a:prstGeom>
        </p:spPr>
      </p:pic>
      <p:sp>
        <p:nvSpPr>
          <p:cNvPr id="14" name="Text Placeholder 2">
            <a:extLst>
              <a:ext uri="{FF2B5EF4-FFF2-40B4-BE49-F238E27FC236}">
                <a16:creationId xmlns:a16="http://schemas.microsoft.com/office/drawing/2014/main" id="{AE78CC03-DA4F-9344-8C72-DF4D5A291AAE}"/>
              </a:ext>
            </a:extLst>
          </p:cNvPr>
          <p:cNvSpPr>
            <a:spLocks noGrp="1"/>
          </p:cNvSpPr>
          <p:nvPr>
            <p:ph type="body" sz="quarter" idx="37" hasCustomPrompt="1"/>
          </p:nvPr>
        </p:nvSpPr>
        <p:spPr>
          <a:xfrm>
            <a:off x="14288" y="5308600"/>
            <a:ext cx="3373437" cy="246063"/>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3403733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cap="small"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 DOE has the right to use published journal images per contractual funding agreements</a:t>
            </a:r>
          </a:p>
          <a:p>
            <a:pPr lvl="0"/>
            <a:endParaRPr lang="en-US" dirty="0"/>
          </a:p>
          <a:p>
            <a:pPr lvl="1"/>
            <a:endParaRPr lang="en-US" dirty="0"/>
          </a:p>
        </p:txBody>
      </p:sp>
      <p:sp>
        <p:nvSpPr>
          <p:cNvPr id="41"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
        <p:nvSpPr>
          <p:cNvPr id="12" name="Picture Placeholder 51"/>
          <p:cNvSpPr>
            <a:spLocks noGrp="1"/>
          </p:cNvSpPr>
          <p:nvPr>
            <p:ph type="pic" sz="quarter" idx="36" hasCustomPrompt="1"/>
          </p:nvPr>
        </p:nvSpPr>
        <p:spPr>
          <a:xfrm>
            <a:off x="5789962" y="6337426"/>
            <a:ext cx="3187700" cy="439737"/>
          </a:xfrm>
          <a:prstGeom prst="rect">
            <a:avLst/>
          </a:prstGeom>
        </p:spPr>
        <p:txBody>
          <a:bodyPr/>
          <a:lstStyle>
            <a:lvl1pPr>
              <a:defRPr sz="1100" baseline="0">
                <a:solidFill>
                  <a:srgbClr val="E86E25"/>
                </a:solidFill>
              </a:defRPr>
            </a:lvl1pPr>
          </a:lstStyle>
          <a:p>
            <a:pPr lvl="0"/>
            <a:r>
              <a:rPr lang="en-US" dirty="0"/>
              <a:t>Optional - additional logos here (institutional logo, collaborators, etc.)</a:t>
            </a:r>
          </a:p>
        </p:txBody>
      </p:sp>
      <p:pic>
        <p:nvPicPr>
          <p:cNvPr id="3" name="Picture 2">
            <a:extLst>
              <a:ext uri="{FF2B5EF4-FFF2-40B4-BE49-F238E27FC236}">
                <a16:creationId xmlns:a16="http://schemas.microsoft.com/office/drawing/2014/main" id="{F2645EF8-6261-8B42-92DA-FE4DCA82889F}"/>
              </a:ext>
            </a:extLst>
          </p:cNvPr>
          <p:cNvPicPr>
            <a:picLocks noChangeAspect="1"/>
          </p:cNvPicPr>
          <p:nvPr userDrawn="1"/>
        </p:nvPicPr>
        <p:blipFill>
          <a:blip r:embed="rId4"/>
          <a:stretch>
            <a:fillRect/>
          </a:stretch>
        </p:blipFill>
        <p:spPr>
          <a:xfrm>
            <a:off x="2992583" y="6353947"/>
            <a:ext cx="2335258" cy="439737"/>
          </a:xfrm>
          <a:prstGeom prst="rect">
            <a:avLst/>
          </a:prstGeom>
        </p:spPr>
      </p:pic>
    </p:spTree>
    <p:extLst>
      <p:ext uri="{BB962C8B-B14F-4D97-AF65-F5344CB8AC3E}">
        <p14:creationId xmlns:p14="http://schemas.microsoft.com/office/powerpoint/2010/main" val="25425565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3906839"/>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233711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Significance and Impact</a:t>
            </a:r>
            <a:endParaRPr lang="en-US" dirty="0"/>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Scientific Achievement</a:t>
            </a:r>
            <a:endParaRPr lang="en-US" dirty="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4572000" y="3429000"/>
            <a:ext cx="462751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6" name="Text Placeholder 21"/>
          <p:cNvSpPr txBox="1">
            <a:spLocks/>
          </p:cNvSpPr>
          <p:nvPr userDrawn="1"/>
        </p:nvSpPr>
        <p:spPr>
          <a:xfrm>
            <a:off x="0" y="3429000"/>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7" name="Text Placeholder 21"/>
          <p:cNvSpPr txBox="1">
            <a:spLocks/>
          </p:cNvSpPr>
          <p:nvPr userDrawn="1"/>
        </p:nvSpPr>
        <p:spPr>
          <a:xfrm>
            <a:off x="0" y="762797"/>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846587891"/>
      </p:ext>
    </p:extLst>
  </p:cSld>
  <p:clrMap bg1="lt1" tx1="dk1" bg2="lt2" tx2="dk2" accent1="accent1" accent2="accent2" accent3="accent3" accent4="accent4" accent5="accent5" accent6="accent6" hlink="hlink" folHlink="folHlink"/>
  <p:sldLayoutIdLst>
    <p:sldLayoutId id="2147483692" r:id="rId1"/>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F97F-5774-CA49-B124-5618841F3BAF}"/>
              </a:ext>
            </a:extLst>
          </p:cNvPr>
          <p:cNvSpPr>
            <a:spLocks noGrp="1"/>
          </p:cNvSpPr>
          <p:nvPr>
            <p:ph type="title"/>
          </p:nvPr>
        </p:nvSpPr>
        <p:spPr/>
        <p:txBody>
          <a:bodyPr/>
          <a:lstStyle/>
          <a:p>
            <a:r>
              <a:rPr lang="en-US" dirty="0"/>
              <a:t>PDO remotely forced by Atlantic Ocean</a:t>
            </a:r>
          </a:p>
        </p:txBody>
      </p:sp>
      <p:pic>
        <p:nvPicPr>
          <p:cNvPr id="10" name="Content Placeholder 9" descr="A close up of a map&#10;&#10;Description automatically generated">
            <a:extLst>
              <a:ext uri="{FF2B5EF4-FFF2-40B4-BE49-F238E27FC236}">
                <a16:creationId xmlns:a16="http://schemas.microsoft.com/office/drawing/2014/main" id="{A0A4CE89-8051-3441-B940-C34B396EEF1F}"/>
              </a:ext>
            </a:extLst>
          </p:cNvPr>
          <p:cNvPicPr>
            <a:picLocks noGrp="1" noChangeAspect="1"/>
          </p:cNvPicPr>
          <p:nvPr>
            <p:ph sz="quarter" idx="31"/>
          </p:nvPr>
        </p:nvPicPr>
        <p:blipFill>
          <a:blip r:embed="rId2"/>
          <a:stretch>
            <a:fillRect/>
          </a:stretch>
        </p:blipFill>
        <p:spPr>
          <a:xfrm>
            <a:off x="4572000" y="815926"/>
            <a:ext cx="4532313" cy="2548035"/>
          </a:xfrm>
        </p:spPr>
      </p:pic>
      <p:sp>
        <p:nvSpPr>
          <p:cNvPr id="4" name="Text Placeholder 3">
            <a:extLst>
              <a:ext uri="{FF2B5EF4-FFF2-40B4-BE49-F238E27FC236}">
                <a16:creationId xmlns:a16="http://schemas.microsoft.com/office/drawing/2014/main" id="{CFCB7C2E-4D12-AA4D-8894-3EAF332EBB31}"/>
              </a:ext>
            </a:extLst>
          </p:cNvPr>
          <p:cNvSpPr>
            <a:spLocks noGrp="1"/>
          </p:cNvSpPr>
          <p:nvPr>
            <p:ph type="body" sz="quarter" idx="26"/>
          </p:nvPr>
        </p:nvSpPr>
        <p:spPr/>
        <p:txBody>
          <a:bodyPr/>
          <a:lstStyle/>
          <a:p>
            <a:r>
              <a:rPr lang="en-US" dirty="0"/>
              <a:t>Johnson, Z. F., Y. </a:t>
            </a:r>
            <a:r>
              <a:rPr lang="en-US" dirty="0" err="1"/>
              <a:t>Chikamoto</a:t>
            </a:r>
            <a:r>
              <a:rPr lang="en-US" dirty="0"/>
              <a:t>, S.-Y. Wang, M. J.  </a:t>
            </a:r>
            <a:r>
              <a:rPr lang="en-US" dirty="0" err="1"/>
              <a:t>McPhaden</a:t>
            </a:r>
            <a:r>
              <a:rPr lang="en-US" dirty="0"/>
              <a:t>, and T. Mochizuki, 2020: Pacific Decadal Oscillation remotely forced by the  equatorial Pacific and the Atlantic Oceans. </a:t>
            </a:r>
            <a:r>
              <a:rPr lang="en-US" i="1" dirty="0"/>
              <a:t>Climate Dynamics</a:t>
            </a:r>
            <a:r>
              <a:rPr lang="en-US" dirty="0"/>
              <a:t>, DOI:/10.1007/s00382-020-05295-2</a:t>
            </a:r>
          </a:p>
        </p:txBody>
      </p:sp>
      <p:sp>
        <p:nvSpPr>
          <p:cNvPr id="5" name="Text Placeholder 4">
            <a:extLst>
              <a:ext uri="{FF2B5EF4-FFF2-40B4-BE49-F238E27FC236}">
                <a16:creationId xmlns:a16="http://schemas.microsoft.com/office/drawing/2014/main" id="{94D4C359-A4A3-8544-B669-23534EA6EE5F}"/>
              </a:ext>
            </a:extLst>
          </p:cNvPr>
          <p:cNvSpPr>
            <a:spLocks noGrp="1"/>
          </p:cNvSpPr>
          <p:nvPr>
            <p:ph type="body" sz="quarter" idx="30"/>
          </p:nvPr>
        </p:nvSpPr>
        <p:spPr>
          <a:xfrm>
            <a:off x="1" y="1102805"/>
            <a:ext cx="4572000" cy="2229174"/>
          </a:xfrm>
        </p:spPr>
        <p:txBody>
          <a:bodyPr/>
          <a:lstStyle/>
          <a:p>
            <a:pPr algn="l"/>
            <a:r>
              <a:rPr lang="en-US" dirty="0"/>
              <a:t>Several “partial ocean data assimilation experiments” using two earth system models demonstrate that, in addition to the tropical Pacific's role in driving PDO variability, the Atlantic can affect PDO variability by modulating the tropical Pacific climate through two proposed processes. About 12–29% of PDO variance originates from the Atlantic Ocean and 40–44% from the tropical Pacific.</a:t>
            </a:r>
          </a:p>
        </p:txBody>
      </p:sp>
      <p:sp>
        <p:nvSpPr>
          <p:cNvPr id="6" name="Text Placeholder 5">
            <a:extLst>
              <a:ext uri="{FF2B5EF4-FFF2-40B4-BE49-F238E27FC236}">
                <a16:creationId xmlns:a16="http://schemas.microsoft.com/office/drawing/2014/main" id="{584A2E72-1C97-9C4D-AC79-120B00BA2AED}"/>
              </a:ext>
            </a:extLst>
          </p:cNvPr>
          <p:cNvSpPr>
            <a:spLocks noGrp="1"/>
          </p:cNvSpPr>
          <p:nvPr>
            <p:ph type="body" sz="quarter" idx="34"/>
          </p:nvPr>
        </p:nvSpPr>
        <p:spPr/>
        <p:txBody>
          <a:bodyPr/>
          <a:lstStyle/>
          <a:p>
            <a:pPr algn="l"/>
            <a:r>
              <a:rPr lang="en-US" dirty="0"/>
              <a:t>We show that the Atlantic can affect PDO through (</a:t>
            </a:r>
            <a:r>
              <a:rPr lang="en-US" dirty="0" err="1"/>
              <a:t>i</a:t>
            </a:r>
            <a:r>
              <a:rPr lang="en-US" dirty="0"/>
              <a:t>) the equatorial pathway, in which tropical Atlantic variability affects the Pacific through reorganization of Walker Circulation; and (ii) the north tropical pathway, where low-frequency the Atlantic variability induces an atmospheric response in the tropical Pacific north of the equator. </a:t>
            </a:r>
          </a:p>
        </p:txBody>
      </p:sp>
      <p:sp>
        <p:nvSpPr>
          <p:cNvPr id="7" name="Text Placeholder 6">
            <a:extLst>
              <a:ext uri="{FF2B5EF4-FFF2-40B4-BE49-F238E27FC236}">
                <a16:creationId xmlns:a16="http://schemas.microsoft.com/office/drawing/2014/main" id="{2864EEEF-9447-A546-A622-841E5FA75F72}"/>
              </a:ext>
            </a:extLst>
          </p:cNvPr>
          <p:cNvSpPr>
            <a:spLocks noGrp="1"/>
          </p:cNvSpPr>
          <p:nvPr>
            <p:ph type="body" sz="quarter" idx="35"/>
          </p:nvPr>
        </p:nvSpPr>
        <p:spPr/>
        <p:txBody>
          <a:bodyPr>
            <a:normAutofit lnSpcReduction="10000"/>
          </a:bodyPr>
          <a:lstStyle/>
          <a:p>
            <a:r>
              <a:rPr lang="en-US" dirty="0"/>
              <a:t>the Atlantic impact on PDO was examined using several 3-dimensional partial ocean data assimilation experiments conducted with two global models: the CESM1.0 and MIROC3.2m</a:t>
            </a:r>
          </a:p>
          <a:p>
            <a:r>
              <a:rPr lang="en-US" dirty="0"/>
              <a:t>in partial assimilation experiments, the models are constrained by observed temperature and salinity anomalies, one solely in the Atlantic basin and the other solely in the equatorial Pacific basin, but evolve freely in other regions</a:t>
            </a:r>
          </a:p>
        </p:txBody>
      </p:sp>
      <p:pic>
        <p:nvPicPr>
          <p:cNvPr id="13" name="Picture Placeholder 12" descr="A close up of a sign&#10;&#10;Description automatically generated">
            <a:extLst>
              <a:ext uri="{FF2B5EF4-FFF2-40B4-BE49-F238E27FC236}">
                <a16:creationId xmlns:a16="http://schemas.microsoft.com/office/drawing/2014/main" id="{38ABC62B-4F57-D442-A46C-EF0BC4B5A10F}"/>
              </a:ext>
            </a:extLst>
          </p:cNvPr>
          <p:cNvPicPr>
            <a:picLocks noGrp="1" noChangeAspect="1"/>
          </p:cNvPicPr>
          <p:nvPr>
            <p:ph type="pic" sz="quarter" idx="36"/>
          </p:nvPr>
        </p:nvPicPr>
        <p:blipFill>
          <a:blip r:embed="rId3"/>
          <a:srcRect t="1617" b="1617"/>
          <a:stretch>
            <a:fillRect/>
          </a:stretch>
        </p:blipFill>
        <p:spPr/>
      </p:pic>
    </p:spTree>
    <p:extLst>
      <p:ext uri="{BB962C8B-B14F-4D97-AF65-F5344CB8AC3E}">
        <p14:creationId xmlns:p14="http://schemas.microsoft.com/office/powerpoint/2010/main" val="1924075986"/>
      </p:ext>
    </p:extLst>
  </p:cSld>
  <p:clrMapOvr>
    <a:masterClrMapping/>
  </p:clrMapOvr>
</p:sld>
</file>

<file path=ppt/theme/theme1.xml><?xml version="1.0" encoding="utf-8"?>
<a:theme xmlns:a="http://schemas.openxmlformats.org/drawingml/2006/main" name="Tall Figure High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ur Panel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3516</TotalTime>
  <Words>241</Words>
  <Application>Microsoft Macintosh PowerPoint</Application>
  <PresentationFormat>On-screen Show (4:3)</PresentationFormat>
  <Paragraphs>6</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Tall Figure Highlight</vt:lpstr>
      <vt:lpstr>Four Panel Highlights</vt:lpstr>
      <vt:lpstr>PDO remotely forced by Atlantic Ocean</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S.-Y. Simon Wang</cp:lastModifiedBy>
  <cp:revision>150</cp:revision>
  <dcterms:created xsi:type="dcterms:W3CDTF">2016-02-10T19:06:12Z</dcterms:created>
  <dcterms:modified xsi:type="dcterms:W3CDTF">2020-06-28T12:47:09Z</dcterms:modified>
</cp:coreProperties>
</file>