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5"/>
  </p:notesMasterIdLst>
  <p:handoutMasterIdLst>
    <p:handoutMasterId r:id="rId6"/>
  </p:handoutMasterIdLst>
  <p:sldIdLst>
    <p:sldId id="375" r:id="rId3"/>
    <p:sldId id="377" r:id="rId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990099"/>
    <a:srgbClr val="008000"/>
    <a:srgbClr val="FFCCCC"/>
    <a:srgbClr val="FF505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05" autoAdjust="0"/>
    <p:restoredTop sz="88615" autoAdjust="0"/>
  </p:normalViewPr>
  <p:slideViewPr>
    <p:cSldViewPr>
      <p:cViewPr>
        <p:scale>
          <a:sx n="146" d="100"/>
          <a:sy n="146" d="100"/>
        </p:scale>
        <p:origin x="1296" y="-928"/>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2120"/>
          </a:xfrm>
          <a:prstGeom prst="rect">
            <a:avLst/>
          </a:prstGeom>
        </p:spPr>
        <p:txBody>
          <a:bodyPr vert="horz" lIns="91440" tIns="45720" rIns="91440" bIns="45720" rtlCol="0"/>
          <a:lstStyle>
            <a:lvl1pPr algn="r">
              <a:defRPr sz="1200"/>
            </a:lvl1pPr>
          </a:lstStyle>
          <a:p>
            <a:fld id="{1F0FC52E-3DE0-4D0F-8301-0C9D53841A51}" type="datetimeFigureOut">
              <a:rPr lang="en-US" smtClean="0"/>
              <a:pPr/>
              <a:t>11/20/17</a:t>
            </a:fld>
            <a:endParaRPr lang="en-US"/>
          </a:p>
        </p:txBody>
      </p:sp>
      <p:sp>
        <p:nvSpPr>
          <p:cNvPr id="4" name="Footer Placeholder 3"/>
          <p:cNvSpPr>
            <a:spLocks noGrp="1"/>
          </p:cNvSpPr>
          <p:nvPr>
            <p:ph type="ftr" sz="quarter" idx="2"/>
          </p:nvPr>
        </p:nvSpPr>
        <p:spPr>
          <a:xfrm>
            <a:off x="0" y="8772378"/>
            <a:ext cx="303864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772378"/>
            <a:ext cx="3038648" cy="462120"/>
          </a:xfrm>
          <a:prstGeom prst="rect">
            <a:avLst/>
          </a:prstGeom>
        </p:spPr>
        <p:txBody>
          <a:bodyPr vert="horz" lIns="91440" tIns="45720" rIns="91440" bIns="45720" rtlCol="0" anchor="b"/>
          <a:lstStyle>
            <a:lvl1pPr algn="r">
              <a:defRPr sz="1200"/>
            </a:lvl1pPr>
          </a:lstStyle>
          <a:p>
            <a:fld id="{80E448C2-0687-4275-B9E0-F547EFE71A47}" type="slidenum">
              <a:rPr lang="en-US" smtClean="0"/>
              <a:pPr/>
              <a:t>‹#›</a:t>
            </a:fld>
            <a:endParaRPr lang="en-US"/>
          </a:p>
        </p:txBody>
      </p:sp>
    </p:spTree>
    <p:extLst>
      <p:ext uri="{BB962C8B-B14F-4D97-AF65-F5344CB8AC3E}">
        <p14:creationId xmlns:p14="http://schemas.microsoft.com/office/powerpoint/2010/main" val="350457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1"/>
            <a:ext cx="3037840" cy="461804"/>
          </a:xfrm>
          <a:prstGeom prst="rect">
            <a:avLst/>
          </a:prstGeom>
        </p:spPr>
        <p:txBody>
          <a:bodyPr vert="horz" lIns="92446" tIns="46223" rIns="92446" bIns="46223" rtlCol="0"/>
          <a:lstStyle>
            <a:lvl1pPr algn="r">
              <a:defRPr sz="1200"/>
            </a:lvl1pPr>
          </a:lstStyle>
          <a:p>
            <a:fld id="{7CE99966-166F-4CB6-A8BA-06A15B56D167}" type="datetimeFigureOut">
              <a:rPr lang="en-US" smtClean="0"/>
              <a:pPr/>
              <a:t>11/20/17</a:t>
            </a:fld>
            <a:endParaRPr lang="en-US"/>
          </a:p>
        </p:txBody>
      </p:sp>
      <p:sp>
        <p:nvSpPr>
          <p:cNvPr id="4" name="Slide Image Placeholder 3"/>
          <p:cNvSpPr>
            <a:spLocks noGrp="1" noRot="1" noChangeAspect="1"/>
          </p:cNvSpPr>
          <p:nvPr>
            <p:ph type="sldImg" idx="2"/>
          </p:nvPr>
        </p:nvSpPr>
        <p:spPr>
          <a:xfrm>
            <a:off x="1195388" y="692150"/>
            <a:ext cx="4621212" cy="3465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70"/>
            <a:ext cx="3037840" cy="4618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0"/>
            <a:ext cx="3037840" cy="461804"/>
          </a:xfrm>
          <a:prstGeom prst="rect">
            <a:avLst/>
          </a:prstGeom>
        </p:spPr>
        <p:txBody>
          <a:bodyPr vert="horz" lIns="92446" tIns="46223" rIns="92446" bIns="46223" rtlCol="0" anchor="b"/>
          <a:lstStyle>
            <a:lvl1pPr algn="r">
              <a:defRPr sz="1200"/>
            </a:lvl1pPr>
          </a:lstStyle>
          <a:p>
            <a:fld id="{6E59C07E-BA73-4694-B393-5A21F42E0FBF}" type="slidenum">
              <a:rPr lang="en-US" smtClean="0"/>
              <a:pPr/>
              <a:t>‹#›</a:t>
            </a:fld>
            <a:endParaRPr lang="en-US"/>
          </a:p>
        </p:txBody>
      </p:sp>
    </p:spTree>
    <p:extLst>
      <p:ext uri="{BB962C8B-B14F-4D97-AF65-F5344CB8AC3E}">
        <p14:creationId xmlns:p14="http://schemas.microsoft.com/office/powerpoint/2010/main" val="3349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endParaRPr lang="en-US" sz="1100" dirty="0" smtClean="0"/>
          </a:p>
        </p:txBody>
      </p:sp>
      <p:sp>
        <p:nvSpPr>
          <p:cNvPr id="15363" name="Slide Number Placeholder 3"/>
          <p:cNvSpPr txBox="1">
            <a:spLocks noGrp="1"/>
          </p:cNvSpPr>
          <p:nvPr/>
        </p:nvSpPr>
        <p:spPr bwMode="auto">
          <a:xfrm>
            <a:off x="3969708" y="8772853"/>
            <a:ext cx="3039109" cy="461647"/>
          </a:xfrm>
          <a:prstGeom prst="rect">
            <a:avLst/>
          </a:prstGeom>
          <a:noFill/>
          <a:ln w="9525">
            <a:noFill/>
            <a:miter lim="800000"/>
            <a:headEnd/>
            <a:tailEnd/>
          </a:ln>
        </p:spPr>
        <p:txBody>
          <a:bodyPr lIns="91419" tIns="45709" rIns="91419" bIns="45709" anchor="b"/>
          <a:lstStyle/>
          <a:p>
            <a:pPr algn="r" defTabSz="914773" eaLnBrk="0" hangingPunct="0"/>
            <a:fld id="{CC75C1CE-B3C7-4E1B-B254-F041918EBDA5}" type="slidenum">
              <a:rPr lang="en-US" sz="1200"/>
              <a:pPr algn="r" defTabSz="914773" eaLnBrk="0" hangingPunct="0"/>
              <a:t>1</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a:noFill/>
          <a:ln/>
        </p:spPr>
        <p:txBody>
          <a:bodyPr/>
          <a:lstStyle/>
          <a:p>
            <a:pPr>
              <a:lnSpc>
                <a:spcPct val="80000"/>
              </a:lnSpc>
              <a:spcBef>
                <a:spcPct val="0"/>
              </a:spcBef>
              <a:buFontTx/>
              <a:buNone/>
            </a:pPr>
            <a:r>
              <a:rPr lang="en-US" sz="1100" dirty="0" smtClean="0"/>
              <a:t>Location parameter: indicates</a:t>
            </a:r>
            <a:r>
              <a:rPr lang="en-US" sz="1100" baseline="0" dirty="0" smtClean="0"/>
              <a:t> the position of the distribution of extremes from the origin (.</a:t>
            </a:r>
            <a:r>
              <a:rPr lang="en-US" sz="1100" baseline="0" dirty="0" err="1" smtClean="0"/>
              <a:t>i.e</a:t>
            </a:r>
            <a:r>
              <a:rPr lang="en-US" sz="1100" baseline="0" dirty="0" smtClean="0"/>
              <a:t> the change in location parameter implies a shift in the distribution </a:t>
            </a:r>
            <a:r>
              <a:rPr lang="en-US" sz="1100" baseline="0" smtClean="0"/>
              <a:t>of values).</a:t>
            </a:r>
            <a:endParaRPr lang="en-US" sz="1100" dirty="0" smtClean="0"/>
          </a:p>
        </p:txBody>
      </p:sp>
      <p:sp>
        <p:nvSpPr>
          <p:cNvPr id="15363" name="Slide Number Placeholder 3"/>
          <p:cNvSpPr txBox="1">
            <a:spLocks noGrp="1"/>
          </p:cNvSpPr>
          <p:nvPr/>
        </p:nvSpPr>
        <p:spPr bwMode="auto">
          <a:xfrm>
            <a:off x="3969708" y="8772853"/>
            <a:ext cx="3039109" cy="461647"/>
          </a:xfrm>
          <a:prstGeom prst="rect">
            <a:avLst/>
          </a:prstGeom>
          <a:noFill/>
          <a:ln w="9525">
            <a:noFill/>
            <a:miter lim="800000"/>
            <a:headEnd/>
            <a:tailEnd/>
          </a:ln>
        </p:spPr>
        <p:txBody>
          <a:bodyPr lIns="91419" tIns="45709" rIns="91419" bIns="45709" anchor="b"/>
          <a:lstStyle/>
          <a:p>
            <a:pPr algn="r" defTabSz="914773" eaLnBrk="0" hangingPunct="0"/>
            <a:fld id="{CC75C1CE-B3C7-4E1B-B254-F041918EBDA5}" type="slidenum">
              <a:rPr lang="en-US" sz="1200"/>
              <a:pPr algn="r" defTabSz="914773" eaLnBrk="0" hangingPunct="0"/>
              <a:t>2</a:t>
            </a:fld>
            <a:endParaRPr lang="en-US" sz="1200" dirty="0"/>
          </a:p>
        </p:txBody>
      </p:sp>
    </p:spTree>
    <p:extLst>
      <p:ext uri="{BB962C8B-B14F-4D97-AF65-F5344CB8AC3E}">
        <p14:creationId xmlns:p14="http://schemas.microsoft.com/office/powerpoint/2010/main" val="146434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t>Applied Mathematics - Landsberg</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DCEE50CC-E570-4C4C-A87C-24787CB3AD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053E6-1F5D-4526-8E17-6D67AD6AE10F}"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01643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053E6-1F5D-4526-8E17-6D67AD6AE10F}"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419873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345805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324022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92B88B2-92F3-4A93-A1FC-ABA76BF7AB12}" type="datetimeFigureOut">
              <a:rPr lang="en-US" smtClean="0"/>
              <a:pPr/>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8B6E-C3EC-42ED-98A3-18B8EA37CE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883833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053E6-1F5D-4526-8E17-6D67AD6AE10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127352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053E6-1F5D-4526-8E17-6D67AD6AE10F}" type="datetimeFigureOut">
              <a:rPr lang="en-US" smtClean="0"/>
              <a:t>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37417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B053E6-1F5D-4526-8E17-6D67AD6AE10F}" type="datetimeFigureOut">
              <a:rPr lang="en-US" smtClean="0"/>
              <a:t>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360918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B053E6-1F5D-4526-8E17-6D67AD6AE10F}" type="datetimeFigureOut">
              <a:rPr lang="en-US" smtClean="0"/>
              <a:t>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19749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B053E6-1F5D-4526-8E17-6D67AD6AE10F}" type="datetimeFigureOut">
              <a:rPr lang="en-US" smtClean="0"/>
              <a:t>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45409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053E6-1F5D-4526-8E17-6D67AD6AE10F}" type="datetimeFigureOut">
              <a:rPr lang="en-US" smtClean="0"/>
              <a:t>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B0083-F30B-46F2-B7EF-12181F5E391D}" type="slidenum">
              <a:rPr lang="en-US" smtClean="0"/>
              <a:t>‹#›</a:t>
            </a:fld>
            <a:endParaRPr lang="en-US"/>
          </a:p>
        </p:txBody>
      </p:sp>
    </p:spTree>
    <p:extLst>
      <p:ext uri="{BB962C8B-B14F-4D97-AF65-F5344CB8AC3E}">
        <p14:creationId xmlns:p14="http://schemas.microsoft.com/office/powerpoint/2010/main" val="2474959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smtClean="0"/>
              <a:t>Applied Mathematics - Landsberg</a:t>
            </a:r>
            <a:endParaRPr lang="en-US"/>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80"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053E6-1F5D-4526-8E17-6D67AD6AE10F}" type="datetimeFigureOut">
              <a:rPr lang="en-US" smtClean="0"/>
              <a:t>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B0083-F30B-46F2-B7EF-12181F5E391D}" type="slidenum">
              <a:rPr lang="en-US" smtClean="0"/>
              <a:t>‹#›</a:t>
            </a:fld>
            <a:endParaRPr lang="en-US"/>
          </a:p>
        </p:txBody>
      </p:sp>
      <p:pic>
        <p:nvPicPr>
          <p:cNvPr id="7" name="Picture 9" descr="horizontal-logo-green-text.jpg"/>
          <p:cNvPicPr>
            <a:picLocks noChangeAspect="1"/>
          </p:cNvPicPr>
          <p:nvPr userDrawn="1"/>
        </p:nvPicPr>
        <p:blipFill>
          <a:blip r:embed="rId13"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5686041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0" y="25400"/>
            <a:ext cx="9144000" cy="762000"/>
          </a:xfrm>
        </p:spPr>
        <p:txBody>
          <a:bodyPr>
            <a:normAutofit/>
          </a:bodyPr>
          <a:lstStyle/>
          <a:p>
            <a:r>
              <a:rPr lang="en-US" sz="1800" b="1" dirty="0"/>
              <a:t>Performance analysis of fully explicit and fully implicit solvers within a spectral element shallow-water atmosphere model</a:t>
            </a:r>
          </a:p>
        </p:txBody>
      </p:sp>
      <p:cxnSp>
        <p:nvCxnSpPr>
          <p:cNvPr id="14338" name="Straight Connector 8"/>
          <p:cNvCxnSpPr>
            <a:cxnSpLocks noChangeShapeType="1"/>
          </p:cNvCxnSpPr>
          <p:nvPr/>
        </p:nvCxnSpPr>
        <p:spPr bwMode="auto">
          <a:xfrm>
            <a:off x="228600" y="3044825"/>
            <a:ext cx="8763000" cy="3175"/>
          </a:xfrm>
          <a:prstGeom prst="line">
            <a:avLst/>
          </a:prstGeom>
          <a:noFill/>
          <a:ln w="25400" algn="ctr">
            <a:solidFill>
              <a:srgbClr val="F9B074"/>
            </a:solidFill>
            <a:round/>
            <a:headEnd/>
            <a:tailEnd/>
          </a:ln>
        </p:spPr>
      </p:cxnSp>
      <p:cxnSp>
        <p:nvCxnSpPr>
          <p:cNvPr id="14339" name="Straight Connector 20"/>
          <p:cNvCxnSpPr>
            <a:cxnSpLocks noChangeShapeType="1"/>
          </p:cNvCxnSpPr>
          <p:nvPr/>
        </p:nvCxnSpPr>
        <p:spPr bwMode="auto">
          <a:xfrm>
            <a:off x="4038600" y="762000"/>
            <a:ext cx="0" cy="2286000"/>
          </a:xfrm>
          <a:prstGeom prst="line">
            <a:avLst/>
          </a:prstGeom>
          <a:noFill/>
          <a:ln w="25400" algn="ctr">
            <a:solidFill>
              <a:srgbClr val="F9B074"/>
            </a:solidFill>
            <a:round/>
            <a:headEnd/>
            <a:tailEnd/>
          </a:ln>
        </p:spPr>
      </p:cxnSp>
      <p:sp>
        <p:nvSpPr>
          <p:cNvPr id="14340" name="TextBox 13"/>
          <p:cNvSpPr txBox="1">
            <a:spLocks noChangeArrowheads="1"/>
          </p:cNvSpPr>
          <p:nvPr/>
        </p:nvSpPr>
        <p:spPr bwMode="auto">
          <a:xfrm>
            <a:off x="4267200" y="838200"/>
            <a:ext cx="1405904"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New Science </a:t>
            </a:r>
            <a:endParaRPr lang="en-US" i="1" dirty="0">
              <a:solidFill>
                <a:srgbClr val="DA5500"/>
              </a:solidFill>
            </a:endParaRPr>
          </a:p>
        </p:txBody>
      </p:sp>
      <p:sp>
        <p:nvSpPr>
          <p:cNvPr id="14341" name="TextBox 14"/>
          <p:cNvSpPr txBox="1">
            <a:spLocks noChangeArrowheads="1"/>
          </p:cNvSpPr>
          <p:nvPr/>
        </p:nvSpPr>
        <p:spPr bwMode="auto">
          <a:xfrm>
            <a:off x="228600" y="847615"/>
            <a:ext cx="1406645"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Objectives </a:t>
            </a:r>
            <a:endParaRPr lang="en-US" i="1" dirty="0">
              <a:solidFill>
                <a:srgbClr val="DA5500"/>
              </a:solidFill>
            </a:endParaRPr>
          </a:p>
        </p:txBody>
      </p:sp>
      <p:sp>
        <p:nvSpPr>
          <p:cNvPr id="14342" name="Content Placeholder 5"/>
          <p:cNvSpPr>
            <a:spLocks noGrp="1"/>
          </p:cNvSpPr>
          <p:nvPr>
            <p:ph sz="half" idx="4294967295"/>
          </p:nvPr>
        </p:nvSpPr>
        <p:spPr>
          <a:xfrm>
            <a:off x="152399" y="1280557"/>
            <a:ext cx="3810001" cy="1595996"/>
          </a:xfrm>
        </p:spPr>
        <p:txBody>
          <a:bodyPr>
            <a:noAutofit/>
          </a:bodyPr>
          <a:lstStyle/>
          <a:p>
            <a:pPr marL="256032" indent="-256032">
              <a:spcBef>
                <a:spcPts val="0"/>
              </a:spcBef>
              <a:spcAft>
                <a:spcPts val="600"/>
              </a:spcAft>
              <a:buClr>
                <a:schemeClr val="accent4">
                  <a:lumMod val="75000"/>
                </a:schemeClr>
              </a:buClr>
              <a:buSzPct val="100000"/>
            </a:pPr>
            <a:r>
              <a:rPr lang="en-US" sz="1400" b="0" dirty="0" smtClean="0">
                <a:solidFill>
                  <a:schemeClr val="tx1"/>
                </a:solidFill>
              </a:rPr>
              <a:t>Assess the performance of implicit time stepping methods compared to other schemes within large scale atmosphere models</a:t>
            </a:r>
            <a:endParaRPr lang="en-US" sz="1400" b="0" dirty="0">
              <a:solidFill>
                <a:schemeClr val="tx1"/>
              </a:solidFill>
            </a:endParaRPr>
          </a:p>
          <a:p>
            <a:pPr marL="256032" indent="-256032">
              <a:spcBef>
                <a:spcPts val="0"/>
              </a:spcBef>
              <a:spcAft>
                <a:spcPts val="600"/>
              </a:spcAft>
              <a:buClr>
                <a:schemeClr val="accent4">
                  <a:lumMod val="75000"/>
                </a:schemeClr>
              </a:buClr>
              <a:buSzPct val="100000"/>
            </a:pPr>
            <a:r>
              <a:rPr lang="en-US" sz="1400" b="0" dirty="0" smtClean="0">
                <a:solidFill>
                  <a:schemeClr val="tx1"/>
                </a:solidFill>
              </a:rPr>
              <a:t>Assess implicit integration for a range of model configurations and parameter choices </a:t>
            </a:r>
            <a:endParaRPr lang="en-US" sz="1400" b="0" dirty="0">
              <a:solidFill>
                <a:schemeClr val="tx1"/>
              </a:solidFill>
            </a:endParaRPr>
          </a:p>
        </p:txBody>
      </p:sp>
      <p:sp>
        <p:nvSpPr>
          <p:cNvPr id="18" name="TextBox 13"/>
          <p:cNvSpPr txBox="1">
            <a:spLocks noChangeArrowheads="1"/>
          </p:cNvSpPr>
          <p:nvPr/>
        </p:nvSpPr>
        <p:spPr bwMode="auto">
          <a:xfrm>
            <a:off x="228600" y="3185790"/>
            <a:ext cx="1350675" cy="369332"/>
          </a:xfrm>
          <a:prstGeom prst="rect">
            <a:avLst/>
          </a:prstGeom>
          <a:noFill/>
          <a:ln w="9525">
            <a:noFill/>
            <a:miter lim="800000"/>
            <a:headEnd/>
            <a:tailEnd/>
          </a:ln>
        </p:spPr>
        <p:txBody>
          <a:bodyPr wrap="none">
            <a:spAutoFit/>
          </a:bodyPr>
          <a:lstStyle/>
          <a:p>
            <a:pPr eaLnBrk="0" hangingPunct="0"/>
            <a:r>
              <a:rPr lang="en-US" i="1" dirty="0">
                <a:solidFill>
                  <a:srgbClr val="DA5500"/>
                </a:solidFill>
              </a:rPr>
              <a:t>Significance</a:t>
            </a:r>
          </a:p>
        </p:txBody>
      </p:sp>
      <p:sp>
        <p:nvSpPr>
          <p:cNvPr id="25" name="Content Placeholder 5"/>
          <p:cNvSpPr txBox="1">
            <a:spLocks/>
          </p:cNvSpPr>
          <p:nvPr/>
        </p:nvSpPr>
        <p:spPr>
          <a:xfrm>
            <a:off x="152399" y="3633712"/>
            <a:ext cx="3232127" cy="18188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spcBef>
                <a:spcPts val="0"/>
              </a:spcBef>
              <a:spcAft>
                <a:spcPts val="600"/>
              </a:spcAft>
            </a:pPr>
            <a:r>
              <a:rPr lang="en-US" sz="1400" b="0" dirty="0">
                <a:solidFill>
                  <a:srgbClr val="006600"/>
                </a:solidFill>
              </a:rPr>
              <a:t>The implicit solver is able to use time step sizes </a:t>
            </a:r>
            <a:r>
              <a:rPr lang="en-US" sz="1400" b="0" dirty="0" smtClean="0">
                <a:solidFill>
                  <a:srgbClr val="006600"/>
                </a:solidFill>
              </a:rPr>
              <a:t>such that no </a:t>
            </a:r>
            <a:r>
              <a:rPr lang="en-US" sz="1400" b="0" dirty="0" err="1">
                <a:solidFill>
                  <a:srgbClr val="006600"/>
                </a:solidFill>
              </a:rPr>
              <a:t>subcycling</a:t>
            </a:r>
            <a:r>
              <a:rPr lang="en-US" sz="1400" b="0" dirty="0">
                <a:solidFill>
                  <a:srgbClr val="006600"/>
                </a:solidFill>
              </a:rPr>
              <a:t> of tracers and </a:t>
            </a:r>
            <a:r>
              <a:rPr lang="en-US" sz="1400" b="0" dirty="0" smtClean="0">
                <a:solidFill>
                  <a:srgbClr val="006600"/>
                </a:solidFill>
              </a:rPr>
              <a:t>physics </a:t>
            </a:r>
            <a:r>
              <a:rPr lang="en-US" sz="1400" b="0" dirty="0">
                <a:solidFill>
                  <a:srgbClr val="006600"/>
                </a:solidFill>
              </a:rPr>
              <a:t>is </a:t>
            </a:r>
            <a:r>
              <a:rPr lang="en-US" sz="1400" b="0" dirty="0" smtClean="0">
                <a:solidFill>
                  <a:srgbClr val="006600"/>
                </a:solidFill>
              </a:rPr>
              <a:t>needed</a:t>
            </a:r>
            <a:endParaRPr lang="en-US" sz="1400" b="0" dirty="0">
              <a:solidFill>
                <a:srgbClr val="006600"/>
              </a:solidFill>
            </a:endParaRPr>
          </a:p>
          <a:p>
            <a:pPr marL="256032" indent="-256032">
              <a:spcBef>
                <a:spcPts val="0"/>
              </a:spcBef>
              <a:spcAft>
                <a:spcPts val="600"/>
              </a:spcAft>
            </a:pPr>
            <a:r>
              <a:rPr lang="en-US" sz="1400" b="0" dirty="0" smtClean="0"/>
              <a:t>The implicit solver shows equal performance to explicit for strongly regionally refined configurations</a:t>
            </a:r>
          </a:p>
        </p:txBody>
      </p:sp>
      <p:cxnSp>
        <p:nvCxnSpPr>
          <p:cNvPr id="13" name="Straight Connector 20"/>
          <p:cNvCxnSpPr>
            <a:cxnSpLocks noChangeShapeType="1"/>
          </p:cNvCxnSpPr>
          <p:nvPr/>
        </p:nvCxnSpPr>
        <p:spPr bwMode="auto">
          <a:xfrm>
            <a:off x="3581400" y="3044825"/>
            <a:ext cx="0" cy="3200400"/>
          </a:xfrm>
          <a:prstGeom prst="line">
            <a:avLst/>
          </a:prstGeom>
          <a:noFill/>
          <a:ln w="25400" algn="ctr">
            <a:solidFill>
              <a:srgbClr val="F9B074"/>
            </a:solidFill>
            <a:round/>
            <a:headEnd/>
            <a:tailEnd/>
          </a:ln>
        </p:spPr>
      </p:cxnSp>
      <p:sp>
        <p:nvSpPr>
          <p:cNvPr id="4" name="TextBox 3"/>
          <p:cNvSpPr txBox="1"/>
          <p:nvPr/>
        </p:nvSpPr>
        <p:spPr>
          <a:xfrm>
            <a:off x="6311900" y="3847222"/>
            <a:ext cx="184666" cy="369332"/>
          </a:xfrm>
          <a:prstGeom prst="rect">
            <a:avLst/>
          </a:prstGeom>
          <a:noFill/>
        </p:spPr>
        <p:txBody>
          <a:bodyPr wrap="none" rtlCol="0">
            <a:spAutoFit/>
          </a:bodyPr>
          <a:lstStyle/>
          <a:p>
            <a:endParaRPr lang="en-US" dirty="0"/>
          </a:p>
        </p:txBody>
      </p:sp>
      <p:pic>
        <p:nvPicPr>
          <p:cNvPr id="3" name="Picture 2" descr="ccsi-dev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6298322"/>
            <a:ext cx="1571303" cy="483478"/>
          </a:xfrm>
          <a:prstGeom prst="rect">
            <a:avLst/>
          </a:prstGeom>
        </p:spPr>
      </p:pic>
      <p:sp>
        <p:nvSpPr>
          <p:cNvPr id="2" name="TextBox 1"/>
          <p:cNvSpPr txBox="1"/>
          <p:nvPr/>
        </p:nvSpPr>
        <p:spPr>
          <a:xfrm>
            <a:off x="218872" y="5531140"/>
            <a:ext cx="3222572" cy="830997"/>
          </a:xfrm>
          <a:prstGeom prst="rect">
            <a:avLst/>
          </a:prstGeom>
          <a:noFill/>
        </p:spPr>
        <p:txBody>
          <a:bodyPr wrap="square" rtlCol="0">
            <a:spAutoFit/>
          </a:bodyPr>
          <a:lstStyle/>
          <a:p>
            <a:r>
              <a:rPr lang="en-US" sz="1200" dirty="0"/>
              <a:t>K. Evans, R. Archibald, D. Gardner, M. Norman, M. Taylor, C. Woodward,  P. </a:t>
            </a:r>
            <a:r>
              <a:rPr lang="en-US" sz="1200" dirty="0" smtClean="0"/>
              <a:t>Worley</a:t>
            </a:r>
            <a:r>
              <a:rPr lang="en-US" sz="1200" dirty="0"/>
              <a:t>.</a:t>
            </a:r>
            <a:r>
              <a:rPr lang="en-US" sz="1200" dirty="0" smtClean="0"/>
              <a:t> </a:t>
            </a:r>
            <a:r>
              <a:rPr lang="en-US" sz="1200" dirty="0"/>
              <a:t>Int. J.  High Perf. Comp. Apps., </a:t>
            </a:r>
            <a:r>
              <a:rPr lang="is-IS" sz="1200" dirty="0"/>
              <a:t>10.1177/1094342017736373.</a:t>
            </a:r>
          </a:p>
          <a:p>
            <a:pPr>
              <a:spcAft>
                <a:spcPts val="600"/>
              </a:spcAft>
            </a:pPr>
            <a:endParaRPr lang="en-US" sz="1200" dirty="0"/>
          </a:p>
        </p:txBody>
      </p:sp>
      <p:sp>
        <p:nvSpPr>
          <p:cNvPr id="22" name="Content Placeholder 5"/>
          <p:cNvSpPr txBox="1">
            <a:spLocks/>
          </p:cNvSpPr>
          <p:nvPr/>
        </p:nvSpPr>
        <p:spPr bwMode="auto">
          <a:xfrm>
            <a:off x="4114800" y="1219200"/>
            <a:ext cx="4953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spcBef>
                <a:spcPts val="0"/>
              </a:spcBef>
              <a:spcAft>
                <a:spcPts val="600"/>
              </a:spcAft>
            </a:pPr>
            <a:r>
              <a:rPr lang="en-US" sz="1400" b="0" dirty="0" smtClean="0">
                <a:solidFill>
                  <a:srgbClr val="006600"/>
                </a:solidFill>
              </a:rPr>
              <a:t>A </a:t>
            </a:r>
            <a:r>
              <a:rPr lang="en-US" sz="1400" b="0" dirty="0" err="1" smtClean="0">
                <a:solidFill>
                  <a:srgbClr val="006600"/>
                </a:solidFill>
              </a:rPr>
              <a:t>Trilinos</a:t>
            </a:r>
            <a:r>
              <a:rPr lang="en-US" sz="1400" b="0" dirty="0" smtClean="0">
                <a:solidFill>
                  <a:srgbClr val="006600"/>
                </a:solidFill>
              </a:rPr>
              <a:t> library based implicit solver that uses the GPU within the residual has been implemented within CAM-SE </a:t>
            </a:r>
          </a:p>
          <a:p>
            <a:pPr marL="256032" indent="-256032">
              <a:spcBef>
                <a:spcPts val="0"/>
              </a:spcBef>
              <a:spcAft>
                <a:spcPts val="600"/>
              </a:spcAft>
            </a:pPr>
            <a:r>
              <a:rPr lang="en-US" sz="1400" b="0" dirty="0" smtClean="0">
                <a:solidFill>
                  <a:srgbClr val="006600"/>
                </a:solidFill>
              </a:rPr>
              <a:t>The implicit solver provides accurate solutions for a range of problem types and scales  &gt;86,400 cores.</a:t>
            </a:r>
          </a:p>
          <a:p>
            <a:pPr marL="256032" indent="-256032">
              <a:spcBef>
                <a:spcPts val="0"/>
              </a:spcBef>
              <a:spcAft>
                <a:spcPts val="600"/>
              </a:spcAft>
            </a:pPr>
            <a:r>
              <a:rPr lang="en-US" sz="1400" b="0" dirty="0" smtClean="0">
                <a:solidFill>
                  <a:srgbClr val="006600"/>
                </a:solidFill>
              </a:rPr>
              <a:t>Newton-based </a:t>
            </a:r>
            <a:r>
              <a:rPr lang="en-US" sz="1400" b="0" dirty="0">
                <a:solidFill>
                  <a:srgbClr val="006600"/>
                </a:solidFill>
              </a:rPr>
              <a:t>i</a:t>
            </a:r>
            <a:r>
              <a:rPr lang="en-US" sz="1400" b="0" dirty="0" smtClean="0">
                <a:solidFill>
                  <a:srgbClr val="006600"/>
                </a:solidFill>
              </a:rPr>
              <a:t>mplicit algorithms have been evaluated at this scale of complexity for atmosphere fluid flow applications</a:t>
            </a:r>
          </a:p>
          <a:p>
            <a:pPr marL="256032" indent="-256032">
              <a:spcBef>
                <a:spcPts val="0"/>
              </a:spcBef>
              <a:spcAft>
                <a:spcPts val="600"/>
              </a:spcAft>
            </a:pPr>
            <a:endParaRPr lang="en-US" sz="1400" b="0" dirty="0" smtClean="0">
              <a:solidFill>
                <a:srgbClr val="006600"/>
              </a:solidFill>
            </a:endParaRPr>
          </a:p>
        </p:txBody>
      </p:sp>
      <p:sp>
        <p:nvSpPr>
          <p:cNvPr id="8" name="TextBox 7"/>
          <p:cNvSpPr txBox="1"/>
          <p:nvPr/>
        </p:nvSpPr>
        <p:spPr>
          <a:xfrm>
            <a:off x="3704057" y="5092422"/>
            <a:ext cx="2925981" cy="1015663"/>
          </a:xfrm>
          <a:prstGeom prst="rect">
            <a:avLst/>
          </a:prstGeom>
          <a:noFill/>
        </p:spPr>
        <p:txBody>
          <a:bodyPr wrap="square" rtlCol="0">
            <a:spAutoFit/>
          </a:bodyPr>
          <a:lstStyle/>
          <a:p>
            <a:r>
              <a:rPr lang="en-US" sz="1000" dirty="0" smtClean="0"/>
              <a:t>Upper: Mesh </a:t>
            </a:r>
            <a:r>
              <a:rPr lang="en-US" sz="1000" dirty="0"/>
              <a:t>for the uniform </a:t>
            </a:r>
            <a:r>
              <a:rPr lang="en-US" sz="1000" dirty="0" smtClean="0"/>
              <a:t>single</a:t>
            </a:r>
            <a:r>
              <a:rPr lang="en-US" sz="1000" dirty="0"/>
              <a:t> </a:t>
            </a:r>
            <a:r>
              <a:rPr lang="en-US" sz="1000" dirty="0" smtClean="0"/>
              <a:t>refinement </a:t>
            </a:r>
            <a:r>
              <a:rPr lang="en-US" sz="1000" dirty="0"/>
              <a:t>(middle), and multiple refinement (right) options </a:t>
            </a:r>
            <a:r>
              <a:rPr lang="en-US" sz="1000" dirty="0" smtClean="0"/>
              <a:t>for discretization analyzed for performance. Lower: Nodes </a:t>
            </a:r>
            <a:r>
              <a:rPr lang="en-US" sz="1000" dirty="0"/>
              <a:t>within each element </a:t>
            </a:r>
            <a:r>
              <a:rPr lang="en-US" sz="1000" dirty="0" smtClean="0"/>
              <a:t>for 4</a:t>
            </a:r>
            <a:r>
              <a:rPr lang="en-US" sz="1000" baseline="30000" dirty="0" smtClean="0"/>
              <a:t>th</a:t>
            </a:r>
            <a:r>
              <a:rPr lang="en-US" sz="1000" dirty="0" smtClean="0"/>
              <a:t> (blue</a:t>
            </a:r>
            <a:r>
              <a:rPr lang="en-US" sz="1000" dirty="0"/>
              <a:t>), </a:t>
            </a:r>
            <a:r>
              <a:rPr lang="en-US" sz="1000" dirty="0" smtClean="0"/>
              <a:t>8</a:t>
            </a:r>
            <a:r>
              <a:rPr lang="en-US" sz="1000" baseline="30000" dirty="0"/>
              <a:t>th</a:t>
            </a:r>
            <a:r>
              <a:rPr lang="en-US" sz="1000" dirty="0" smtClean="0"/>
              <a:t> (green</a:t>
            </a:r>
            <a:r>
              <a:rPr lang="en-US" sz="1000" dirty="0"/>
              <a:t>), and </a:t>
            </a:r>
            <a:r>
              <a:rPr lang="en-US" sz="1000" dirty="0" smtClean="0"/>
              <a:t>16</a:t>
            </a:r>
            <a:r>
              <a:rPr lang="en-US" sz="1000" baseline="30000" dirty="0"/>
              <a:t>th</a:t>
            </a:r>
            <a:r>
              <a:rPr lang="en-US" sz="1000" dirty="0" smtClean="0"/>
              <a:t> (red</a:t>
            </a:r>
            <a:r>
              <a:rPr lang="en-US" sz="1000" dirty="0"/>
              <a:t>) order. Varying orders and </a:t>
            </a:r>
            <a:r>
              <a:rPr lang="en-US" sz="1000" dirty="0" smtClean="0"/>
              <a:t>element layouts </a:t>
            </a:r>
            <a:r>
              <a:rPr lang="en-US" sz="1000" dirty="0"/>
              <a:t>of </a:t>
            </a:r>
            <a:r>
              <a:rPr lang="en-US" sz="1000" dirty="0" smtClean="0"/>
              <a:t>the grid creates </a:t>
            </a:r>
            <a:r>
              <a:rPr lang="en-US" sz="1000" dirty="0"/>
              <a:t>’equivalent’ </a:t>
            </a:r>
            <a:r>
              <a:rPr lang="en-US" sz="1000" dirty="0" smtClean="0"/>
              <a:t>resolutions.</a:t>
            </a:r>
            <a:endParaRPr lang="en-US" sz="1000" dirty="0"/>
          </a:p>
        </p:txBody>
      </p:sp>
      <p:sp>
        <p:nvSpPr>
          <p:cNvPr id="21" name="Rectangle 20"/>
          <p:cNvSpPr/>
          <p:nvPr/>
        </p:nvSpPr>
        <p:spPr>
          <a:xfrm>
            <a:off x="6314077" y="3216272"/>
            <a:ext cx="2682108" cy="861774"/>
          </a:xfrm>
          <a:prstGeom prst="rect">
            <a:avLst/>
          </a:prstGeom>
        </p:spPr>
        <p:txBody>
          <a:bodyPr wrap="square">
            <a:spAutoFit/>
          </a:bodyPr>
          <a:lstStyle/>
          <a:p>
            <a:r>
              <a:rPr lang="en-US" sz="1000" dirty="0" smtClean="0"/>
              <a:t>Below: Vorticity </a:t>
            </a:r>
            <a:r>
              <a:rPr lang="en-US" sz="1000" dirty="0"/>
              <a:t>field of </a:t>
            </a:r>
            <a:r>
              <a:rPr lang="en-US" sz="1000" dirty="0" smtClean="0"/>
              <a:t>horizontal </a:t>
            </a:r>
            <a:r>
              <a:rPr lang="en-US" sz="1000" dirty="0"/>
              <a:t>flow field at 6 days of simulation </a:t>
            </a:r>
            <a:r>
              <a:rPr lang="en-US" sz="1000" dirty="0" smtClean="0"/>
              <a:t>of flow instability for </a:t>
            </a:r>
            <a:r>
              <a:rPr lang="en-US" sz="1000"/>
              <a:t>3 </a:t>
            </a:r>
            <a:r>
              <a:rPr lang="en-US" sz="1000" smtClean="0"/>
              <a:t>different grid </a:t>
            </a:r>
            <a:r>
              <a:rPr lang="en-US" sz="1000" dirty="0"/>
              <a:t>layouts, all with a </a:t>
            </a:r>
            <a:r>
              <a:rPr lang="en-US" sz="1000" dirty="0" smtClean="0"/>
              <a:t>resolution </a:t>
            </a:r>
            <a:r>
              <a:rPr lang="en-US" sz="1000" dirty="0"/>
              <a:t>of </a:t>
            </a:r>
            <a:r>
              <a:rPr lang="en-US" sz="1000" dirty="0" smtClean="0"/>
              <a:t>about ¼ degree, </a:t>
            </a:r>
            <a:r>
              <a:rPr lang="en-US" sz="1000" dirty="0"/>
              <a:t>but </a:t>
            </a:r>
            <a:r>
              <a:rPr lang="en-US" sz="1000" dirty="0" smtClean="0"/>
              <a:t>different spatial grids using the implicit solver, and it matches the explicit.</a:t>
            </a:r>
            <a:endParaRPr lang="en-US" sz="1000" dirty="0"/>
          </a:p>
        </p:txBody>
      </p:sp>
      <p:sp>
        <p:nvSpPr>
          <p:cNvPr id="23" name="TextBox 13"/>
          <p:cNvSpPr txBox="1">
            <a:spLocks noChangeArrowheads="1"/>
          </p:cNvSpPr>
          <p:nvPr/>
        </p:nvSpPr>
        <p:spPr bwMode="auto">
          <a:xfrm>
            <a:off x="4241800" y="3164959"/>
            <a:ext cx="905354"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Results </a:t>
            </a:r>
            <a:endParaRPr lang="en-US" i="1" dirty="0">
              <a:solidFill>
                <a:srgbClr val="DA5500"/>
              </a:solidFill>
            </a:endParaRPr>
          </a:p>
        </p:txBody>
      </p:sp>
      <p:sp>
        <p:nvSpPr>
          <p:cNvPr id="9" name="Rectangle 8"/>
          <p:cNvSpPr/>
          <p:nvPr/>
        </p:nvSpPr>
        <p:spPr>
          <a:xfrm>
            <a:off x="2600067" y="3200391"/>
            <a:ext cx="184666" cy="133370"/>
          </a:xfrm>
          <a:prstGeom prst="rect">
            <a:avLst/>
          </a:prstGeom>
        </p:spPr>
        <p:txBody>
          <a:bodyPr wrap="none">
            <a:spAutoFit/>
          </a:bodyPr>
          <a:lstStyle/>
          <a:p>
            <a:r>
              <a:rPr lang="en-US" sz="400" baseline="30000" dirty="0">
                <a:solidFill>
                  <a:srgbClr val="000000"/>
                </a:solidFill>
                <a:latin typeface="Helvetica"/>
              </a:rPr>
              <a:t> </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40637"/>
          <a:stretch/>
        </p:blipFill>
        <p:spPr>
          <a:xfrm>
            <a:off x="6524058" y="4094863"/>
            <a:ext cx="2619942" cy="201322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4901" y="3565190"/>
            <a:ext cx="2378782" cy="1505508"/>
          </a:xfrm>
          <a:prstGeom prst="rect">
            <a:avLst/>
          </a:prstGeom>
        </p:spPr>
      </p:pic>
    </p:spTree>
    <p:extLst>
      <p:ext uri="{BB962C8B-B14F-4D97-AF65-F5344CB8AC3E}">
        <p14:creationId xmlns:p14="http://schemas.microsoft.com/office/powerpoint/2010/main" val="22707073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228600" y="25400"/>
            <a:ext cx="8686800" cy="762000"/>
          </a:xfrm>
        </p:spPr>
        <p:txBody>
          <a:bodyPr>
            <a:normAutofit/>
          </a:bodyPr>
          <a:lstStyle/>
          <a:p>
            <a:r>
              <a:rPr lang="en-US" sz="2000" b="1" dirty="0"/>
              <a:t>Performance analysis of fully explicit and fully implicit solvers within a spectral element shallow-water atmosphere model</a:t>
            </a:r>
            <a:endParaRPr lang="en-US" sz="2000" dirty="0"/>
          </a:p>
        </p:txBody>
      </p:sp>
      <p:sp>
        <p:nvSpPr>
          <p:cNvPr id="14341" name="TextBox 14"/>
          <p:cNvSpPr txBox="1">
            <a:spLocks noChangeArrowheads="1"/>
          </p:cNvSpPr>
          <p:nvPr/>
        </p:nvSpPr>
        <p:spPr bwMode="auto">
          <a:xfrm>
            <a:off x="228600" y="873204"/>
            <a:ext cx="1130438" cy="369332"/>
          </a:xfrm>
          <a:prstGeom prst="rect">
            <a:avLst/>
          </a:prstGeom>
          <a:noFill/>
          <a:ln w="9525">
            <a:noFill/>
            <a:miter lim="800000"/>
            <a:headEnd/>
            <a:tailEnd/>
          </a:ln>
        </p:spPr>
        <p:txBody>
          <a:bodyPr wrap="none">
            <a:spAutoFit/>
          </a:bodyPr>
          <a:lstStyle/>
          <a:p>
            <a:pPr eaLnBrk="0" hangingPunct="0"/>
            <a:r>
              <a:rPr lang="en-US" i="1" dirty="0" smtClean="0">
                <a:solidFill>
                  <a:srgbClr val="DA5500"/>
                </a:solidFill>
              </a:rPr>
              <a:t>Summary </a:t>
            </a:r>
            <a:endParaRPr lang="en-US" i="1" dirty="0">
              <a:solidFill>
                <a:srgbClr val="DA5500"/>
              </a:solidFill>
            </a:endParaRPr>
          </a:p>
        </p:txBody>
      </p:sp>
      <p:sp>
        <p:nvSpPr>
          <p:cNvPr id="4" name="TextBox 3"/>
          <p:cNvSpPr txBox="1"/>
          <p:nvPr/>
        </p:nvSpPr>
        <p:spPr>
          <a:xfrm>
            <a:off x="6311900" y="3568700"/>
            <a:ext cx="184666" cy="369332"/>
          </a:xfrm>
          <a:prstGeom prst="rect">
            <a:avLst/>
          </a:prstGeom>
          <a:noFill/>
        </p:spPr>
        <p:txBody>
          <a:bodyPr wrap="none" rtlCol="0">
            <a:spAutoFit/>
          </a:bodyPr>
          <a:lstStyle/>
          <a:p>
            <a:endParaRPr lang="en-US" dirty="0"/>
          </a:p>
        </p:txBody>
      </p:sp>
      <p:sp>
        <p:nvSpPr>
          <p:cNvPr id="10" name="TextBox 9"/>
          <p:cNvSpPr txBox="1"/>
          <p:nvPr/>
        </p:nvSpPr>
        <p:spPr>
          <a:xfrm>
            <a:off x="228600" y="1341632"/>
            <a:ext cx="8686800" cy="3539430"/>
          </a:xfrm>
          <a:prstGeom prst="rect">
            <a:avLst/>
          </a:prstGeom>
          <a:noFill/>
        </p:spPr>
        <p:txBody>
          <a:bodyPr wrap="square" rtlCol="0">
            <a:spAutoFit/>
          </a:bodyPr>
          <a:lstStyle/>
          <a:p>
            <a:r>
              <a:rPr lang="en-US" sz="1600" dirty="0"/>
              <a:t>Several methods utilizing a Newton–</a:t>
            </a:r>
            <a:r>
              <a:rPr lang="en-US" sz="1600" dirty="0" err="1"/>
              <a:t>Krylov</a:t>
            </a:r>
            <a:r>
              <a:rPr lang="en-US" sz="1600" dirty="0"/>
              <a:t> nonlinear solver are evaluated for a range of configurations of the shallow-water dynamical core of the spectral element community atmosphere model to evaluate their computational performance. These configurations are designed to explore the attributes of each method under different but relevant model usage scenarios, including varied spectral order within an element, static regional refinement, and scaling to the largest problem sizes. The limitations and benefits to using explicit </a:t>
            </a:r>
            <a:r>
              <a:rPr lang="en-US" sz="1600" dirty="0" err="1"/>
              <a:t>Runge-Kutta</a:t>
            </a:r>
            <a:r>
              <a:rPr lang="en-US" sz="1600" dirty="0"/>
              <a:t> versus implicit multistep methods, with different parameters and settings, are discussed in light of the trade-offs with Message Passing Interface (MPI) communication and memory and their inherent efficiency bottlenecks. The recommendation for future work using the implicit solvers is conditional based on scale separation and the stiffness of the problem. For the regionally refined configurations, the implicit method has about the same efficiency as the explicit method, without considering efficiency gains from a preconditioner. Initial simulations with </a:t>
            </a:r>
            <a:r>
              <a:rPr lang="en-US" sz="1600" dirty="0" err="1"/>
              <a:t>OpenACC</a:t>
            </a:r>
            <a:r>
              <a:rPr lang="en-US" sz="1600"/>
              <a:t> directives to utilize a Graphics Processing Unit (GPU) when performing function evaluations show improvements locally, and that overall gains are possible with adjustments to data exchanges.</a:t>
            </a:r>
            <a:endParaRPr lang="en-US" sz="1600" dirty="0"/>
          </a:p>
        </p:txBody>
      </p:sp>
      <p:sp>
        <p:nvSpPr>
          <p:cNvPr id="11" name="TextBox 10"/>
          <p:cNvSpPr txBox="1"/>
          <p:nvPr/>
        </p:nvSpPr>
        <p:spPr>
          <a:xfrm>
            <a:off x="348844" y="5365114"/>
            <a:ext cx="8610600" cy="738664"/>
          </a:xfrm>
          <a:prstGeom prst="rect">
            <a:avLst/>
          </a:prstGeom>
          <a:noFill/>
        </p:spPr>
        <p:txBody>
          <a:bodyPr wrap="square" rtlCol="0">
            <a:spAutoFit/>
          </a:bodyPr>
          <a:lstStyle/>
          <a:p>
            <a:r>
              <a:rPr lang="en-US" sz="1400" dirty="0"/>
              <a:t>K. Evans, R. Archibald, D. Gardner, M. Norman, M. Taylor, C. Woodward,  P. Worley. </a:t>
            </a:r>
            <a:r>
              <a:rPr lang="en-US" sz="1400" dirty="0" smtClean="0"/>
              <a:t>“Performance </a:t>
            </a:r>
            <a:r>
              <a:rPr lang="en-US" sz="1400" dirty="0"/>
              <a:t>analysis of fully </a:t>
            </a:r>
            <a:r>
              <a:rPr lang="en-US" sz="1400" dirty="0" smtClean="0"/>
              <a:t>explicit and </a:t>
            </a:r>
            <a:r>
              <a:rPr lang="en-US" sz="1400" dirty="0"/>
              <a:t>fully implicit solvers </a:t>
            </a:r>
            <a:r>
              <a:rPr lang="en-US" sz="1400" dirty="0" smtClean="0"/>
              <a:t>within a </a:t>
            </a:r>
            <a:r>
              <a:rPr lang="en-US" sz="1400" dirty="0"/>
              <a:t>spectral element </a:t>
            </a:r>
            <a:r>
              <a:rPr lang="en-US" sz="1400" dirty="0" smtClean="0"/>
              <a:t>shallow-water atmosphere model,” Int</a:t>
            </a:r>
            <a:r>
              <a:rPr lang="en-US" sz="1400" dirty="0"/>
              <a:t>. J.  </a:t>
            </a:r>
            <a:r>
              <a:rPr lang="en-US" sz="1400" dirty="0" smtClean="0"/>
              <a:t>High Perf. Comp. </a:t>
            </a:r>
            <a:r>
              <a:rPr lang="en-US" sz="1400" dirty="0"/>
              <a:t>Apps., </a:t>
            </a:r>
            <a:r>
              <a:rPr lang="is-IS" sz="1400" dirty="0"/>
              <a:t>10.1177/1094342017736373.</a:t>
            </a:r>
          </a:p>
        </p:txBody>
      </p:sp>
      <p:pic>
        <p:nvPicPr>
          <p:cNvPr id="12" name="Picture 11" descr="ccsi-dev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0" y="6323722"/>
            <a:ext cx="1571303" cy="483478"/>
          </a:xfrm>
          <a:prstGeom prst="rect">
            <a:avLst/>
          </a:prstGeom>
        </p:spPr>
      </p:pic>
      <p:pic>
        <p:nvPicPr>
          <p:cNvPr id="14" name="Picture 13"/>
          <p:cNvPicPr>
            <a:picLocks noChangeAspect="1"/>
          </p:cNvPicPr>
          <p:nvPr/>
        </p:nvPicPr>
        <p:blipFill>
          <a:blip r:embed="rId4"/>
          <a:stretch>
            <a:fillRect/>
          </a:stretch>
        </p:blipFill>
        <p:spPr>
          <a:xfrm>
            <a:off x="3429000" y="6415943"/>
            <a:ext cx="3197440" cy="442057"/>
          </a:xfrm>
          <a:prstGeom prst="rect">
            <a:avLst/>
          </a:prstGeom>
        </p:spPr>
      </p:pic>
    </p:spTree>
    <p:extLst>
      <p:ext uri="{BB962C8B-B14F-4D97-AF65-F5344CB8AC3E}">
        <p14:creationId xmlns:p14="http://schemas.microsoft.com/office/powerpoint/2010/main" val="42452841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8086</TotalTime>
  <Words>469</Words>
  <Application>Microsoft Macintosh PowerPoint</Application>
  <PresentationFormat>On-screen Show (4:3)</PresentationFormat>
  <Paragraphs>23</Paragraphs>
  <Slides>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Calibri</vt:lpstr>
      <vt:lpstr>Helvetica</vt:lpstr>
      <vt:lpstr>Arial</vt:lpstr>
      <vt:lpstr>1_Office Theme</vt:lpstr>
      <vt:lpstr>Custom Design</vt:lpstr>
      <vt:lpstr>Performance analysis of fully explicit and fully implicit solvers within a spectral element shallow-water atmosphere model</vt:lpstr>
      <vt:lpstr>Performance analysis of fully explicit and fully implicit solvers within a spectral element shallow-water atmosphere model</vt:lpstr>
    </vt:vector>
  </TitlesOfParts>
  <Company>US Department of Energy (SC)</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Budget Template</dc:title>
  <dc:creator>helpdesk</dc:creator>
  <cp:lastModifiedBy>Microsoft Office User</cp:lastModifiedBy>
  <cp:revision>609</cp:revision>
  <cp:lastPrinted>2013-07-17T20:47:32Z</cp:lastPrinted>
  <dcterms:created xsi:type="dcterms:W3CDTF">2011-04-04T14:41:56Z</dcterms:created>
  <dcterms:modified xsi:type="dcterms:W3CDTF">2017-11-20T06:52:21Z</dcterms:modified>
</cp:coreProperties>
</file>