
<file path=[Content_Types].xml><?xml version="1.0" encoding="utf-8"?>
<Types xmlns="http://schemas.openxmlformats.org/package/2006/content-types">
  <Default Extension="(null)" ContentType="image/x-emf"/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Open Sans" panose="020B0606030504020204" pitchFamily="34" charset="0"/>
      <p:regular r:id="rId4"/>
      <p:bold r:id="rId5"/>
      <p:italic r:id="rId6"/>
      <p:boldItalic r:id="rId7"/>
    </p:embeddedFont>
    <p:embeddedFont>
      <p:font typeface="PT Sans Narrow" panose="020B0506020203020204" pitchFamily="34" charset="77"/>
      <p:regular r:id="rId8"/>
      <p:bold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NUL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heme" Target="theme/theme1.xml"/><Relationship Id="rId5" Type="http://schemas.openxmlformats.org/officeDocument/2006/relationships/font" Target="fonts/font2.fntdata"/><Relationship Id="rId10" Type="http://schemas.openxmlformats.org/officeDocument/2006/relationships/viewProps" Target="viewProps.xml"/><Relationship Id="rId4" Type="http://schemas.openxmlformats.org/officeDocument/2006/relationships/font" Target="fonts/font1.fntdata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3450e84d6b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3450e84d6b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>
            <a:stCxn id="11" idx="3"/>
          </p:cNvCxnSpPr>
          <p:nvPr/>
        </p:nvCxnSpPr>
        <p:spPr>
          <a:xfrm rot="10800000" flipH="1">
            <a:off x="7558950" y="1881350"/>
            <a:ext cx="1382700" cy="4200"/>
          </a:xfrm>
          <a:prstGeom prst="straightConnector1">
            <a:avLst/>
          </a:prstGeom>
          <a:noFill/>
          <a:ln w="76200" cap="flat" cmpd="sng">
            <a:solidFill>
              <a:srgbClr val="AC940B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>
            <a:endCxn id="11" idx="1"/>
          </p:cNvCxnSpPr>
          <p:nvPr/>
        </p:nvCxnSpPr>
        <p:spPr>
          <a:xfrm rot="10800000" flipH="1">
            <a:off x="254250" y="1885550"/>
            <a:ext cx="1374000" cy="6900"/>
          </a:xfrm>
          <a:prstGeom prst="straightConnector1">
            <a:avLst/>
          </a:prstGeom>
          <a:noFill/>
          <a:ln w="76200" cap="flat" cmpd="sng">
            <a:solidFill>
              <a:srgbClr val="AC940B"/>
            </a:solidFill>
            <a:prstDash val="solid"/>
            <a:round/>
            <a:headEnd type="none" w="sm" len="sm"/>
            <a:tailEnd type="none" w="sm" len="sm"/>
          </a:ln>
        </p:spPr>
      </p:cxnSp>
      <p:grpSp>
        <p:nvGrpSpPr>
          <p:cNvPr id="13" name="Google Shape;13;p2"/>
          <p:cNvGrpSpPr/>
          <p:nvPr/>
        </p:nvGrpSpPr>
        <p:grpSpPr>
          <a:xfrm>
            <a:off x="197688" y="183825"/>
            <a:ext cx="8780663" cy="152400"/>
            <a:chOff x="1346429" y="1011300"/>
            <a:chExt cx="6452100" cy="152400"/>
          </a:xfrm>
        </p:grpSpPr>
        <p:cxnSp>
          <p:nvCxnSpPr>
            <p:cNvPr id="14" name="Google Shape;14;p2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rgbClr val="0B74AC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5" name="Google Shape;15;p2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rgbClr val="0B74AC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16" name="Google Shape;16;p2"/>
          <p:cNvGrpSpPr/>
          <p:nvPr/>
        </p:nvGrpSpPr>
        <p:grpSpPr>
          <a:xfrm>
            <a:off x="211809" y="3969138"/>
            <a:ext cx="8758726" cy="152400"/>
            <a:chOff x="1346435" y="3969088"/>
            <a:chExt cx="6452100" cy="152400"/>
          </a:xfrm>
        </p:grpSpPr>
        <p:cxnSp>
          <p:nvCxnSpPr>
            <p:cNvPr id="17" name="Google Shape;17;p2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rgbClr val="0B74AC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18" name="Google Shape;18;p2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rgbClr val="0B74AC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19" name="Google Shape;19;p2"/>
          <p:cNvSpPr txBox="1">
            <a:spLocks noGrp="1"/>
          </p:cNvSpPr>
          <p:nvPr>
            <p:ph type="ctrTitle"/>
          </p:nvPr>
        </p:nvSpPr>
        <p:spPr>
          <a:xfrm>
            <a:off x="247100" y="380175"/>
            <a:ext cx="8731500" cy="1183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AC0B23"/>
              </a:buClr>
              <a:buSzPts val="3600"/>
              <a:buNone/>
              <a:defRPr>
                <a:solidFill>
                  <a:srgbClr val="AC0B2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628250" y="1603250"/>
            <a:ext cx="5930700" cy="564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696969"/>
              </a:buClr>
              <a:buSzPts val="2400"/>
              <a:buNone/>
              <a:defRPr sz="2400" i="1">
                <a:solidFill>
                  <a:srgbClr val="696969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>
              <a:solidFill>
                <a:srgbClr val="696969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>
            <a:spLocks noGrp="1"/>
          </p:cNvSpPr>
          <p:nvPr>
            <p:ph type="body" idx="1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2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rgbClr val="AC940B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p12"/>
          <p:cNvSpPr txBox="1">
            <a:spLocks noGrp="1"/>
          </p:cNvSpPr>
          <p:nvPr>
            <p:ph type="title" hasCustomPrompt="1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0B74AC"/>
              </a:buClr>
              <a:buSzPts val="13000"/>
              <a:buNone/>
              <a:defRPr sz="13000">
                <a:solidFill>
                  <a:srgbClr val="0B74AC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3000"/>
              <a:buNone/>
              <a:defRPr sz="130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6" name="Google Shape;96;p12"/>
          <p:cNvSpPr txBox="1">
            <a:spLocks noGrp="1"/>
          </p:cNvSpPr>
          <p:nvPr>
            <p:ph type="body" idx="1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7" name="Google Shape;9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TITLE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oogle Shape;22;p3"/>
          <p:cNvGrpSpPr/>
          <p:nvPr/>
        </p:nvGrpSpPr>
        <p:grpSpPr>
          <a:xfrm>
            <a:off x="247088" y="183825"/>
            <a:ext cx="8731627" cy="152400"/>
            <a:chOff x="1346429" y="1011300"/>
            <a:chExt cx="6452100" cy="152400"/>
          </a:xfrm>
        </p:grpSpPr>
        <p:cxnSp>
          <p:nvCxnSpPr>
            <p:cNvPr id="23" name="Google Shape;23;p3"/>
            <p:cNvCxnSpPr/>
            <p:nvPr/>
          </p:nvCxnSpPr>
          <p:spPr>
            <a:xfrm rot="10800000">
              <a:off x="1346429" y="1011300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rgbClr val="0B74AC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4" name="Google Shape;24;p3"/>
            <p:cNvCxnSpPr/>
            <p:nvPr/>
          </p:nvCxnSpPr>
          <p:spPr>
            <a:xfrm rot="10800000">
              <a:off x="1346429" y="1163700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rgbClr val="0B74AC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grpSp>
        <p:nvGrpSpPr>
          <p:cNvPr id="25" name="Google Shape;25;p3"/>
          <p:cNvGrpSpPr/>
          <p:nvPr/>
        </p:nvGrpSpPr>
        <p:grpSpPr>
          <a:xfrm>
            <a:off x="239002" y="3969125"/>
            <a:ext cx="8731627" cy="152400"/>
            <a:chOff x="1346435" y="3969088"/>
            <a:chExt cx="6452100" cy="152400"/>
          </a:xfrm>
        </p:grpSpPr>
        <p:cxnSp>
          <p:nvCxnSpPr>
            <p:cNvPr id="26" name="Google Shape;26;p3"/>
            <p:cNvCxnSpPr/>
            <p:nvPr/>
          </p:nvCxnSpPr>
          <p:spPr>
            <a:xfrm>
              <a:off x="1346435" y="4121488"/>
              <a:ext cx="6452100" cy="0"/>
            </a:xfrm>
            <a:prstGeom prst="straightConnector1">
              <a:avLst/>
            </a:prstGeom>
            <a:noFill/>
            <a:ln w="76200" cap="flat" cmpd="sng">
              <a:solidFill>
                <a:srgbClr val="0B74AC"/>
              </a:solidFill>
              <a:prstDash val="solid"/>
              <a:round/>
              <a:headEnd type="none" w="sm" len="sm"/>
              <a:tailEnd type="none" w="sm" len="sm"/>
            </a:ln>
          </p:spPr>
        </p:cxnSp>
        <p:cxnSp>
          <p:nvCxnSpPr>
            <p:cNvPr id="27" name="Google Shape;27;p3"/>
            <p:cNvCxnSpPr/>
            <p:nvPr/>
          </p:nvCxnSpPr>
          <p:spPr>
            <a:xfrm>
              <a:off x="1346435" y="3969088"/>
              <a:ext cx="6452100" cy="0"/>
            </a:xfrm>
            <a:prstGeom prst="straightConnector1">
              <a:avLst/>
            </a:prstGeom>
            <a:noFill/>
            <a:ln w="9525" cap="flat" cmpd="sng">
              <a:solidFill>
                <a:srgbClr val="0B74AC"/>
              </a:solidFill>
              <a:prstDash val="solid"/>
              <a:round/>
              <a:headEnd type="none" w="sm" len="sm"/>
              <a:tailEnd type="none" w="sm" len="sm"/>
            </a:ln>
          </p:spPr>
        </p:cxnSp>
      </p:grpSp>
      <p:sp>
        <p:nvSpPr>
          <p:cNvPr id="28" name="Google Shape;28;p3"/>
          <p:cNvSpPr txBox="1">
            <a:spLocks noGrp="1"/>
          </p:cNvSpPr>
          <p:nvPr>
            <p:ph type="ctrTitle"/>
          </p:nvPr>
        </p:nvSpPr>
        <p:spPr>
          <a:xfrm>
            <a:off x="247100" y="380175"/>
            <a:ext cx="8731500" cy="11838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AC0B23"/>
              </a:buClr>
              <a:buSzPts val="3600"/>
              <a:buNone/>
              <a:defRPr>
                <a:solidFill>
                  <a:srgbClr val="AC0B23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29" name="Google Shape;29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>
              <a:solidFill>
                <a:srgbClr val="696969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riginal section header" type="secHead">
  <p:cSld name="SECTION_HEADER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4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rgbClr val="0B74A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AC0B23"/>
              </a:buClr>
              <a:buSzPts val="3600"/>
              <a:buNone/>
              <a:defRPr>
                <a:solidFill>
                  <a:srgbClr val="AC0B23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rgbClr val="0B74A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title"/>
          </p:nvPr>
        </p:nvSpPr>
        <p:spPr>
          <a:xfrm>
            <a:off x="1076300" y="20175"/>
            <a:ext cx="8049000" cy="677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1"/>
          </p:nvPr>
        </p:nvSpPr>
        <p:spPr>
          <a:xfrm>
            <a:off x="27900" y="697625"/>
            <a:ext cx="9097200" cy="3915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9" name="Google Shape;39;p5" descr="RUBISCO_icon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0350" y="24475"/>
            <a:ext cx="1000750" cy="627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5" descr="UM_logo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76575" y="4636717"/>
            <a:ext cx="661840" cy="39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Google Shape;41;p5" descr="UCI_logo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02976" y="4638400"/>
            <a:ext cx="691449" cy="39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Google Shape;42;p5" descr="ORNL_logo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107517" y="4631775"/>
            <a:ext cx="769533" cy="39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Google Shape;43;p5" descr="ncar-logo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711965" y="4630502"/>
            <a:ext cx="1226883" cy="39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4" name="Google Shape;44;p5" descr="LANL_logo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486845" y="4633802"/>
            <a:ext cx="1085158" cy="39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Google Shape;45;p5" descr="LBNL_logo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652850" y="4634097"/>
            <a:ext cx="661850" cy="395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46" name="Google Shape;46;p5" descr="BNL_logo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454160" y="4636102"/>
            <a:ext cx="1022340" cy="39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7" name="Google Shape;47;p5" descr="ANL_logo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98142" y="4633925"/>
            <a:ext cx="1044882" cy="395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6"/>
          <p:cNvSpPr txBox="1">
            <a:spLocks noGrp="1"/>
          </p:cNvSpPr>
          <p:nvPr>
            <p:ph type="title"/>
          </p:nvPr>
        </p:nvSpPr>
        <p:spPr>
          <a:xfrm>
            <a:off x="1076300" y="20175"/>
            <a:ext cx="8049000" cy="631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6"/>
          <p:cNvSpPr txBox="1">
            <a:spLocks noGrp="1"/>
          </p:cNvSpPr>
          <p:nvPr>
            <p:ph type="body" idx="1"/>
          </p:nvPr>
        </p:nvSpPr>
        <p:spPr>
          <a:xfrm>
            <a:off x="27900" y="732775"/>
            <a:ext cx="4433700" cy="4050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body" idx="2"/>
          </p:nvPr>
        </p:nvSpPr>
        <p:spPr>
          <a:xfrm>
            <a:off x="4603800" y="732775"/>
            <a:ext cx="4521600" cy="40509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53" name="Google Shape;53;p6" descr="RUBISCO_icon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0350" y="24475"/>
            <a:ext cx="1000750" cy="627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6" descr="UM_logo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76575" y="4636717"/>
            <a:ext cx="661840" cy="39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6" descr="UCI_logo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02976" y="4638400"/>
            <a:ext cx="691449" cy="39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Google Shape;56;p6" descr="ORNL_logo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107517" y="4631775"/>
            <a:ext cx="769533" cy="39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Google Shape;57;p6" descr="ncar-logo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711965" y="4630502"/>
            <a:ext cx="1226883" cy="39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6" descr="LANL_logo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486845" y="4633802"/>
            <a:ext cx="1085158" cy="39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Google Shape;59;p6" descr="LBNL_logo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652850" y="4634097"/>
            <a:ext cx="661850" cy="395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Google Shape;60;p6" descr="BNL_logo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454160" y="4636102"/>
            <a:ext cx="1022340" cy="39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Google Shape;61;p6" descr="ANL_logo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98142" y="4633925"/>
            <a:ext cx="1044882" cy="39527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rgbClr val="0B74A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7"/>
          <p:cNvSpPr txBox="1">
            <a:spLocks noGrp="1"/>
          </p:cNvSpPr>
          <p:nvPr>
            <p:ph type="title"/>
          </p:nvPr>
        </p:nvSpPr>
        <p:spPr>
          <a:xfrm>
            <a:off x="1076300" y="20174"/>
            <a:ext cx="8049000" cy="631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66" name="Google Shape;66;p7" descr="RUBISCO_icon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0350" y="24475"/>
            <a:ext cx="1000750" cy="627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7" descr="UM_logo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76575" y="4636717"/>
            <a:ext cx="661840" cy="39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7" descr="UCI_logo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102976" y="4638400"/>
            <a:ext cx="691449" cy="39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7" descr="ORNL_logo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6107517" y="4631775"/>
            <a:ext cx="769533" cy="39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7" descr="ncar-logo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4711965" y="4630502"/>
            <a:ext cx="1226883" cy="39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7" descr="LANL_logo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3486845" y="4633802"/>
            <a:ext cx="1085158" cy="393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7" descr="LBNL_logo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2652850" y="4634097"/>
            <a:ext cx="661850" cy="395276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7" descr="BNL_logo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454160" y="4636102"/>
            <a:ext cx="1022340" cy="39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7" descr="ANL_logo.pn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98142" y="4633925"/>
            <a:ext cx="1044882" cy="395275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7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rgbClr val="0B74A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8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78" name="Google Shape;78;p8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79" name="Google Shape;79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6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9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400"/>
              <a:buNone/>
              <a:defRPr sz="5400" b="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rgbClr val="0B74AC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85" name="Google Shape;85;p1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86" name="Google Shape;86;p10"/>
          <p:cNvSpPr txBox="1">
            <a:spLocks noGrp="1"/>
          </p:cNvSpPr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subTitle" idx="1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tropic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076300" y="27225"/>
            <a:ext cx="8049000" cy="70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AC0B23"/>
              </a:buClr>
              <a:buSzPts val="3600"/>
              <a:buFont typeface="PT Sans Narrow"/>
              <a:buNone/>
              <a:defRPr sz="3600" b="1">
                <a:solidFill>
                  <a:srgbClr val="AC0B23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PT Sans Narrow"/>
              <a:buNone/>
              <a:defRPr sz="3600" b="1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7900" y="809125"/>
            <a:ext cx="9097200" cy="330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696969"/>
              </a:buClr>
              <a:buSzPts val="1800"/>
              <a:buFont typeface="Open Sans"/>
              <a:buChar char="●"/>
              <a:defRPr sz="1800">
                <a:solidFill>
                  <a:srgbClr val="696969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96969"/>
              </a:buClr>
              <a:buSzPts val="1400"/>
              <a:buFont typeface="Open Sans"/>
              <a:buChar char="○"/>
              <a:defRPr>
                <a:solidFill>
                  <a:srgbClr val="696969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96969"/>
              </a:buClr>
              <a:buSzPts val="1400"/>
              <a:buFont typeface="Open Sans"/>
              <a:buChar char="■"/>
              <a:defRPr>
                <a:solidFill>
                  <a:srgbClr val="696969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96969"/>
              </a:buClr>
              <a:buSzPts val="1400"/>
              <a:buFont typeface="Open Sans"/>
              <a:buChar char="●"/>
              <a:defRPr>
                <a:solidFill>
                  <a:srgbClr val="696969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96969"/>
              </a:buClr>
              <a:buSzPts val="1400"/>
              <a:buFont typeface="Open Sans"/>
              <a:buChar char="○"/>
              <a:defRPr>
                <a:solidFill>
                  <a:srgbClr val="696969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96969"/>
              </a:buClr>
              <a:buSzPts val="1400"/>
              <a:buFont typeface="Open Sans"/>
              <a:buChar char="■"/>
              <a:defRPr>
                <a:solidFill>
                  <a:srgbClr val="696969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96969"/>
              </a:buClr>
              <a:buSzPts val="1400"/>
              <a:buFont typeface="Open Sans"/>
              <a:buChar char="●"/>
              <a:defRPr>
                <a:solidFill>
                  <a:srgbClr val="696969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696969"/>
              </a:buClr>
              <a:buSzPts val="1400"/>
              <a:buFont typeface="Open Sans"/>
              <a:buChar char="○"/>
              <a:defRPr>
                <a:solidFill>
                  <a:srgbClr val="696969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rgbClr val="696969"/>
              </a:buClr>
              <a:buSzPts val="1400"/>
              <a:buFont typeface="Open Sans"/>
              <a:buChar char="■"/>
              <a:defRPr>
                <a:solidFill>
                  <a:srgbClr val="696969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(null)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4"/>
          <p:cNvSpPr txBox="1">
            <a:spLocks noGrp="1"/>
          </p:cNvSpPr>
          <p:nvPr>
            <p:ph type="title" idx="4294967295"/>
          </p:nvPr>
        </p:nvSpPr>
        <p:spPr>
          <a:xfrm>
            <a:off x="2925" y="-19079"/>
            <a:ext cx="9122400" cy="623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dirty="0"/>
              <a:t>Ensuring Climate Simulation Reproducibility in the </a:t>
            </a:r>
            <a:r>
              <a:rPr lang="en" sz="3000" dirty="0" err="1"/>
              <a:t>Exascale</a:t>
            </a:r>
            <a:r>
              <a:rPr lang="en" sz="3000" dirty="0"/>
              <a:t> Era</a:t>
            </a:r>
            <a:endParaRPr sz="3000" dirty="0"/>
          </a:p>
        </p:txBody>
      </p:sp>
      <p:sp>
        <p:nvSpPr>
          <p:cNvPr id="105" name="Google Shape;105;p14"/>
          <p:cNvSpPr txBox="1">
            <a:spLocks noGrp="1"/>
          </p:cNvSpPr>
          <p:nvPr>
            <p:ph type="body" idx="4294967295"/>
          </p:nvPr>
        </p:nvSpPr>
        <p:spPr>
          <a:xfrm>
            <a:off x="64867" y="636125"/>
            <a:ext cx="5380461" cy="36060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b="1" dirty="0"/>
              <a:t>Objective:</a:t>
            </a:r>
            <a:r>
              <a:rPr lang="en" sz="1400" dirty="0"/>
              <a:t> </a:t>
            </a:r>
            <a:r>
              <a:rPr lang="en-US" sz="1400" dirty="0"/>
              <a:t>Establish if older E3SM climate simulations are statistically reproducible on Titan after advances in the support software infrastructure that result in non-bit-for-bit solution changes.</a:t>
            </a:r>
            <a:endParaRPr sz="1400" dirty="0"/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 b="1" dirty="0"/>
              <a:t>Approach:</a:t>
            </a:r>
            <a:r>
              <a:rPr lang="en" sz="1400" dirty="0"/>
              <a:t> </a:t>
            </a:r>
            <a:r>
              <a:rPr lang="en-US" sz="1400" dirty="0"/>
              <a:t>Establish the robustness of a newly developed short simulation ensemble based testing methodology. And, then apply it to test the null hypothesis that the older and newer climate simulations are statistically indistinguishable.</a:t>
            </a:r>
            <a:endParaRPr sz="1400" dirty="0"/>
          </a:p>
          <a:p>
            <a:pPr marL="0" lvl="0" indent="0" algn="l" rtl="0">
              <a:lnSpc>
                <a:spcPct val="115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lang="en" sz="1400" b="1" dirty="0"/>
              <a:t>Results/Impacts:</a:t>
            </a:r>
            <a:r>
              <a:rPr lang="en" sz="1400" dirty="0"/>
              <a:t> Ensured that frozen climate simulations are indeed reproducible despite months of development of the supporting </a:t>
            </a:r>
            <a:r>
              <a:rPr lang="en" sz="1400" dirty="0" err="1"/>
              <a:t>softw</a:t>
            </a:r>
            <a:r>
              <a:rPr lang="en-US" sz="1400" dirty="0" err="1"/>
              <a:t>ar</a:t>
            </a:r>
            <a:r>
              <a:rPr lang="en" sz="1400" dirty="0"/>
              <a:t>e infrastructure. Power analysis framework of t</a:t>
            </a:r>
            <a:r>
              <a:rPr lang="en-US" sz="1400" dirty="0"/>
              <a:t>he</a:t>
            </a:r>
            <a:r>
              <a:rPr lang="en" sz="1400" dirty="0"/>
              <a:t> testing methodology quantifies the degree of similarity between two simulations allowing systematic evaluation of test results.</a:t>
            </a:r>
            <a:endParaRPr sz="1400" dirty="0"/>
          </a:p>
        </p:txBody>
      </p:sp>
      <p:sp>
        <p:nvSpPr>
          <p:cNvPr id="106" name="Google Shape;106;p14"/>
          <p:cNvSpPr txBox="1"/>
          <p:nvPr/>
        </p:nvSpPr>
        <p:spPr>
          <a:xfrm>
            <a:off x="-29231" y="4480645"/>
            <a:ext cx="5240554" cy="7269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r>
              <a:rPr lang="en-US" sz="1000" dirty="0"/>
              <a:t>Mahajan, S., K. J. Evans, Joe Kennedy, M. L. </a:t>
            </a:r>
            <a:r>
              <a:rPr lang="en-US" sz="1000" dirty="0" err="1"/>
              <a:t>Branstetter</a:t>
            </a:r>
            <a:r>
              <a:rPr lang="en-US" sz="1000" dirty="0"/>
              <a:t>, M. Xu, M. Norman (2019): Ongoing solution reproducibility of earth system models as they progress toward </a:t>
            </a:r>
            <a:r>
              <a:rPr lang="en-US" sz="1000" dirty="0" err="1"/>
              <a:t>exascale</a:t>
            </a:r>
            <a:r>
              <a:rPr lang="en-US" sz="1000" dirty="0"/>
              <a:t> computing, </a:t>
            </a:r>
            <a:r>
              <a:rPr lang="en-US" sz="1000" i="1" dirty="0"/>
              <a:t>Special Issue for Computational Reproducibility at </a:t>
            </a:r>
            <a:r>
              <a:rPr lang="en-US" sz="1000" i="1" dirty="0" err="1"/>
              <a:t>Exascale</a:t>
            </a:r>
            <a:r>
              <a:rPr lang="en-US" sz="1000" i="1" dirty="0"/>
              <a:t> Workshop 2017, Super Computing 2017, in International Journal of High Performance Computing Applications</a:t>
            </a:r>
            <a:r>
              <a:rPr lang="en-US" sz="1000" dirty="0"/>
              <a:t>, https://</a:t>
            </a:r>
            <a:r>
              <a:rPr lang="en-US" sz="1000" dirty="0" err="1"/>
              <a:t>doi.org</a:t>
            </a:r>
            <a:r>
              <a:rPr lang="en-US" sz="1000" dirty="0"/>
              <a:t>/10.1177/1094342019837341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rgbClr val="696969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BE251F3-6C59-A04F-A0D1-32A9FC80E3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11040" y="877007"/>
            <a:ext cx="2891058" cy="297326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7000068-0E5A-424F-B879-C0A56F362D64}"/>
              </a:ext>
            </a:extLst>
          </p:cNvPr>
          <p:cNvSpPr txBox="1"/>
          <p:nvPr/>
        </p:nvSpPr>
        <p:spPr>
          <a:xfrm>
            <a:off x="5524639" y="3877413"/>
            <a:ext cx="36623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Empirically estimated power (</a:t>
            </a:r>
            <a:r>
              <a:rPr lang="en-US" sz="1200" i="1" dirty="0"/>
              <a:t>probability of correctly rejecting a false null hypothesis</a:t>
            </a:r>
            <a:r>
              <a:rPr lang="en-US" sz="1200" dirty="0"/>
              <a:t>) of the testing framework in detecting changes to a EAM tuning parameter from a control case (</a:t>
            </a:r>
            <a:r>
              <a:rPr lang="en-US" sz="1200" i="1" dirty="0"/>
              <a:t>zm_c0_ocn = 0.007</a:t>
            </a:r>
            <a:r>
              <a:rPr lang="en-US" sz="1200" dirty="0"/>
              <a:t>) for different short (</a:t>
            </a:r>
            <a:r>
              <a:rPr lang="en-US" sz="1200" i="1" dirty="0"/>
              <a:t>1yr</a:t>
            </a:r>
            <a:r>
              <a:rPr lang="en-US" sz="1200" dirty="0"/>
              <a:t>) ensemble sizes (</a:t>
            </a:r>
            <a:r>
              <a:rPr lang="en-US" sz="1200" i="1" dirty="0"/>
              <a:t>N</a:t>
            </a:r>
            <a:r>
              <a:rPr lang="en-US" sz="1200" dirty="0"/>
              <a:t>).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241</Words>
  <Application>Microsoft Macintosh PowerPoint</Application>
  <PresentationFormat>On-screen Show (16:9)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Open Sans</vt:lpstr>
      <vt:lpstr>Arial</vt:lpstr>
      <vt:lpstr>PT Sans Narrow</vt:lpstr>
      <vt:lpstr>Tropic</vt:lpstr>
      <vt:lpstr>Ensuring Climate Simulation Reproducibility in the Exascale Era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Taking Earth system model evaluation to the next level</dc:title>
  <cp:lastModifiedBy>Microsoft Office User</cp:lastModifiedBy>
  <cp:revision>5</cp:revision>
  <dcterms:modified xsi:type="dcterms:W3CDTF">2019-04-04T20:50:58Z</dcterms:modified>
</cp:coreProperties>
</file>