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55C63-4BF1-A94B-82A6-AFA00152B6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E6BD57-91BC-174F-A824-A18CB2316E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9BECD2-4AED-ED45-88EA-152F0FBE0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6940-8441-444A-8447-F1023B62D8FC}" type="datetimeFigureOut">
              <a:rPr lang="en-US" smtClean="0"/>
              <a:t>3/17/21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65246B-2A58-BB48-8834-9B897CB58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212691-FE76-6A47-871A-455CD8139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E10D7-C644-7E40-AB00-796D05312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543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1C032-9EE9-2A47-AC34-8F613EA75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435592-993A-3047-9E80-6350F55B46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A3AC60-1ED0-6F42-96EE-03AC09D5F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6940-8441-444A-8447-F1023B62D8FC}" type="datetimeFigureOut">
              <a:rPr lang="en-US" smtClean="0"/>
              <a:t>3/17/21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66E045-1D4A-D241-B47E-34E52EEA9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22AC1B-513B-4647-9395-92213D738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E10D7-C644-7E40-AB00-796D05312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806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A6235E-A57B-FF4B-8847-305476604D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7D063C-DAE2-744B-943D-D412D1E3AF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1948F1-994B-774D-8C7A-2B1240E2A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6940-8441-444A-8447-F1023B62D8FC}" type="datetimeFigureOut">
              <a:rPr lang="en-US" smtClean="0"/>
              <a:t>3/17/21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7E75D8-177F-7F44-8204-5335F0B06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A9A79D-25D5-B340-AE87-547BD7418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E10D7-C644-7E40-AB00-796D05312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060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2F1D0-5947-1041-8DC4-4D5E9C6A4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2E8F4E-1305-4043-9953-1DAF9D0765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D60549-F998-4541-BAAF-A197B601A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6940-8441-444A-8447-F1023B62D8FC}" type="datetimeFigureOut">
              <a:rPr lang="en-US" smtClean="0"/>
              <a:t>3/17/21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A1B3BD-038B-0E46-8E46-DE5613A88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ABAA2E-76EC-CB4D-8CAF-856C96E15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E10D7-C644-7E40-AB00-796D05312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175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FE661-1915-214E-A737-D346F7D1B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C355A8-B30A-5F4A-8B4E-E8BBF5B9E2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631B90-C629-3B4E-93E8-8EC37BBFB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6940-8441-444A-8447-F1023B62D8FC}" type="datetimeFigureOut">
              <a:rPr lang="en-US" smtClean="0"/>
              <a:t>3/17/21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DA9DF3-0246-0D4E-828D-27F85ADDA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2814C9-CB94-9343-870D-24742EE20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E10D7-C644-7E40-AB00-796D05312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497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B01B8-DE31-AE43-AD16-46EB12461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6FFA8-18D5-044C-A8EF-47BC412608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823EAE-A782-9645-9A3F-445B01ABE0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2CBAED-593B-4844-B220-D8A878399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6940-8441-444A-8447-F1023B62D8FC}" type="datetimeFigureOut">
              <a:rPr lang="en-US" smtClean="0"/>
              <a:t>3/17/21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DDA041-D4C9-3549-9AC4-CB8E67A15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5FC11C-3FEA-3046-BF33-ECC91E818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E10D7-C644-7E40-AB00-796D05312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044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2441A-523A-184C-84FA-BDEA24327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54FD5A-0800-774B-AEFD-8B9B1F3717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FD100D-C5CF-DC4F-ACDC-AA3225ACC5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D56E73-4048-DE40-ADA8-FCFBA0A635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738ED2-E7EF-024E-B2E9-8F580F3BE8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45BD67-0BDE-2F43-BD21-DA9A10C67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6940-8441-444A-8447-F1023B62D8FC}" type="datetimeFigureOut">
              <a:rPr lang="en-US" smtClean="0"/>
              <a:t>3/17/21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58919F-432E-624F-B538-D544F3F99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7AB8D1-DDE4-9843-BE0D-30A9BCFFD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E10D7-C644-7E40-AB00-796D05312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36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F9E02-EFCE-C444-84F6-44C58760F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6F5D29-6673-5B45-91F1-59520B226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6940-8441-444A-8447-F1023B62D8FC}" type="datetimeFigureOut">
              <a:rPr lang="en-US" smtClean="0"/>
              <a:t>3/17/21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E037A2-992E-464B-99D0-4C9201BAF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2F33D0-CAFF-E540-BBEE-D07B79E5B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E10D7-C644-7E40-AB00-796D05312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35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FAE356-E16A-6C42-B288-490D42B14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6940-8441-444A-8447-F1023B62D8FC}" type="datetimeFigureOut">
              <a:rPr lang="en-US" smtClean="0"/>
              <a:t>3/17/21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6B1EA8-EBB5-FF42-B2FD-2007CA61A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874EE1-6C27-D743-8A0B-7FF5A1930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E10D7-C644-7E40-AB00-796D05312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495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1CF9A-F4F6-FA4A-BEC3-C57D85188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8E0DA9-0074-3045-86F8-CAD57366E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A722A1-11BF-FD42-98B6-4517DBEBEA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CCF813-7DC6-6C4D-9CEE-487FBBD24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6940-8441-444A-8447-F1023B62D8FC}" type="datetimeFigureOut">
              <a:rPr lang="en-US" smtClean="0"/>
              <a:t>3/17/21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22EF78-AB22-2B4B-9FD6-389E60DFC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DCD551-1B5B-4645-A169-D8CA91775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E10D7-C644-7E40-AB00-796D05312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978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7BD6F-30B7-3042-B897-87D867887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CC8E29-316B-E143-9122-EAA5CE842E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D32E23-1C78-024F-9C90-36123AC161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0D1AB8-6C34-4F43-ABB0-D367BB63C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6940-8441-444A-8447-F1023B62D8FC}" type="datetimeFigureOut">
              <a:rPr lang="en-US" smtClean="0"/>
              <a:t>3/17/21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58E633-32AC-BB4E-8966-580BDE154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ED2818-49D3-1040-86FF-FA698666D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E10D7-C644-7E40-AB00-796D05312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002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04E25F-069C-FB4C-B7E3-FF9F2B2DC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F72E05-73D2-BC42-B1B2-FD2FFD2EC3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5901E0-41B8-9B40-9E71-B40B6A8090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46940-8441-444A-8447-F1023B62D8FC}" type="datetimeFigureOut">
              <a:rPr lang="en-US" smtClean="0"/>
              <a:t>3/17/21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32FBD1-1762-F54B-8D34-75D384C663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521CC-65C9-7B48-82F7-3BA6128DFD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E10D7-C644-7E40-AB00-796D05312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228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B2CDD32-13C0-E949-9D13-2FF344FA3EC3}"/>
              </a:ext>
            </a:extLst>
          </p:cNvPr>
          <p:cNvSpPr txBox="1"/>
          <p:nvPr/>
        </p:nvSpPr>
        <p:spPr>
          <a:xfrm>
            <a:off x="146571" y="150230"/>
            <a:ext cx="83215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New </a:t>
            </a:r>
            <a:r>
              <a:rPr lang="en-US" sz="3200" dirty="0" err="1"/>
              <a:t>timestepping</a:t>
            </a:r>
            <a:r>
              <a:rPr lang="en-US" sz="3200" dirty="0"/>
              <a:t> algorithm analysis framework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76B23D0-8184-F640-ACF7-C524F8F63D0A}"/>
              </a:ext>
            </a:extLst>
          </p:cNvPr>
          <p:cNvSpPr txBox="1"/>
          <p:nvPr/>
        </p:nvSpPr>
        <p:spPr>
          <a:xfrm>
            <a:off x="164736" y="614836"/>
            <a:ext cx="6474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With applications to atmospheric modeling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358B6AB-E096-2C42-AB03-EBC3AAC90375}"/>
              </a:ext>
            </a:extLst>
          </p:cNvPr>
          <p:cNvSpPr txBox="1"/>
          <p:nvPr/>
        </p:nvSpPr>
        <p:spPr>
          <a:xfrm>
            <a:off x="162341" y="1135558"/>
            <a:ext cx="5834269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Objective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/>
              <a:t>Physical realism requires good numerical dispersion properties; computational performance concern motivate algorithms that remain stable even for very large time steps. We develop a new framework for analyzing numerical methods with respect to their dispersive properties and their numerical stability, and apply it to E3SM’s non-hydrostatic atmosphere component.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D97E794-E0AA-E34E-A8FB-6E259728C9C4}"/>
              </a:ext>
            </a:extLst>
          </p:cNvPr>
          <p:cNvSpPr txBox="1"/>
          <p:nvPr/>
        </p:nvSpPr>
        <p:spPr>
          <a:xfrm>
            <a:off x="162341" y="2805276"/>
            <a:ext cx="583426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Approach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/>
              <a:t>We add a new technique based on normal mode analysis to analyze the stability of numerical methods for time stepping. Previous analysis techniques may suggest that a particular time step size is numerically stable when in practice, it turns out to be unstable. In Fig. 1 stable regions are white. Fig. 1(a) uses one of the previous techniques, Fig. 1(b) uses our new technique. The much larger non-white region in Fig. 1 (b) shows unstable time step sizes are not being detected by the previous method. With the new technique we also analyze dispersion and dissipation of time stepping methods, Fig. 2.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FE438E-39EC-9446-8685-A6E9490A5043}"/>
              </a:ext>
            </a:extLst>
          </p:cNvPr>
          <p:cNvSpPr txBox="1"/>
          <p:nvPr/>
        </p:nvSpPr>
        <p:spPr>
          <a:xfrm>
            <a:off x="162341" y="5161536"/>
            <a:ext cx="58342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Impact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/>
              <a:t>We have developed a new time step algorithm analysis technique that is better matched to the application of non-hydrostatic atmospheric modeling, and applied it to E3SM.  The technique guides the design of new algorithms with good dispersion properties and large regions of numerical stability.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6D21F9F-E3A1-0048-A1B9-B5E4C9449A7E}"/>
              </a:ext>
            </a:extLst>
          </p:cNvPr>
          <p:cNvSpPr txBox="1"/>
          <p:nvPr/>
        </p:nvSpPr>
        <p:spPr>
          <a:xfrm>
            <a:off x="6096000" y="5955658"/>
            <a:ext cx="5989982" cy="73866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Oksana Guba, Mark A. Taylor, Andrew M. Bradley, Peter A. </a:t>
            </a:r>
            <a:r>
              <a:rPr lang="en-US" sz="1400" dirty="0" err="1"/>
              <a:t>Bosler</a:t>
            </a:r>
            <a:r>
              <a:rPr lang="en-US" sz="1400" dirty="0"/>
              <a:t>, and Andrew Steyer, A framework to evaluate IMEX schemes for atmospheric models, </a:t>
            </a:r>
            <a:r>
              <a:rPr lang="en-US" sz="1400" i="1" dirty="0"/>
              <a:t>Geoscientific Model Development </a:t>
            </a:r>
            <a:r>
              <a:rPr lang="en-US" sz="1400" dirty="0"/>
              <a:t>13, 6467—6480, 2020.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1B15F48-4CC6-8442-B6EE-C23B5568E911}"/>
              </a:ext>
            </a:extLst>
          </p:cNvPr>
          <p:cNvSpPr txBox="1"/>
          <p:nvPr/>
        </p:nvSpPr>
        <p:spPr>
          <a:xfrm>
            <a:off x="6271594" y="735005"/>
            <a:ext cx="56255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432FF"/>
                </a:solidFill>
              </a:rPr>
              <a:t>Figure 1:</a:t>
            </a:r>
            <a:r>
              <a:rPr lang="en-US" sz="1400" dirty="0">
                <a:solidFill>
                  <a:srgbClr val="0432FF"/>
                </a:solidFill>
              </a:rPr>
              <a:t> Numerically stable regions (white) as a function of time step size and wavelength.  Previous technique (a); new method (b).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3290AD0-C7F9-B04C-BB8C-F81129A08831}"/>
              </a:ext>
            </a:extLst>
          </p:cNvPr>
          <p:cNvSpPr txBox="1"/>
          <p:nvPr/>
        </p:nvSpPr>
        <p:spPr>
          <a:xfrm>
            <a:off x="7638221" y="3144330"/>
            <a:ext cx="7653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432FF"/>
                </a:solidFill>
              </a:rPr>
              <a:t>(a)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E70B719-A104-F848-903C-325CE796562C}"/>
              </a:ext>
            </a:extLst>
          </p:cNvPr>
          <p:cNvSpPr txBox="1"/>
          <p:nvPr/>
        </p:nvSpPr>
        <p:spPr>
          <a:xfrm>
            <a:off x="9753370" y="3139178"/>
            <a:ext cx="7653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432FF"/>
                </a:solidFill>
              </a:rPr>
              <a:t>(b)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D54C651-DD2E-1A40-9F1B-36C9F18CB4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8293" y="1201185"/>
            <a:ext cx="4727713" cy="202616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3A51A2A-9657-E44F-BD42-511D40CDFC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8223" y="3755068"/>
            <a:ext cx="5840862" cy="2165713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B557D3E9-C59B-2744-9D88-E7B0E9B0E20B}"/>
              </a:ext>
            </a:extLst>
          </p:cNvPr>
          <p:cNvSpPr txBox="1"/>
          <p:nvPr/>
        </p:nvSpPr>
        <p:spPr>
          <a:xfrm>
            <a:off x="6264969" y="3501395"/>
            <a:ext cx="56321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432FF"/>
                </a:solidFill>
              </a:rPr>
              <a:t>Figure 2:</a:t>
            </a:r>
            <a:r>
              <a:rPr lang="en-US" sz="1400" dirty="0">
                <a:solidFill>
                  <a:srgbClr val="0432FF"/>
                </a:solidFill>
              </a:rPr>
              <a:t> Dispersion and dissipation of a method using the new technique.</a:t>
            </a:r>
          </a:p>
        </p:txBody>
      </p:sp>
    </p:spTree>
    <p:extLst>
      <p:ext uri="{BB962C8B-B14F-4D97-AF65-F5344CB8AC3E}">
        <p14:creationId xmlns:p14="http://schemas.microsoft.com/office/powerpoint/2010/main" val="1258871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326</Words>
  <Application>Microsoft Macintosh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Bosler, Peter Andrew</dc:creator>
  <cp:lastModifiedBy>Bosler, Peter Andrew</cp:lastModifiedBy>
  <cp:revision>8</cp:revision>
  <dcterms:created xsi:type="dcterms:W3CDTF">2021-03-16T16:05:42Z</dcterms:created>
  <dcterms:modified xsi:type="dcterms:W3CDTF">2021-03-17T14:34:56Z</dcterms:modified>
</cp:coreProperties>
</file>