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n, Jiwen" initials="FJ" lastIdx="2" clrIdx="0">
    <p:extLst>
      <p:ext uri="{19B8F6BF-5375-455C-9EA6-DF929625EA0E}">
        <p15:presenceInfo xmlns:p15="http://schemas.microsoft.com/office/powerpoint/2012/main" userId="S::jiwen.fan@pnnl.gov::2004cbe7-a365-4f2a-b7a0-312938d353be" providerId="AD"/>
      </p:ext>
    </p:extLst>
  </p:cmAuthor>
  <p:cmAuthor id="2" name="SKE" initials="SKE" lastIdx="6" clrIdx="1">
    <p:extLst>
      <p:ext uri="{19B8F6BF-5375-455C-9EA6-DF929625EA0E}">
        <p15:presenceInfo xmlns:p15="http://schemas.microsoft.com/office/powerpoint/2012/main" userId="S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43" autoAdjust="0"/>
    <p:restoredTop sz="94625" autoAdjust="0"/>
  </p:normalViewPr>
  <p:slideViewPr>
    <p:cSldViewPr>
      <p:cViewPr varScale="1">
        <p:scale>
          <a:sx n="110" d="100"/>
          <a:sy n="110" d="100"/>
        </p:scale>
        <p:origin x="14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4/27/2020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4/27/2020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4/27/2020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4/27/2020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4/27/2020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4/27/2020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4/27/2020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9" y="1195051"/>
            <a:ext cx="4495802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Understand the temporal variability of severe hail and its contributing factors in the U.S. Southern Great Plains.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Analyzed hail spatial and temporal distribution using reports from the Storm Prediction Center and the newly developed radar retrieved maximum expected size of hail (MESH).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Composited the large-scale environment and aerosol data to combined reveal the possible factors contributing to the hail occurrences observed from 2004 to 2016.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Severe and significant severe hail occurrences have considerable year-to-year temporal variability in the U.S. Southern Great Plains.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three major factors that can affect the hail interannual variability are aerosol loading, the El Ni</a:t>
            </a:r>
            <a:r>
              <a:rPr lang="en-US" sz="1400" dirty="0">
                <a:solidFill>
                  <a:srgbClr val="000000"/>
                </a:solidFill>
              </a:rPr>
              <a:t>ño-Southern Oscillation, and </a:t>
            </a:r>
            <a:r>
              <a:rPr lang="en-US" altLang="en-US" sz="1400" dirty="0">
                <a:solidFill>
                  <a:srgbClr val="000000"/>
                </a:solidFill>
              </a:rPr>
              <a:t>sea surface temperature anomalies over the northern Gulf of Mexico</a:t>
            </a:r>
            <a:r>
              <a:rPr lang="en-US" sz="1400" dirty="0">
                <a:solidFill>
                  <a:srgbClr val="000000"/>
                </a:solidFill>
              </a:rPr>
              <a:t>. Among these factors, aerosols that may be mainly from northern Mexico have the most significant correlation with hail interannual variability. 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Factors Contributing to Large Hail Annual Variability over the U.S. Southern Great Plains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825082" y="5731336"/>
            <a:ext cx="4090318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+mn-lt"/>
              </a:rPr>
              <a:t>J-H </a:t>
            </a:r>
            <a:r>
              <a:rPr lang="en-US" sz="1000" dirty="0" err="1">
                <a:solidFill>
                  <a:srgbClr val="000000"/>
                </a:solidFill>
                <a:latin typeface="+mn-lt"/>
              </a:rPr>
              <a:t>Jeong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, J Fan, CR </a:t>
            </a:r>
            <a:r>
              <a:rPr lang="en-US" sz="1000" dirty="0" err="1">
                <a:solidFill>
                  <a:srgbClr val="000000"/>
                </a:solidFill>
                <a:latin typeface="+mn-lt"/>
              </a:rPr>
              <a:t>Homeyer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, and Z Hou. 2020. “Understanding hailstone temporal variability and contributing factors over the United States Southern Great Plains,” </a:t>
            </a:r>
            <a:r>
              <a:rPr lang="en-US" sz="1000" i="1" dirty="0">
                <a:solidFill>
                  <a:srgbClr val="000000"/>
                </a:solidFill>
                <a:latin typeface="+mn-lt"/>
              </a:rPr>
              <a:t>Journal of Climate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000" b="1" dirty="0"/>
              <a:t>33</a:t>
            </a:r>
            <a:r>
              <a:rPr lang="en-US" sz="1000" dirty="0"/>
              <a:t>: 3947-3966.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000" dirty="0"/>
              <a:t>DOI: 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10.1175/JCLI-D-19-0606.1.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825082" y="4495800"/>
            <a:ext cx="424012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Three environmental factors—aerosol loading from Northern Mexico, the El Niño-Southern Oscillation, and sea surface temperature anomalies over the northern Gulf of Mexico—correlate with yearly variation in hail occurrence observed over the U.S. Southern Great Plains.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7CA715-76C5-734D-8FA7-62FB1E7551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082" y="1128376"/>
            <a:ext cx="3986963" cy="33224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70E522F245494EA77EFF76711DEDA0" ma:contentTypeVersion="11" ma:contentTypeDescription="Create a new document." ma:contentTypeScope="" ma:versionID="a1d14f3f6fe448b06155f19f6bb143f9">
  <xsd:schema xmlns:xsd="http://www.w3.org/2001/XMLSchema" xmlns:xs="http://www.w3.org/2001/XMLSchema" xmlns:p="http://schemas.microsoft.com/office/2006/metadata/properties" xmlns:ns3="78c64682-b611-4d8a-aa0d-a7aafe7d834f" xmlns:ns4="bda44e96-c344-4f77-a4f5-a07d55881a23" targetNamespace="http://schemas.microsoft.com/office/2006/metadata/properties" ma:root="true" ma:fieldsID="8f84a82847772af9e3647f8695c9e374" ns3:_="" ns4:_="">
    <xsd:import namespace="78c64682-b611-4d8a-aa0d-a7aafe7d834f"/>
    <xsd:import namespace="bda44e96-c344-4f77-a4f5-a07d55881a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64682-b611-4d8a-aa0d-a7aafe7d83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44e96-c344-4f77-a4f5-a07d55881a2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57D9F0-2B85-430B-8843-0027C0E6F07C}">
  <ds:schemaRefs>
    <ds:schemaRef ds:uri="78c64682-b611-4d8a-aa0d-a7aafe7d834f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bda44e96-c344-4f77-a4f5-a07d55881a2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729CE8B-FAA4-4B42-8E84-8CA32E7A00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64682-b611-4d8a-aa0d-a7aafe7d834f"/>
    <ds:schemaRef ds:uri="bda44e96-c344-4f77-a4f5-a07d55881a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761BA1E-3311-4C58-B30B-A066DCDB62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5924</TotalTime>
  <Words>276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Risenmay, Ryan L</cp:lastModifiedBy>
  <cp:revision>18</cp:revision>
  <cp:lastPrinted>2011-05-11T17:30:12Z</cp:lastPrinted>
  <dcterms:created xsi:type="dcterms:W3CDTF">2017-11-02T21:19:41Z</dcterms:created>
  <dcterms:modified xsi:type="dcterms:W3CDTF">2020-04-28T00:04:30Z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0x010100F270E522F245494EA77EFF76711DEDA0</vt:lpwstr>
  </property>
  <property fmtid="{D5CDD505-2E9C-101B-9397-08002B2CF9AE}" pid="4" name="Order">
    <vt:r8>3400</vt:r8>
  </property>
</Properties>
</file>