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43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key, Kimberly A." initials="AKA" lastIdx="2" clrIdx="0">
    <p:extLst>
      <p:ext uri="{19B8F6BF-5375-455C-9EA6-DF929625EA0E}">
        <p15:presenceInfo xmlns:p15="http://schemas.microsoft.com/office/powerpoint/2012/main" userId="S::kua@ornl.gov::0a8bccc4-92df-4668-948f-e7034f3887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D699"/>
    <a:srgbClr val="00F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3BB6C0-822F-794E-B45E-34655CEBE199}" v="2" dt="2021-08-10T20:36:49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1"/>
    <p:restoredTop sz="93469"/>
  </p:normalViewPr>
  <p:slideViewPr>
    <p:cSldViewPr snapToGrid="0" snapToObjects="1">
      <p:cViewPr varScale="1">
        <p:scale>
          <a:sx n="119" d="100"/>
          <a:sy n="119" d="100"/>
        </p:scale>
        <p:origin x="1224" y="1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un-Gyu Kang" userId="b751c0f0fb0cd990" providerId="LiveId" clId="{292097AF-8640-6E44-ACD7-111BD8411532}"/>
    <pc:docChg chg="undo custSel modSld addSection delSection">
      <pc:chgData name="Hyun-Gyu Kang" userId="b751c0f0fb0cd990" providerId="LiveId" clId="{292097AF-8640-6E44-ACD7-111BD8411532}" dt="2021-07-15T14:14:30.319" v="159" actId="1035"/>
      <pc:docMkLst>
        <pc:docMk/>
      </pc:docMkLst>
      <pc:sldChg chg="addSp delSp modSp mod">
        <pc:chgData name="Hyun-Gyu Kang" userId="b751c0f0fb0cd990" providerId="LiveId" clId="{292097AF-8640-6E44-ACD7-111BD8411532}" dt="2021-07-15T14:14:30.319" v="159" actId="1035"/>
        <pc:sldMkLst>
          <pc:docMk/>
          <pc:sldMk cId="398916686" sldId="2432"/>
        </pc:sldMkLst>
        <pc:spChg chg="add del mod">
          <ac:chgData name="Hyun-Gyu Kang" userId="b751c0f0fb0cd990" providerId="LiveId" clId="{292097AF-8640-6E44-ACD7-111BD8411532}" dt="2021-07-15T14:09:18.278" v="8" actId="21"/>
          <ac:spMkLst>
            <pc:docMk/>
            <pc:sldMk cId="398916686" sldId="2432"/>
            <ac:spMk id="3" creationId="{4AE96973-C704-4F41-9BA8-7320997A4DE7}"/>
          </ac:spMkLst>
        </pc:spChg>
        <pc:spChg chg="del mod">
          <ac:chgData name="Hyun-Gyu Kang" userId="b751c0f0fb0cd990" providerId="LiveId" clId="{292097AF-8640-6E44-ACD7-111BD8411532}" dt="2021-07-15T14:09:00.945" v="3" actId="478"/>
          <ac:spMkLst>
            <pc:docMk/>
            <pc:sldMk cId="398916686" sldId="2432"/>
            <ac:spMk id="5" creationId="{43504BAE-188B-4B54-84D9-03E1C164ADF6}"/>
          </ac:spMkLst>
        </pc:spChg>
        <pc:spChg chg="mod">
          <ac:chgData name="Hyun-Gyu Kang" userId="b751c0f0fb0cd990" providerId="LiveId" clId="{292097AF-8640-6E44-ACD7-111BD8411532}" dt="2021-07-15T14:10:11.472" v="99" actId="20577"/>
          <ac:spMkLst>
            <pc:docMk/>
            <pc:sldMk cId="398916686" sldId="2432"/>
            <ac:spMk id="6" creationId="{B577B34B-44D7-49C5-B97F-F8D2DBDEA645}"/>
          </ac:spMkLst>
        </pc:spChg>
        <pc:spChg chg="add del mod">
          <ac:chgData name="Hyun-Gyu Kang" userId="b751c0f0fb0cd990" providerId="LiveId" clId="{292097AF-8640-6E44-ACD7-111BD8411532}" dt="2021-07-15T14:09:33.361" v="10" actId="21"/>
          <ac:spMkLst>
            <pc:docMk/>
            <pc:sldMk cId="398916686" sldId="2432"/>
            <ac:spMk id="7" creationId="{2BAC45CC-118F-B040-B3AA-5DD1E331F870}"/>
          </ac:spMkLst>
        </pc:spChg>
        <pc:spChg chg="mod">
          <ac:chgData name="Hyun-Gyu Kang" userId="b751c0f0fb0cd990" providerId="LiveId" clId="{292097AF-8640-6E44-ACD7-111BD8411532}" dt="2021-07-15T14:14:30.319" v="159" actId="1035"/>
          <ac:spMkLst>
            <pc:docMk/>
            <pc:sldMk cId="398916686" sldId="2432"/>
            <ac:spMk id="14" creationId="{1719C675-19F0-6A43-BDE4-1F8684A442D9}"/>
          </ac:spMkLst>
        </pc:spChg>
        <pc:graphicFrameChg chg="mod modGraphic">
          <ac:chgData name="Hyun-Gyu Kang" userId="b751c0f0fb0cd990" providerId="LiveId" clId="{292097AF-8640-6E44-ACD7-111BD8411532}" dt="2021-07-15T14:14:17.381" v="155" actId="1076"/>
          <ac:graphicFrameMkLst>
            <pc:docMk/>
            <pc:sldMk cId="398916686" sldId="2432"/>
            <ac:graphicFrameMk id="10" creationId="{00000000-0000-0000-0000-000000000000}"/>
          </ac:graphicFrameMkLst>
        </pc:graphicFrameChg>
        <pc:picChg chg="mod">
          <ac:chgData name="Hyun-Gyu Kang" userId="b751c0f0fb0cd990" providerId="LiveId" clId="{292097AF-8640-6E44-ACD7-111BD8411532}" dt="2021-07-15T14:14:30.319" v="159" actId="1035"/>
          <ac:picMkLst>
            <pc:docMk/>
            <pc:sldMk cId="398916686" sldId="2432"/>
            <ac:picMk id="4" creationId="{DB6044CF-7CE9-6E45-A0F2-D4E8E7646214}"/>
          </ac:picMkLst>
        </pc:picChg>
        <pc:picChg chg="del mod">
          <ac:chgData name="Hyun-Gyu Kang" userId="b751c0f0fb0cd990" providerId="LiveId" clId="{292097AF-8640-6E44-ACD7-111BD8411532}" dt="2021-07-15T14:08:53.133" v="1" actId="478"/>
          <ac:picMkLst>
            <pc:docMk/>
            <pc:sldMk cId="398916686" sldId="2432"/>
            <ac:picMk id="11" creationId="{DC4BFA53-DB19-E14D-A140-81CC79EB67C5}"/>
          </ac:picMkLst>
        </pc:picChg>
      </pc:sldChg>
    </pc:docChg>
  </pc:docChgLst>
  <pc:docChgLst>
    <pc:chgData name="Hyun-Gyu Kang" userId="b751c0f0fb0cd990" providerId="LiveId" clId="{B13BB6C0-822F-794E-B45E-34655CEBE199}"/>
    <pc:docChg chg="custSel modSld modMainMaster">
      <pc:chgData name="Hyun-Gyu Kang" userId="b751c0f0fb0cd990" providerId="LiveId" clId="{B13BB6C0-822F-794E-B45E-34655CEBE199}" dt="2021-08-10T20:36:49.365" v="14" actId="21"/>
      <pc:docMkLst>
        <pc:docMk/>
      </pc:docMkLst>
      <pc:sldChg chg="modSp mod">
        <pc:chgData name="Hyun-Gyu Kang" userId="b751c0f0fb0cd990" providerId="LiveId" clId="{B13BB6C0-822F-794E-B45E-34655CEBE199}" dt="2021-08-10T20:36:49.365" v="14" actId="21"/>
        <pc:sldMkLst>
          <pc:docMk/>
          <pc:sldMk cId="398916686" sldId="2432"/>
        </pc:sldMkLst>
        <pc:graphicFrameChg chg="mod modGraphic">
          <ac:chgData name="Hyun-Gyu Kang" userId="b751c0f0fb0cd990" providerId="LiveId" clId="{B13BB6C0-822F-794E-B45E-34655CEBE199}" dt="2021-08-10T20:36:49.365" v="14" actId="21"/>
          <ac:graphicFrameMkLst>
            <pc:docMk/>
            <pc:sldMk cId="398916686" sldId="2432"/>
            <ac:graphicFrameMk id="10" creationId="{00000000-0000-0000-0000-000000000000}"/>
          </ac:graphicFrameMkLst>
        </pc:graphicFrameChg>
      </pc:sldChg>
      <pc:sldMasterChg chg="delSp mod modSldLayout">
        <pc:chgData name="Hyun-Gyu Kang" userId="b751c0f0fb0cd990" providerId="LiveId" clId="{B13BB6C0-822F-794E-B45E-34655CEBE199}" dt="2021-08-10T20:36:05.647" v="12"/>
        <pc:sldMasterMkLst>
          <pc:docMk/>
          <pc:sldMasterMk cId="2272068619" sldId="2147483660"/>
        </pc:sldMasterMkLst>
        <pc:spChg chg="del">
          <ac:chgData name="Hyun-Gyu Kang" userId="b751c0f0fb0cd990" providerId="LiveId" clId="{B13BB6C0-822F-794E-B45E-34655CEBE199}" dt="2021-08-10T20:33:35.345" v="0" actId="478"/>
          <ac:spMkLst>
            <pc:docMk/>
            <pc:sldMasterMk cId="2272068619" sldId="2147483660"/>
            <ac:spMk id="8" creationId="{00000000-0000-0000-0000-000000000000}"/>
          </ac:spMkLst>
        </pc:spChg>
        <pc:spChg chg="del">
          <ac:chgData name="Hyun-Gyu Kang" userId="b751c0f0fb0cd990" providerId="LiveId" clId="{B13BB6C0-822F-794E-B45E-34655CEBE199}" dt="2021-08-10T20:33:37.669" v="1" actId="478"/>
          <ac:spMkLst>
            <pc:docMk/>
            <pc:sldMasterMk cId="2272068619" sldId="2147483660"/>
            <ac:spMk id="11" creationId="{A85AB704-7369-3D40-80EF-D2A1CEE7FB3B}"/>
          </ac:spMkLst>
        </pc:spChg>
        <pc:spChg chg="del">
          <ac:chgData name="Hyun-Gyu Kang" userId="b751c0f0fb0cd990" providerId="LiveId" clId="{B13BB6C0-822F-794E-B45E-34655CEBE199}" dt="2021-08-10T20:33:35.345" v="0" actId="478"/>
          <ac:spMkLst>
            <pc:docMk/>
            <pc:sldMasterMk cId="2272068619" sldId="2147483660"/>
            <ac:spMk id="13" creationId="{5832D77F-AA48-5846-ACCE-C0EB6A92350A}"/>
          </ac:spMkLst>
        </pc:spChg>
        <pc:sldLayoutChg chg="addSp modSp">
          <pc:chgData name="Hyun-Gyu Kang" userId="b751c0f0fb0cd990" providerId="LiveId" clId="{B13BB6C0-822F-794E-B45E-34655CEBE199}" dt="2021-08-10T20:36:05.647" v="12"/>
          <pc:sldLayoutMkLst>
            <pc:docMk/>
            <pc:sldMasterMk cId="2272068619" sldId="2147483660"/>
            <pc:sldLayoutMk cId="3802262120" sldId="2147483664"/>
          </pc:sldLayoutMkLst>
          <pc:picChg chg="add mod">
            <ac:chgData name="Hyun-Gyu Kang" userId="b751c0f0fb0cd990" providerId="LiveId" clId="{B13BB6C0-822F-794E-B45E-34655CEBE199}" dt="2021-08-10T20:36:05.647" v="12"/>
            <ac:picMkLst>
              <pc:docMk/>
              <pc:sldMasterMk cId="2272068619" sldId="2147483660"/>
              <pc:sldLayoutMk cId="3802262120" sldId="2147483664"/>
              <ac:picMk id="5" creationId="{9A8F114D-E402-9546-B137-EA0F580B359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38E45-0FCD-0640-860A-0CD16DB18E1F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83528-64B1-D84B-B528-52494B0E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13025" y="890588"/>
            <a:ext cx="4276725" cy="2405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157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378">
              <a:defRPr/>
            </a:pPr>
            <a:fld id="{EEAF39DF-D8BD-1A4F-A560-B25FA2867D53}" type="slidenum">
              <a:rPr lang="en-US" sz="1800" kern="0">
                <a:solidFill>
                  <a:prstClr val="black"/>
                </a:solidFill>
                <a:latin typeface="Calibri" panose="020F0502020204030204"/>
                <a:cs typeface="Arial" charset="0"/>
              </a:rPr>
              <a:pPr defTabSz="949378">
                <a:defRPr/>
              </a:pPr>
              <a:t>1</a:t>
            </a:fld>
            <a:endParaRPr lang="en-US" sz="1800" kern="0" dirty="0">
              <a:solidFill>
                <a:prstClr val="black"/>
              </a:solidFill>
              <a:latin typeface="Calibri" panose="020F050202020403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5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4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5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41314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510018"/>
            <a:ext cx="5486400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510018"/>
            <a:ext cx="5486400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660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27212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6696" y="1510018"/>
            <a:ext cx="3610478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510018"/>
            <a:ext cx="3608418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510018"/>
            <a:ext cx="3608418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6663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1482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1243272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760453"/>
            <a:ext cx="5512904" cy="385615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00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0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(L) green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431992C-0C54-420C-9840-985D3FDE1808}"/>
              </a:ext>
            </a:extLst>
          </p:cNvPr>
          <p:cNvSpPr/>
          <p:nvPr userDrawn="1"/>
        </p:nvSpPr>
        <p:spPr>
          <a:xfrm>
            <a:off x="274319" y="1061548"/>
            <a:ext cx="11487913" cy="5796452"/>
          </a:xfrm>
          <a:prstGeom prst="rect">
            <a:avLst/>
          </a:prstGeom>
          <a:solidFill>
            <a:srgbClr val="C7C7C7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771F2B-1485-44F8-BB2A-B2108A061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92903" y="1061548"/>
            <a:ext cx="4569329" cy="54764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8327" y="2701312"/>
            <a:ext cx="6590749" cy="3836648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78" y="1352479"/>
            <a:ext cx="656944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28E6D1F-0A06-4CB6-9205-F2F60BB1C0D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A4A8ECE-C685-4987-A5C3-58EECB462B72}"/>
              </a:ext>
            </a:extLst>
          </p:cNvPr>
          <p:cNvSpPr/>
          <p:nvPr userDrawn="1"/>
        </p:nvSpPr>
        <p:spPr>
          <a:xfrm>
            <a:off x="7192903" y="0"/>
            <a:ext cx="4999097" cy="6537960"/>
          </a:xfrm>
          <a:custGeom>
            <a:avLst/>
            <a:gdLst>
              <a:gd name="connsiteX0" fmla="*/ 0 w 4999097"/>
              <a:gd name="connsiteY0" fmla="*/ 0 h 6537960"/>
              <a:gd name="connsiteX1" fmla="*/ 4999097 w 4999097"/>
              <a:gd name="connsiteY1" fmla="*/ 0 h 6537960"/>
              <a:gd name="connsiteX2" fmla="*/ 4999097 w 4999097"/>
              <a:gd name="connsiteY2" fmla="*/ 6537960 h 6537960"/>
              <a:gd name="connsiteX3" fmla="*/ 4569328 w 4999097"/>
              <a:gd name="connsiteY3" fmla="*/ 6537960 h 6537960"/>
              <a:gd name="connsiteX4" fmla="*/ 4569328 w 4999097"/>
              <a:gd name="connsiteY4" fmla="*/ 1099648 h 6537960"/>
              <a:gd name="connsiteX5" fmla="*/ 0 w 4999097"/>
              <a:gd name="connsiteY5" fmla="*/ 1099648 h 6537960"/>
              <a:gd name="connsiteX6" fmla="*/ 0 w 4999097"/>
              <a:gd name="connsiteY6" fmla="*/ 0 h 653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9097" h="6537960">
                <a:moveTo>
                  <a:pt x="0" y="0"/>
                </a:moveTo>
                <a:lnTo>
                  <a:pt x="4999097" y="0"/>
                </a:lnTo>
                <a:lnTo>
                  <a:pt x="4999097" y="6537960"/>
                </a:lnTo>
                <a:lnTo>
                  <a:pt x="4569328" y="6537960"/>
                </a:lnTo>
                <a:lnTo>
                  <a:pt x="4569328" y="1099648"/>
                </a:lnTo>
                <a:lnTo>
                  <a:pt x="0" y="109964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7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431992C-0C54-420C-9840-985D3FDE1808}"/>
              </a:ext>
            </a:extLst>
          </p:cNvPr>
          <p:cNvSpPr/>
          <p:nvPr userDrawn="1"/>
        </p:nvSpPr>
        <p:spPr>
          <a:xfrm>
            <a:off x="274320" y="1061548"/>
            <a:ext cx="11917681" cy="5476412"/>
          </a:xfrm>
          <a:prstGeom prst="rect">
            <a:avLst/>
          </a:prstGeom>
          <a:solidFill>
            <a:srgbClr val="C7C7C7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771F2B-1485-44F8-BB2A-B2108A061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769" y="1061548"/>
            <a:ext cx="4569329" cy="54764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2843" y="2701312"/>
            <a:ext cx="6590749" cy="3836648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143" y="1352479"/>
            <a:ext cx="656944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28E6D1F-0A06-4CB6-9205-F2F60BB1C0D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54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431992C-0C54-420C-9840-985D3FDE1808}"/>
              </a:ext>
            </a:extLst>
          </p:cNvPr>
          <p:cNvSpPr/>
          <p:nvPr userDrawn="1"/>
        </p:nvSpPr>
        <p:spPr>
          <a:xfrm>
            <a:off x="274320" y="1061548"/>
            <a:ext cx="11917681" cy="5476412"/>
          </a:xfrm>
          <a:prstGeom prst="rect">
            <a:avLst/>
          </a:prstGeom>
          <a:solidFill>
            <a:srgbClr val="C7C7C7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771F2B-1485-44F8-BB2A-B2108A061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4263" y="1061548"/>
            <a:ext cx="4569329" cy="54764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5105" y="2701312"/>
            <a:ext cx="6590749" cy="3836648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05" y="1352479"/>
            <a:ext cx="656944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28E6D1F-0A06-4CB6-9205-F2F60BB1C0D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71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19"/>
            <a:ext cx="11000232" cy="1014984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9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19"/>
            <a:ext cx="11430000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0447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648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360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9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3FB8-F89B-40EB-8520-2BAE22560CE1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E9E9-A218-42A2-A250-DBD70B7BC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33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5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412218" y="340126"/>
            <a:ext cx="11779783" cy="71433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48057" y="629727"/>
            <a:ext cx="1164234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48057" y="340126"/>
            <a:ext cx="11642344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125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19"/>
            <a:ext cx="11430000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05" y="1653735"/>
            <a:ext cx="11425049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35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7140ED-747E-46B4-BCEC-F56F8C273771}"/>
              </a:ext>
            </a:extLst>
          </p:cNvPr>
          <p:cNvSpPr/>
          <p:nvPr userDrawn="1"/>
        </p:nvSpPr>
        <p:spPr>
          <a:xfrm>
            <a:off x="412218" y="340126"/>
            <a:ext cx="11779783" cy="71433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7" y="629727"/>
            <a:ext cx="11642344" cy="4247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2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59C2EC-B21A-4676-BD13-37FB4F89D3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057" y="340126"/>
            <a:ext cx="11642344" cy="2476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6075" indent="0">
              <a:buNone/>
              <a:defRPr sz="1400"/>
            </a:lvl2pPr>
            <a:lvl3pPr marL="684212" indent="0">
              <a:buNone/>
              <a:defRPr sz="1400"/>
            </a:lvl3pPr>
            <a:lvl4pPr marL="971550" indent="0">
              <a:buNone/>
              <a:defRPr sz="1400"/>
            </a:lvl4pPr>
            <a:lvl5pPr marL="1260475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F114D-E402-9546-B137-EA0F580B3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3470" y="6395964"/>
            <a:ext cx="2227944" cy="37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6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7140ED-747E-46B4-BCEC-F56F8C273771}"/>
              </a:ext>
            </a:extLst>
          </p:cNvPr>
          <p:cNvSpPr/>
          <p:nvPr userDrawn="1"/>
        </p:nvSpPr>
        <p:spPr>
          <a:xfrm>
            <a:off x="412218" y="340126"/>
            <a:ext cx="11779783" cy="71433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7" y="1381126"/>
            <a:ext cx="11372771" cy="4733925"/>
          </a:xfrm>
        </p:spPr>
        <p:txBody>
          <a:bodyPr/>
          <a:lstStyle>
            <a:lvl1pPr>
              <a:buClr>
                <a:schemeClr val="tx1"/>
              </a:buClr>
              <a:defRPr sz="2000"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tx1"/>
              </a:buClr>
              <a:defRPr sz="1800">
                <a:latin typeface="+mn-lt"/>
                <a:cs typeface="Arial" panose="020B0604020202020204" pitchFamily="34" charset="0"/>
              </a:defRPr>
            </a:lvl2pPr>
            <a:lvl3pPr>
              <a:buClr>
                <a:schemeClr val="tx1"/>
              </a:buClr>
              <a:defRPr sz="16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 sz="1400"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7" y="629727"/>
            <a:ext cx="11642344" cy="4247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2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59C2EC-B21A-4676-BD13-37FB4F89D3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057" y="340126"/>
            <a:ext cx="11642344" cy="2476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6075" indent="0">
              <a:buNone/>
              <a:defRPr sz="1400"/>
            </a:lvl2pPr>
            <a:lvl3pPr marL="684212" indent="0">
              <a:buNone/>
              <a:defRPr sz="1400"/>
            </a:lvl3pPr>
            <a:lvl4pPr marL="971550" indent="0">
              <a:buNone/>
              <a:defRPr sz="1400"/>
            </a:lvl4pPr>
            <a:lvl5pPr marL="1260475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55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0149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5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504904" cy="1014984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508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381931" cy="1014984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098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25236" cy="1017586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101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7206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accent2">
            <a:lumMod val="50000"/>
          </a:schemeClr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>
            <a:lumMod val="50000"/>
          </a:schemeClr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>
            <a:lumMod val="50000"/>
          </a:schemeClr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DB6044CF-7CE9-6E45-A0F2-D4E8E7646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776" y="1225650"/>
            <a:ext cx="4405428" cy="410496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608693"/>
              </p:ext>
            </p:extLst>
          </p:nvPr>
        </p:nvGraphicFramePr>
        <p:xfrm>
          <a:off x="457200" y="754646"/>
          <a:ext cx="6527914" cy="5646965"/>
        </p:xfrm>
        <a:graphic>
          <a:graphicData uri="http://schemas.openxmlformats.org/drawingml/2006/table">
            <a:tbl>
              <a:tblPr firstCol="1">
                <a:tableStyleId>{85BE263C-DBD7-4A20-BB59-AAB30ACAA65A}</a:tableStyleId>
              </a:tblPr>
              <a:tblGrid>
                <a:gridCol w="1049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8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40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94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Objective</a:t>
                      </a:r>
                    </a:p>
                  </a:txBody>
                  <a:tcPr marL="34290" marR="3429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3838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  <a:cs typeface="Times New Roman" panose="02020603050405020304" pitchFamily="18" charset="0"/>
                        </a:rPr>
                        <a:t>To solve the barotropic mode in the E3SM ocean model more efficiently and stable as a competitor of an existing scheme</a:t>
                      </a:r>
                      <a:endParaRPr lang="en-US" sz="1600" strike="sngStrike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55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New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science</a:t>
                      </a:r>
                    </a:p>
                  </a:txBody>
                  <a:tcPr marL="34290" marR="3429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3838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Implementing the semi-implicit method for the barotropic mode using a pipelined preconditioned iterative method</a:t>
                      </a:r>
                    </a:p>
                    <a:p>
                      <a:pPr marL="285750" marR="0" lvl="0" indent="-223838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Constructing a particular form of preconditioner that reorders the linear system for optimal performance</a:t>
                      </a:r>
                    </a:p>
                    <a:p>
                      <a:pPr marL="285750" marR="0" lvl="0" indent="-223838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Evaluating the semi-implicit solver using several oceanic experiments</a:t>
                      </a:r>
                    </a:p>
                  </a:txBody>
                  <a:tcPr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5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Impact</a:t>
                      </a:r>
                    </a:p>
                  </a:txBody>
                  <a:tcPr marL="34290" marR="3429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23838" algn="l" defTabSz="914400" rtl="0" eaLnBrk="1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semi-implicit barotropic mode solver accelerates the barotropic mode up to 2.9 faster than the existing scheme on 16,320 processors.</a:t>
                      </a:r>
                    </a:p>
                    <a:p>
                      <a:pPr marL="285750" indent="-223838" algn="l" defTabSz="914400" rtl="0" eaLnBrk="1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semi-implicit solver provides faster ocean simulations as well as a more flexible choice of a time step size to model users.</a:t>
                      </a:r>
                      <a:endParaRPr lang="en-US" sz="1600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Kang, H.-G., Evans, K. J., Petersen, M. R., Jones, P. W., &amp; </a:t>
                      </a:r>
                      <a:r>
                        <a:rPr lang="en-US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Bishnu</a:t>
                      </a: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S. (2021). A scalable semi-implicit barotropic mode solver for the MPAS-Ocean. </a:t>
                      </a:r>
                      <a:r>
                        <a:rPr lang="en-US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of Advances in Modeling Earth Systems, 13,</a:t>
                      </a: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e2020MS002238. https://</a:t>
                      </a:r>
                      <a:r>
                        <a:rPr lang="en-US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doi.org</a:t>
                      </a: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/10.1029/2020MS002238</a:t>
                      </a:r>
                      <a:r>
                        <a:rPr lang="en-US" sz="10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4190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B577B34B-44D7-49C5-B97F-F8D2DBDE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7" y="629727"/>
            <a:ext cx="11642344" cy="424732"/>
          </a:xfrm>
        </p:spPr>
        <p:txBody>
          <a:bodyPr/>
          <a:lstStyle/>
          <a:p>
            <a:r>
              <a:rPr lang="en-US" dirty="0"/>
              <a:t>A Scalable Implicit Time-stepping Method for the MPAS-Ocean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9C675-19F0-6A43-BDE4-1F8684A442D9}"/>
              </a:ext>
            </a:extLst>
          </p:cNvPr>
          <p:cNvSpPr txBox="1"/>
          <p:nvPr/>
        </p:nvSpPr>
        <p:spPr>
          <a:xfrm>
            <a:off x="7786931" y="5305043"/>
            <a:ext cx="4238284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Figure: Strong scaling results for the barotropic mode solved by the explicit-subcycling scheme (the existing scheme; the blue solid) and the semi-implicit method (the new scheme; the red solid). The MPAS-O model was run on the National Energy Research Scientific Computing Center’s Cori supercomputer.</a:t>
            </a:r>
          </a:p>
        </p:txBody>
      </p:sp>
    </p:spTree>
    <p:extLst>
      <p:ext uri="{BB962C8B-B14F-4D97-AF65-F5344CB8AC3E}">
        <p14:creationId xmlns:p14="http://schemas.microsoft.com/office/powerpoint/2010/main" val="39891668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color palette 181112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BER template 16x9_1907" id="{6295DA71-DB9F-400D-A1DD-DB61F3C52358}" vid="{17A8C4F7-6940-4C77-BEC0-0A9D369F42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77036084D7B64F8874F896646AE887" ma:contentTypeVersion="11" ma:contentTypeDescription="Create a new document." ma:contentTypeScope="" ma:versionID="d8667c823a57addc2c455b808f4c4d13">
  <xsd:schema xmlns:xsd="http://www.w3.org/2001/XMLSchema" xmlns:xs="http://www.w3.org/2001/XMLSchema" xmlns:p="http://schemas.microsoft.com/office/2006/metadata/properties" xmlns:ns3="0c3986f9-6b8d-4ac2-a63f-e85220d71922" xmlns:ns4="0b387247-40b4-441f-bed0-d2a3b358e2b1" targetNamespace="http://schemas.microsoft.com/office/2006/metadata/properties" ma:root="true" ma:fieldsID="e6e73e932a68fa40e18686b2002aab44" ns3:_="" ns4:_="">
    <xsd:import namespace="0c3986f9-6b8d-4ac2-a63f-e85220d71922"/>
    <xsd:import namespace="0b387247-40b4-441f-bed0-d2a3b358e2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986f9-6b8d-4ac2-a63f-e85220d719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87247-40b4-441f-bed0-d2a3b358e2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14B01E-1A03-4849-9E6D-B45933F409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1FC8E5-2E2D-4B47-9DEB-FAD07CD1AE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230E2F-AD29-471D-9DAE-DB390958AC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3986f9-6b8d-4ac2-a63f-e85220d71922"/>
    <ds:schemaRef ds:uri="0b387247-40b4-441f-bed0-d2a3b358e2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8007</TotalTime>
  <Words>229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Century Gothic</vt:lpstr>
      <vt:lpstr>ORNL</vt:lpstr>
      <vt:lpstr>A Scalable Implicit Time-stepping Method for the MPAS-Ocean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and Environmental Research (BER) ORNL Briefing on FY20  S&amp;T Goals and Objectives</dc:title>
  <dc:creator>Heinz, Susan L.</dc:creator>
  <cp:lastModifiedBy>Kang, Hyun</cp:lastModifiedBy>
  <cp:revision>81</cp:revision>
  <dcterms:created xsi:type="dcterms:W3CDTF">2020-06-17T13:01:40Z</dcterms:created>
  <dcterms:modified xsi:type="dcterms:W3CDTF">2021-08-10T20:36:55Z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0x0101004177036084D7B64F8874F896646AE887</vt:lpwstr>
  </property>
</Properties>
</file>