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30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91E3C-B2C6-45A2-8CF1-1260A265A4A9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80FC8-5DA7-4240-BACF-7FD20D992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49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14F3BF-C0F4-0E4B-835E-643E0AC507DC}" type="slidenum">
              <a:rPr lang="en-US" altLang="x-none">
                <a:solidFill>
                  <a:srgbClr val="000000"/>
                </a:solidFill>
              </a:rPr>
              <a:pPr eaLnBrk="1" hangingPunct="1"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313205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707896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6494FC-40F5-A442-AE0A-36BFBEBC0C41}" type="datetimeFigureOut">
              <a:rPr lang="en-US"/>
              <a:pPr>
                <a:defRPr/>
              </a:pPr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7975BC5-835F-FE41-87DB-32F39F4EBCD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410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573842" y="1024047"/>
            <a:ext cx="2379082" cy="4342610"/>
            <a:chOff x="6573842" y="1024047"/>
            <a:chExt cx="2379082" cy="4342610"/>
          </a:xfrm>
        </p:grpSpPr>
        <p:grpSp>
          <p:nvGrpSpPr>
            <p:cNvPr id="5" name="Group 4"/>
            <p:cNvGrpSpPr/>
            <p:nvPr/>
          </p:nvGrpSpPr>
          <p:grpSpPr>
            <a:xfrm>
              <a:off x="6573842" y="1220587"/>
              <a:ext cx="2379082" cy="4146070"/>
              <a:chOff x="6573842" y="1220587"/>
              <a:chExt cx="2379082" cy="414607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80846" y="3258144"/>
                <a:ext cx="2372078" cy="2108513"/>
              </a:xfrm>
              <a:prstGeom prst="rect">
                <a:avLst/>
              </a:prstGeom>
            </p:spPr>
          </p:pic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73842" y="1220587"/>
                <a:ext cx="2322887" cy="2057813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7076172" y="1024047"/>
              <a:ext cx="1482706" cy="2870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Figure B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23824" y="1143000"/>
            <a:ext cx="3736222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Construct a simple modeling framework </a:t>
            </a:r>
            <a:r>
              <a:rPr lang="en-US" sz="1600" dirty="0" smtClean="0">
                <a:latin typeface="Calibri" pitchFamily="34" charset="0"/>
                <a:ea typeface="+mn-ea"/>
                <a:cs typeface="Arial" pitchFamily="34" charset="0"/>
              </a:rPr>
              <a:t>that helps separate tropical 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weather variability from its background state to </a:t>
            </a:r>
            <a:r>
              <a:rPr lang="en-US" sz="1600" dirty="0" smtClean="0"/>
              <a:t>cleanly test the role of </a:t>
            </a:r>
            <a:r>
              <a:rPr lang="en-US" sz="1600" dirty="0"/>
              <a:t>convection’s </a:t>
            </a:r>
            <a:r>
              <a:rPr lang="en-US" sz="1600" dirty="0" smtClean="0"/>
              <a:t>moisture sensitivity in tropical waves </a:t>
            </a:r>
            <a:r>
              <a:rPr lang="en-US" sz="1600" dirty="0"/>
              <a:t>without incurring large changes </a:t>
            </a:r>
            <a:r>
              <a:rPr lang="en-US" sz="1600" dirty="0" smtClean="0"/>
              <a:t>in mean </a:t>
            </a:r>
            <a:r>
              <a:rPr lang="en-US" sz="1600" dirty="0"/>
              <a:t>climate </a:t>
            </a:r>
            <a:endParaRPr lang="en-US" sz="1600" b="1" dirty="0" smtClean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b="1" dirty="0">
              <a:solidFill>
                <a:prstClr val="black"/>
              </a:solidFill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Cast moist convection in the model as a linear response function matrix that acts on anomalous temperature and moisture profiles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Arial" pitchFamily="34" charset="0"/>
              </a:rPr>
              <a:t>(Figure A)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Embed the matrix in a global primitive equation solver with a realistic background state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Scale free-tropospheric moisture sensitivity via parameter </a:t>
            </a:r>
            <a:r>
              <a:rPr lang="en-US" sz="1600" i="1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α</a:t>
            </a:r>
            <a:r>
              <a:rPr lang="en-US" sz="1600" dirty="0" smtClean="0">
                <a:solidFill>
                  <a:prstClr val="black"/>
                </a:solidFill>
                <a:latin typeface="Calibri" pitchFamily="34" charset="0"/>
                <a:ea typeface="+mn-ea"/>
                <a:cs typeface="Arial" pitchFamily="34" charset="0"/>
              </a:rPr>
              <a:t> to study the impact on tropical variability </a:t>
            </a:r>
            <a:r>
              <a:rPr lang="en-US" sz="1600" b="1" dirty="0" smtClean="0">
                <a:solidFill>
                  <a:srgbClr val="FF0000"/>
                </a:solidFill>
                <a:latin typeface="Calibri" pitchFamily="34" charset="0"/>
                <a:ea typeface="+mn-ea"/>
                <a:cs typeface="Arial" pitchFamily="34" charset="0"/>
              </a:rPr>
              <a:t>(Figure B)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23824" y="80429"/>
            <a:ext cx="898978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2800" b="1" dirty="0"/>
              <a:t>Developing Simplified Tools to Understand the Relationship Between Convection and Large-Scale Circulation</a:t>
            </a:r>
            <a:endParaRPr lang="en-US" sz="2800" dirty="0"/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228600" y="6381750"/>
            <a:ext cx="872432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Kelly P, </a:t>
            </a:r>
            <a:r>
              <a:rPr lang="en-US" sz="1000" dirty="0" smtClean="0"/>
              <a:t>B</a:t>
            </a:r>
            <a:r>
              <a:rPr lang="en-US" sz="1000" dirty="0"/>
              <a:t> </a:t>
            </a:r>
            <a:r>
              <a:rPr lang="en-US" sz="1000" dirty="0" err="1"/>
              <a:t>Mapes</a:t>
            </a:r>
            <a:r>
              <a:rPr lang="en-US" sz="1000" dirty="0"/>
              <a:t>, I-K Hu, S Song, and Z </a:t>
            </a:r>
            <a:r>
              <a:rPr lang="en-US" sz="1000" dirty="0" err="1"/>
              <a:t>Kuang</a:t>
            </a:r>
            <a:r>
              <a:rPr lang="en-US" sz="1000" dirty="0"/>
              <a:t>. 2017. “Tangent Linear Super-Parameterization of Convection in a 10-Layer Global Atmosphere with Calibrated Climatology.” </a:t>
            </a:r>
            <a:r>
              <a:rPr lang="en-US" sz="1000" i="1" dirty="0"/>
              <a:t>Journal of Advances in Modeling Earth </a:t>
            </a:r>
            <a:r>
              <a:rPr lang="en-US" sz="1000" i="1" dirty="0" smtClean="0"/>
              <a:t>Systems</a:t>
            </a:r>
            <a:r>
              <a:rPr lang="en-US" sz="1000" dirty="0" smtClean="0"/>
              <a:t> 09. </a:t>
            </a:r>
            <a:r>
              <a:rPr lang="en-US" sz="1000" dirty="0"/>
              <a:t>DOI: 10.1002/2016MS000871</a:t>
            </a:r>
            <a:endParaRPr lang="en-US" altLang="en-US" sz="1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4019563" y="5209711"/>
            <a:ext cx="5029200" cy="1055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287338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tabLst>
                <a:tab pos="338138" algn="l"/>
              </a:tabLst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338138" algn="l"/>
              </a:tabLst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Impact</a:t>
            </a:r>
          </a:p>
          <a:p>
            <a:pPr eaLnBrk="1" hangingPunct="1">
              <a:spcBef>
                <a:spcPct val="15000"/>
              </a:spcBef>
              <a:buFont typeface="Arial" charset="0"/>
              <a:buChar char="●"/>
            </a:pPr>
            <a:r>
              <a:rPr lang="en-US" altLang="en-US" sz="1600" dirty="0" smtClean="0">
                <a:solidFill>
                  <a:srgbClr val="000000"/>
                </a:solidFill>
              </a:rPr>
              <a:t>This new tier on the atmospheric model hierarchy holds promise for exploration and understanding of how convection couples to large-scale flow.</a:t>
            </a:r>
            <a:endParaRPr lang="en-US" altLang="en-US" sz="1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75493" y="3128781"/>
            <a:ext cx="152400" cy="17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227634" y="1033753"/>
            <a:ext cx="2401766" cy="4290837"/>
            <a:chOff x="4019563" y="1033753"/>
            <a:chExt cx="2401766" cy="429083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9563" y="1253801"/>
              <a:ext cx="2401766" cy="4070789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656287" y="1033753"/>
              <a:ext cx="1523999" cy="2731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rgbClr val="FF0000"/>
                  </a:solidFill>
                </a:rPr>
                <a:t>Figure A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7026490" y="1341893"/>
            <a:ext cx="172526" cy="148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8701" y="3278400"/>
            <a:ext cx="172526" cy="1487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Kelly-Convection-JAMES-April2017f</Presentation>
    <Funding xmlns="98b00cf3-a6ce-40de-8923-f140beb786e9">RGCM, NOAA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CBC18-EAF4-48CC-A307-927784258B7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customXml/itemProps2.xml><?xml version="1.0" encoding="utf-8"?>
<ds:datastoreItem xmlns:ds="http://schemas.openxmlformats.org/officeDocument/2006/customXml" ds:itemID="{9123F91B-390E-4C64-AB5E-B5D2B0240B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DOE-Sample-Slide-Highlights-Template[1]</Template>
  <TotalTime>246</TotalTime>
  <Words>139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Kelly-Convection-JAMES-April2017f</dc:title>
  <dc:creator>Kelly, Patrick</dc:creator>
  <dc:description/>
  <cp:lastModifiedBy>JOvink</cp:lastModifiedBy>
  <cp:revision>42</cp:revision>
  <cp:lastPrinted>2011-05-11T17:30:12Z</cp:lastPrinted>
  <dcterms:created xsi:type="dcterms:W3CDTF">2017-03-28T20:18:54Z</dcterms:created>
  <dcterms:modified xsi:type="dcterms:W3CDTF">2017-04-25T18:18:15Z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RGCM, NOAA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Kelly-Convection-JAMES-April2017f</vt:lpwstr>
  </property>
  <property fmtid="{D5CDD505-2E9C-101B-9397-08002B2CF9AE}" pid="8" name="SlideDescription">
    <vt:lpwstr/>
  </property>
</Properties>
</file>