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0F482-2447-4352-A9CC-A910D3C5338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CB896-560E-4A0E-8B66-9ED39A5F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0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996F9E-F5ED-E345-9C74-CB29A87D9F18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4644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573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1FC266F-AE75-A84E-B665-DB3E4DD48D13}" type="datetimeFigureOut">
              <a:rPr lang="en-US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A3FC05D-CAEA-B44F-886E-CC2AB351C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2398" y="2315552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268" y="383605"/>
            <a:ext cx="905346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100" b="1" dirty="0"/>
              <a:t>Dry Patch of Land Connects Rainfall </a:t>
            </a:r>
            <a:r>
              <a:rPr lang="en-US" sz="3100" b="1" dirty="0" smtClean="0"/>
              <a:t>Across Continents</a:t>
            </a:r>
            <a:endParaRPr lang="en-US" sz="3100" dirty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476527" y="5527586"/>
            <a:ext cx="5395424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Kelly P, B </a:t>
            </a:r>
            <a:r>
              <a:rPr lang="en-US" sz="1000" dirty="0"/>
              <a:t>Kravitz, </a:t>
            </a:r>
            <a:r>
              <a:rPr lang="en-US" sz="1000" dirty="0" smtClean="0"/>
              <a:t>J </a:t>
            </a:r>
            <a:r>
              <a:rPr lang="en-US" sz="1000" dirty="0"/>
              <a:t>Lu, </a:t>
            </a:r>
            <a:r>
              <a:rPr lang="en-US" sz="1000" dirty="0" smtClean="0"/>
              <a:t>and LR Leung. 2018. “Remote </a:t>
            </a:r>
            <a:r>
              <a:rPr lang="en-US" sz="1000" dirty="0"/>
              <a:t>D</a:t>
            </a:r>
            <a:r>
              <a:rPr lang="en-US" sz="1000" dirty="0" smtClean="0"/>
              <a:t>rying </a:t>
            </a:r>
            <a:r>
              <a:rPr lang="en-US" sz="1000" dirty="0"/>
              <a:t>in the North Atlantic as a </a:t>
            </a:r>
            <a:r>
              <a:rPr lang="en-US" sz="1000" dirty="0" smtClean="0"/>
              <a:t>Common </a:t>
            </a:r>
            <a:r>
              <a:rPr lang="en-US" sz="1000" dirty="0"/>
              <a:t>R</a:t>
            </a:r>
            <a:r>
              <a:rPr lang="en-US" sz="1000" dirty="0" smtClean="0"/>
              <a:t>esponse </a:t>
            </a:r>
            <a:r>
              <a:rPr lang="en-US" sz="1000" dirty="0"/>
              <a:t>to </a:t>
            </a:r>
            <a:r>
              <a:rPr lang="en-US" sz="1000" dirty="0" err="1"/>
              <a:t>P</a:t>
            </a:r>
            <a:r>
              <a:rPr lang="en-US" sz="1000" dirty="0" err="1" smtClean="0"/>
              <a:t>recessional</a:t>
            </a:r>
            <a:r>
              <a:rPr lang="en-US" sz="1000" dirty="0" smtClean="0"/>
              <a:t> </a:t>
            </a:r>
            <a:r>
              <a:rPr lang="en-US" sz="1000" dirty="0"/>
              <a:t>C</a:t>
            </a:r>
            <a:r>
              <a:rPr lang="en-US" sz="1000" dirty="0" smtClean="0"/>
              <a:t>hanges </a:t>
            </a:r>
            <a:r>
              <a:rPr lang="en-US" sz="1000" dirty="0"/>
              <a:t>and CO</a:t>
            </a:r>
            <a:r>
              <a:rPr lang="en-US" sz="1000" baseline="-25000" dirty="0"/>
              <a:t>2</a:t>
            </a:r>
            <a:r>
              <a:rPr lang="en-US" sz="1000" dirty="0"/>
              <a:t> </a:t>
            </a:r>
            <a:r>
              <a:rPr lang="en-US" sz="1000" dirty="0" smtClean="0"/>
              <a:t>Increase </a:t>
            </a:r>
            <a:r>
              <a:rPr lang="en-US" sz="1000" dirty="0"/>
              <a:t>O</a:t>
            </a:r>
            <a:r>
              <a:rPr lang="en-US" sz="1000" dirty="0" smtClean="0"/>
              <a:t>ver Land</a:t>
            </a:r>
            <a:r>
              <a:rPr lang="en-US" sz="1000" dirty="0"/>
              <a:t>.” </a:t>
            </a:r>
            <a:r>
              <a:rPr lang="en-US" sz="1000" i="1" dirty="0"/>
              <a:t>Geophysical Research </a:t>
            </a:r>
            <a:r>
              <a:rPr lang="en-US" sz="1000" i="1" dirty="0" smtClean="0"/>
              <a:t>Letters </a:t>
            </a:r>
            <a:r>
              <a:rPr lang="en-US" sz="1000" dirty="0" smtClean="0"/>
              <a:t>45</a:t>
            </a:r>
            <a:r>
              <a:rPr lang="en-US" sz="1000" i="1" dirty="0" smtClean="0"/>
              <a:t>.</a:t>
            </a:r>
            <a:r>
              <a:rPr lang="en-US" sz="1000" dirty="0" smtClean="0"/>
              <a:t> DOI</a:t>
            </a:r>
            <a:r>
              <a:rPr lang="en-US" sz="1000" dirty="0"/>
              <a:t>: </a:t>
            </a:r>
            <a:r>
              <a:rPr lang="en-US" sz="1000" dirty="0" smtClean="0"/>
              <a:t>10.1002/2017GL076669</a:t>
            </a:r>
            <a:endParaRPr lang="en-US" sz="10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1998" y="1237710"/>
            <a:ext cx="3185135" cy="538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+mn-ea"/>
                <a:cs typeface="Arial" pitchFamily="34" charset="0"/>
              </a:rPr>
              <a:t>Objective</a:t>
            </a:r>
          </a:p>
          <a:p>
            <a:pPr marL="285750" indent="-285750" fontAlgn="base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Understand the physical mechanisms behind rainfall changes in response to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US" sz="16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   and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insolation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increases                      </a:t>
            </a:r>
            <a:endParaRPr lang="en-US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Bef>
                <a:spcPct val="1500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Approach</a:t>
            </a:r>
            <a:endParaRPr lang="en-US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Perform numerical experiments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a “patch” of arid land near North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Africa</a:t>
            </a:r>
            <a:endParaRPr lang="en-US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Impact</a:t>
            </a:r>
            <a:endParaRPr lang="en-US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Identified summer drying near North America as a common response to heating of land near North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Africa </a:t>
            </a:r>
          </a:p>
          <a:p>
            <a:pPr marL="285750" indent="-285750" fontAlgn="base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Helps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build a unified framework for interpreting regional rainfall changes by highlighting common physical linkages of the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Earth system</a:t>
            </a:r>
            <a:endParaRPr 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40" name="TextBox 3339"/>
          <p:cNvSpPr txBox="1"/>
          <p:nvPr/>
        </p:nvSpPr>
        <p:spPr>
          <a:xfrm>
            <a:off x="3397533" y="4001190"/>
            <a:ext cx="5619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CO</a:t>
            </a:r>
            <a:r>
              <a:rPr lang="en-US" sz="1200" b="1" baseline="-25000" dirty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 and solar forcings from CMIP5 simulations are applied only to a “patch” of arid land near North Africa in the CAM4/CCSM4 model resulting in land-sea energy contrasts (top). This energy contrast drives a westward shift of the asymmetric circulation (bottom), resulting in drying near North </a:t>
            </a:r>
            <a:r>
              <a:rPr lang="en-US" sz="1200" b="1" dirty="0" smtClean="0">
                <a:solidFill>
                  <a:srgbClr val="0000FF"/>
                </a:solidFill>
                <a:latin typeface="Arial" charset="0"/>
              </a:rPr>
              <a:t>America. The 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response to CO</a:t>
            </a:r>
            <a:r>
              <a:rPr lang="en-US" sz="1200" b="1" baseline="-25000" dirty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 (left) and insolation (right) “patch” forcing are highly similar to each other and to CMIP5 simulations using global forcing.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1398" y="1876483"/>
            <a:ext cx="90132" cy="89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41397" y="3008782"/>
            <a:ext cx="130401" cy="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81801" y="1237710"/>
            <a:ext cx="5934930" cy="2807448"/>
            <a:chOff x="3149378" y="1115195"/>
            <a:chExt cx="5934930" cy="2807448"/>
          </a:xfrm>
        </p:grpSpPr>
        <p:grpSp>
          <p:nvGrpSpPr>
            <p:cNvPr id="6" name="Group 5"/>
            <p:cNvGrpSpPr/>
            <p:nvPr/>
          </p:nvGrpSpPr>
          <p:grpSpPr>
            <a:xfrm>
              <a:off x="3165504" y="1115195"/>
              <a:ext cx="5918804" cy="2807448"/>
              <a:chOff x="3165504" y="1115195"/>
              <a:chExt cx="5918804" cy="280744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1E37A35D-870B-F345-B790-619B97873DE9}"/>
                  </a:ext>
                </a:extLst>
              </p:cNvPr>
              <p:cNvGrpSpPr/>
              <p:nvPr/>
            </p:nvGrpSpPr>
            <p:grpSpPr>
              <a:xfrm>
                <a:off x="3252256" y="1115195"/>
                <a:ext cx="5832052" cy="2807448"/>
                <a:chOff x="286180" y="1043553"/>
                <a:chExt cx="5541080" cy="2573447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12" t="-1" r="50365" b="47098"/>
                <a:stretch/>
              </p:blipFill>
              <p:spPr>
                <a:xfrm>
                  <a:off x="286180" y="1043553"/>
                  <a:ext cx="2933198" cy="2573447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="" xmlns:a16="http://schemas.microsoft.com/office/drawing/2014/main" id="{364C32CF-D489-244B-AFC5-BED05A971D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431" t="-1" r="3846" b="47098"/>
                <a:stretch/>
              </p:blipFill>
              <p:spPr>
                <a:xfrm>
                  <a:off x="2991393" y="1043553"/>
                  <a:ext cx="2835867" cy="2573447"/>
                </a:xfrm>
                <a:prstGeom prst="rect">
                  <a:avLst/>
                </a:prstGeom>
              </p:spPr>
            </p:pic>
          </p:grpSp>
          <p:sp>
            <p:nvSpPr>
              <p:cNvPr id="4" name="Rectangle 3"/>
              <p:cNvSpPr/>
              <p:nvPr/>
            </p:nvSpPr>
            <p:spPr>
              <a:xfrm>
                <a:off x="3165504" y="2345420"/>
                <a:ext cx="203258" cy="141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49378" y="3513090"/>
              <a:ext cx="203258" cy="20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287714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 xsi:nil="true"/>
    <Funding xmlns="98b00cf3-a6ce-40de-8923-f140beb786e9">RGCM</Funding>
  </documentManagement>
</p:properties>
</file>

<file path=customXml/itemProps1.xml><?xml version="1.0" encoding="utf-8"?>
<ds:datastoreItem xmlns:ds="http://schemas.openxmlformats.org/officeDocument/2006/customXml" ds:itemID="{245E296B-BCFC-4737-B249-3D3336C91739}"/>
</file>

<file path=customXml/itemProps2.xml><?xml version="1.0" encoding="utf-8"?>
<ds:datastoreItem xmlns:ds="http://schemas.openxmlformats.org/officeDocument/2006/customXml" ds:itemID="{399F764F-A96C-402A-BEE2-DE8D2B060C11}"/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DOE-Sample-Slide-Highlights-Template.pot</Template>
  <TotalTime>3172</TotalTime>
  <Words>203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Kelly-etal-RemoteDrying-GRL-April2018-f</dc:title>
  <dc:creator>JOvink</dc:creator>
  <dc:description/>
  <cp:lastModifiedBy>Dorsey, Kathryn S</cp:lastModifiedBy>
  <cp:revision>170</cp:revision>
  <cp:lastPrinted>2017-02-14T23:42:19Z</cp:lastPrinted>
  <dcterms:created xsi:type="dcterms:W3CDTF">2013-02-22T17:42:48Z</dcterms:created>
  <dcterms:modified xsi:type="dcterms:W3CDTF">2018-04-16T22:43:21Z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RGCM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Kelly-etal-RemoteDrying-GRL-April2018-f</vt:lpwstr>
  </property>
  <property fmtid="{D5CDD505-2E9C-101B-9397-08002B2CF9AE}" pid="8" name="SlideDescription">
    <vt:lpwstr/>
  </property>
</Properties>
</file>