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3"/>
  </p:notesMasterIdLst>
  <p:handoutMasterIdLst>
    <p:handoutMasterId r:id="rId4"/>
  </p:handoutMasterIdLst>
  <p:sldIdLst>
    <p:sldId id="262"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5BC"/>
    <a:srgbClr val="E86E25"/>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804" autoAdjust="0"/>
    <p:restoredTop sz="94878" autoAdjust="0"/>
  </p:normalViewPr>
  <p:slideViewPr>
    <p:cSldViewPr snapToGrid="0" snapToObjects="1">
      <p:cViewPr>
        <p:scale>
          <a:sx n="155" d="100"/>
          <a:sy n="155" d="100"/>
        </p:scale>
        <p:origin x="248" y="344"/>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5" d="100"/>
          <a:sy n="65" d="100"/>
        </p:scale>
        <p:origin x="-15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2/25/20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2/25/20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2" name="Text Placeholder 21"/>
          <p:cNvSpPr>
            <a:spLocks noGrp="1"/>
          </p:cNvSpPr>
          <p:nvPr>
            <p:ph type="body" sz="quarter" idx="32" hasCustomPrompt="1"/>
          </p:nvPr>
        </p:nvSpPr>
        <p:spPr>
          <a:xfrm>
            <a:off x="3387840" y="3906839"/>
            <a:ext cx="5786275" cy="278130"/>
          </a:xfrm>
          <a:prstGeom prst="rect">
            <a:avLst/>
          </a:prstGeom>
        </p:spPr>
        <p:txBody>
          <a:bodyPr/>
          <a:lstStyle>
            <a:lvl1pPr>
              <a:defRPr/>
            </a:lvl1pPr>
          </a:lstStyle>
          <a:p>
            <a:pPr lvl="0"/>
            <a:r>
              <a:rPr lang="en-US" dirty="0"/>
              <a:t>Research Details</a:t>
            </a:r>
          </a:p>
        </p:txBody>
      </p:sp>
      <p:sp>
        <p:nvSpPr>
          <p:cNvPr id="43" name="Text Placeholder 21"/>
          <p:cNvSpPr>
            <a:spLocks noGrp="1"/>
          </p:cNvSpPr>
          <p:nvPr>
            <p:ph type="body" sz="quarter" idx="29" hasCustomPrompt="1"/>
          </p:nvPr>
        </p:nvSpPr>
        <p:spPr>
          <a:xfrm>
            <a:off x="3387840" y="2337119"/>
            <a:ext cx="5786275" cy="274638"/>
          </a:xfrm>
          <a:prstGeom prst="rect">
            <a:avLst/>
          </a:prstGeom>
        </p:spPr>
        <p:txBody>
          <a:bodyPr/>
          <a:lstStyle>
            <a:lvl1pPr>
              <a:defRPr/>
            </a:lvl1pPr>
          </a:lstStyle>
          <a:p>
            <a:pPr lvl="0"/>
            <a:r>
              <a:rPr lang="en-US" dirty="0"/>
              <a:t>Significance and Impact</a:t>
            </a:r>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5" name="Text Placeholder 21"/>
          <p:cNvSpPr>
            <a:spLocks noGrp="1"/>
          </p:cNvSpPr>
          <p:nvPr>
            <p:ph type="body" sz="quarter" idx="33" hasCustomPrompt="1"/>
          </p:nvPr>
        </p:nvSpPr>
        <p:spPr>
          <a:xfrm>
            <a:off x="3387840" y="782639"/>
            <a:ext cx="5786275" cy="274638"/>
          </a:xfrm>
          <a:prstGeom prst="rect">
            <a:avLst/>
          </a:prstGeom>
        </p:spPr>
        <p:txBody>
          <a:bodyPr/>
          <a:lstStyle>
            <a:lvl1pPr>
              <a:defRPr/>
            </a:lvl1pPr>
          </a:lstStyle>
          <a:p>
            <a:pPr lvl="0"/>
            <a:r>
              <a:rPr lang="en-US" dirty="0"/>
              <a:t>Scientific Achievement</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1450232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FA 2.0 (Genomes to Watersh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2" name="Text Placeholder 21"/>
          <p:cNvSpPr>
            <a:spLocks noGrp="1"/>
          </p:cNvSpPr>
          <p:nvPr>
            <p:ph type="body" sz="quarter" idx="32" hasCustomPrompt="1"/>
          </p:nvPr>
        </p:nvSpPr>
        <p:spPr>
          <a:xfrm>
            <a:off x="3387840" y="3906839"/>
            <a:ext cx="5786275" cy="278130"/>
          </a:xfrm>
          <a:prstGeom prst="rect">
            <a:avLst/>
          </a:prstGeom>
        </p:spPr>
        <p:txBody>
          <a:bodyPr/>
          <a:lstStyle>
            <a:lvl1pPr>
              <a:defRPr/>
            </a:lvl1pPr>
          </a:lstStyle>
          <a:p>
            <a:pPr lvl="0"/>
            <a:r>
              <a:rPr lang="en-US" dirty="0"/>
              <a:t>Research Details</a:t>
            </a:r>
          </a:p>
        </p:txBody>
      </p:sp>
      <p:sp>
        <p:nvSpPr>
          <p:cNvPr id="43" name="Text Placeholder 21"/>
          <p:cNvSpPr>
            <a:spLocks noGrp="1"/>
          </p:cNvSpPr>
          <p:nvPr>
            <p:ph type="body" sz="quarter" idx="29" hasCustomPrompt="1"/>
          </p:nvPr>
        </p:nvSpPr>
        <p:spPr>
          <a:xfrm>
            <a:off x="3387840" y="2337119"/>
            <a:ext cx="5786275" cy="274638"/>
          </a:xfrm>
          <a:prstGeom prst="rect">
            <a:avLst/>
          </a:prstGeom>
        </p:spPr>
        <p:txBody>
          <a:bodyPr/>
          <a:lstStyle>
            <a:lvl1pPr>
              <a:defRPr/>
            </a:lvl1pPr>
          </a:lstStyle>
          <a:p>
            <a:pPr lvl="0"/>
            <a:r>
              <a:rPr lang="en-US" dirty="0"/>
              <a:t>Significance and Impact</a:t>
            </a:r>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5" name="Text Placeholder 21"/>
          <p:cNvSpPr>
            <a:spLocks noGrp="1"/>
          </p:cNvSpPr>
          <p:nvPr>
            <p:ph type="body" sz="quarter" idx="33" hasCustomPrompt="1"/>
          </p:nvPr>
        </p:nvSpPr>
        <p:spPr>
          <a:xfrm>
            <a:off x="3387840" y="782639"/>
            <a:ext cx="5786275" cy="274638"/>
          </a:xfrm>
          <a:prstGeom prst="rect">
            <a:avLst/>
          </a:prstGeom>
        </p:spPr>
        <p:txBody>
          <a:bodyPr/>
          <a:lstStyle>
            <a:lvl1pPr>
              <a:defRPr/>
            </a:lvl1pPr>
          </a:lstStyle>
          <a:p>
            <a:pPr lvl="0"/>
            <a:r>
              <a:rPr lang="en-US" dirty="0"/>
              <a:t>Scientific Achievement</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6294120"/>
            <a:ext cx="548640" cy="536473"/>
          </a:xfrm>
          <a:prstGeom prst="rect">
            <a:avLst/>
          </a:prstGeom>
        </p:spPr>
      </p:pic>
      <p:pic>
        <p:nvPicPr>
          <p:cNvPr id="16" name="Picture 2" descr="C:\Users\lmkelly\Downloads\SFA20_GenomesWatershed.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960576" y="6293638"/>
            <a:ext cx="548640" cy="5240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82903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2" name="Text Placeholder 21"/>
          <p:cNvSpPr>
            <a:spLocks noGrp="1"/>
          </p:cNvSpPr>
          <p:nvPr>
            <p:ph type="body" sz="quarter" idx="32" hasCustomPrompt="1"/>
          </p:nvPr>
        </p:nvSpPr>
        <p:spPr>
          <a:xfrm>
            <a:off x="3387840" y="3906839"/>
            <a:ext cx="5786275" cy="278130"/>
          </a:xfrm>
          <a:prstGeom prst="rect">
            <a:avLst/>
          </a:prstGeom>
        </p:spPr>
        <p:txBody>
          <a:bodyPr/>
          <a:lstStyle>
            <a:lvl1pPr>
              <a:defRPr>
                <a:solidFill>
                  <a:srgbClr val="E86E25"/>
                </a:solidFill>
              </a:defRPr>
            </a:lvl1pPr>
          </a:lstStyle>
          <a:p>
            <a:pPr lvl="0"/>
            <a:r>
              <a:rPr lang="en-US" dirty="0"/>
              <a:t>Research Details</a:t>
            </a:r>
          </a:p>
        </p:txBody>
      </p:sp>
      <p:sp>
        <p:nvSpPr>
          <p:cNvPr id="43" name="Text Placeholder 21"/>
          <p:cNvSpPr>
            <a:spLocks noGrp="1"/>
          </p:cNvSpPr>
          <p:nvPr>
            <p:ph type="body" sz="quarter" idx="29" hasCustomPrompt="1"/>
          </p:nvPr>
        </p:nvSpPr>
        <p:spPr>
          <a:xfrm>
            <a:off x="3387840" y="2337119"/>
            <a:ext cx="5786275" cy="274638"/>
          </a:xfrm>
          <a:prstGeom prst="rect">
            <a:avLst/>
          </a:prstGeom>
        </p:spPr>
        <p:txBody>
          <a:bodyPr/>
          <a:lstStyle>
            <a:lvl1pPr>
              <a:defRPr>
                <a:solidFill>
                  <a:srgbClr val="E86E25"/>
                </a:solidFill>
              </a:defRPr>
            </a:lvl1pPr>
          </a:lstStyle>
          <a:p>
            <a:pPr lvl="0"/>
            <a:r>
              <a:rPr lang="en-US" dirty="0"/>
              <a:t>Significance and Impact</a:t>
            </a:r>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45" name="Text Placeholder 21"/>
          <p:cNvSpPr>
            <a:spLocks noGrp="1"/>
          </p:cNvSpPr>
          <p:nvPr>
            <p:ph type="body" sz="quarter" idx="33" hasCustomPrompt="1"/>
          </p:nvPr>
        </p:nvSpPr>
        <p:spPr>
          <a:xfrm>
            <a:off x="3387840" y="782639"/>
            <a:ext cx="5786275" cy="274638"/>
          </a:xfrm>
          <a:prstGeom prst="rect">
            <a:avLst/>
          </a:prstGeom>
        </p:spPr>
        <p:txBody>
          <a:bodyPr/>
          <a:lstStyle>
            <a:lvl1pPr>
              <a:defRPr>
                <a:solidFill>
                  <a:srgbClr val="E86E25"/>
                </a:solidFill>
              </a:defRPr>
            </a:lvl1pPr>
          </a:lstStyle>
          <a:p>
            <a:pPr lvl="0"/>
            <a:r>
              <a:rPr lang="en-US" dirty="0"/>
              <a:t>Scientific Achievement</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49" name="Picture 48"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3" name="Straight Connector 2"/>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10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0" y="330200"/>
            <a:ext cx="9140825"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4" name="Wave 3"/>
          <p:cNvSpPr/>
          <p:nvPr userDrawn="1"/>
        </p:nvSpPr>
        <p:spPr>
          <a:xfrm>
            <a:off x="3175" y="311150"/>
            <a:ext cx="9140825"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5" name="Wave 4"/>
          <p:cNvSpPr/>
          <p:nvPr userDrawn="1"/>
        </p:nvSpPr>
        <p:spPr>
          <a:xfrm>
            <a:off x="0" y="263525"/>
            <a:ext cx="9140825"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6" name="Wave 5"/>
          <p:cNvSpPr/>
          <p:nvPr userDrawn="1"/>
        </p:nvSpPr>
        <p:spPr>
          <a:xfrm>
            <a:off x="0" y="65088"/>
            <a:ext cx="9144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7" name="Rectangle 6"/>
          <p:cNvSpPr/>
          <p:nvPr userDrawn="1"/>
        </p:nvSpPr>
        <p:spPr>
          <a:xfrm>
            <a:off x="0" y="0"/>
            <a:ext cx="9144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dirty="0">
              <a:solidFill>
                <a:prstClr val="white"/>
              </a:solidFill>
            </a:endParaRPr>
          </a:p>
        </p:txBody>
      </p:sp>
      <p:sp>
        <p:nvSpPr>
          <p:cNvPr id="8" name="Wave 7"/>
          <p:cNvSpPr/>
          <p:nvPr userDrawn="1"/>
        </p:nvSpPr>
        <p:spPr>
          <a:xfrm>
            <a:off x="-3175" y="557213"/>
            <a:ext cx="9147175"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9" name="Title Placeholder 1"/>
          <p:cNvSpPr>
            <a:spLocks noGrp="1"/>
          </p:cNvSpPr>
          <p:nvPr>
            <p:ph type="title" hasCustomPrompt="1"/>
          </p:nvPr>
        </p:nvSpPr>
        <p:spPr bwMode="auto">
          <a:xfrm>
            <a:off x="0" y="0"/>
            <a:ext cx="9144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2" name="Text Placeholder 21"/>
          <p:cNvSpPr>
            <a:spLocks noGrp="1"/>
          </p:cNvSpPr>
          <p:nvPr>
            <p:ph type="body" sz="quarter" idx="32" hasCustomPrompt="1"/>
          </p:nvPr>
        </p:nvSpPr>
        <p:spPr>
          <a:xfrm>
            <a:off x="3387840" y="3906839"/>
            <a:ext cx="5786275" cy="278130"/>
          </a:xfrm>
          <a:prstGeom prst="rect">
            <a:avLst/>
          </a:prstGeom>
        </p:spPr>
        <p:txBody>
          <a:bodyPr/>
          <a:lstStyle>
            <a:lvl1pPr>
              <a:defRPr>
                <a:solidFill>
                  <a:srgbClr val="E86E25"/>
                </a:solidFill>
              </a:defRPr>
            </a:lvl1pPr>
          </a:lstStyle>
          <a:p>
            <a:pPr lvl="0"/>
            <a:r>
              <a:rPr lang="en-US" dirty="0"/>
              <a:t>Research Details</a:t>
            </a:r>
          </a:p>
        </p:txBody>
      </p:sp>
      <p:sp>
        <p:nvSpPr>
          <p:cNvPr id="13" name="Text Placeholder 21"/>
          <p:cNvSpPr>
            <a:spLocks noGrp="1"/>
          </p:cNvSpPr>
          <p:nvPr>
            <p:ph type="body" sz="quarter" idx="29" hasCustomPrompt="1"/>
          </p:nvPr>
        </p:nvSpPr>
        <p:spPr>
          <a:xfrm>
            <a:off x="3387840" y="2337119"/>
            <a:ext cx="5786275" cy="274638"/>
          </a:xfrm>
          <a:prstGeom prst="rect">
            <a:avLst/>
          </a:prstGeom>
        </p:spPr>
        <p:txBody>
          <a:bodyPr/>
          <a:lstStyle>
            <a:lvl1pPr>
              <a:defRPr>
                <a:solidFill>
                  <a:srgbClr val="E86E25"/>
                </a:solidFill>
              </a:defRPr>
            </a:lvl1pPr>
          </a:lstStyle>
          <a:p>
            <a:pPr lvl="0"/>
            <a:r>
              <a:rPr lang="en-US" dirty="0"/>
              <a:t>Significance and Impact</a:t>
            </a:r>
          </a:p>
        </p:txBody>
      </p:sp>
      <p:sp>
        <p:nvSpPr>
          <p:cNvPr id="1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15" name="Text Placeholder 21"/>
          <p:cNvSpPr>
            <a:spLocks noGrp="1"/>
          </p:cNvSpPr>
          <p:nvPr>
            <p:ph type="body" sz="quarter" idx="33" hasCustomPrompt="1"/>
          </p:nvPr>
        </p:nvSpPr>
        <p:spPr>
          <a:xfrm>
            <a:off x="3387840" y="782639"/>
            <a:ext cx="5786275" cy="274638"/>
          </a:xfrm>
          <a:prstGeom prst="rect">
            <a:avLst/>
          </a:prstGeom>
        </p:spPr>
        <p:txBody>
          <a:bodyPr/>
          <a:lstStyle>
            <a:lvl1pPr>
              <a:defRPr>
                <a:solidFill>
                  <a:srgbClr val="E86E25"/>
                </a:solidFill>
              </a:defRPr>
            </a:lvl1pPr>
          </a:lstStyle>
          <a:p>
            <a:pPr lvl="0"/>
            <a:r>
              <a:rPr lang="en-US" dirty="0"/>
              <a:t>Scientific Achievement</a:t>
            </a:r>
          </a:p>
        </p:txBody>
      </p:sp>
      <p:sp>
        <p:nvSpPr>
          <p:cNvPr id="1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18" name="Picture 17"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19" name="Picture 18"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20"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22" name="Straight Connector 21"/>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6348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1288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4"/>
          <p:cNvSpPr>
            <a:spLocks noGrp="1"/>
          </p:cNvSpPr>
          <p:nvPr>
            <p:ph type="title"/>
          </p:nvPr>
        </p:nvSpPr>
        <p:spPr>
          <a:xfrm>
            <a:off x="366486" y="10314"/>
            <a:ext cx="8392886" cy="708660"/>
          </a:xfrm>
        </p:spPr>
        <p:txBody>
          <a:bodyPr/>
          <a:lstStyle/>
          <a:p>
            <a:r>
              <a:rPr lang="en-US" sz="2000" dirty="0"/>
              <a:t>Projecting Antarctica’s Contribution to Future Sea Level Using Ice Sheet Model Linear Response Functions (LARMIP-2)</a:t>
            </a:r>
            <a:endParaRPr lang="en-US" sz="2200" dirty="0"/>
          </a:p>
        </p:txBody>
      </p:sp>
      <p:sp>
        <p:nvSpPr>
          <p:cNvPr id="4" name="Text Placeholder 3"/>
          <p:cNvSpPr>
            <a:spLocks noGrp="1"/>
          </p:cNvSpPr>
          <p:nvPr>
            <p:ph type="body" sz="quarter" idx="26"/>
          </p:nvPr>
        </p:nvSpPr>
        <p:spPr>
          <a:xfrm>
            <a:off x="4455668" y="6274499"/>
            <a:ext cx="4423027" cy="445468"/>
          </a:xfrm>
        </p:spPr>
        <p:txBody>
          <a:bodyPr/>
          <a:lstStyle/>
          <a:p>
            <a:r>
              <a:rPr lang="en-US" sz="800" dirty="0" err="1"/>
              <a:t>Levermann</a:t>
            </a:r>
            <a:r>
              <a:rPr lang="en-US" sz="800" dirty="0"/>
              <a:t>, A. et al. (</a:t>
            </a:r>
            <a:r>
              <a:rPr lang="en-US" sz="800" i="1" dirty="0"/>
              <a:t>including </a:t>
            </a:r>
            <a:r>
              <a:rPr lang="en-US" sz="800" dirty="0"/>
              <a:t>Hoffman, Martin, Ng, </a:t>
            </a:r>
            <a:r>
              <a:rPr lang="en-US" sz="800" dirty="0" err="1"/>
              <a:t>Perego</a:t>
            </a:r>
            <a:r>
              <a:rPr lang="en-US" sz="800" dirty="0"/>
              <a:t>, Price, and Zhang), 2020. Projecting Antarctica’s contribution to future sea level rise from basal ice shelf melt using linear response functions of 16 ice sheet models (LARMIP-2). </a:t>
            </a:r>
            <a:r>
              <a:rPr lang="en-US" sz="800" i="1" dirty="0"/>
              <a:t>Earth Syst. </a:t>
            </a:r>
            <a:r>
              <a:rPr lang="en-US" sz="800" i="1" dirty="0" err="1"/>
              <a:t>Dynam</a:t>
            </a:r>
            <a:r>
              <a:rPr lang="en-US" sz="800" i="1" dirty="0"/>
              <a:t>.</a:t>
            </a:r>
            <a:r>
              <a:rPr lang="en-US" sz="800" dirty="0"/>
              <a:t>, </a:t>
            </a:r>
            <a:r>
              <a:rPr lang="en-US" sz="800" b="1" dirty="0"/>
              <a:t>11</a:t>
            </a:r>
            <a:r>
              <a:rPr lang="en-US" sz="800" dirty="0"/>
              <a:t>, 35-76 (</a:t>
            </a:r>
            <a:r>
              <a:rPr lang="en-US" sz="800" dirty="0" err="1"/>
              <a:t>doi</a:t>
            </a:r>
            <a:r>
              <a:rPr lang="en-US" sz="800" dirty="0"/>
              <a:t>: 10.5194/esd-11-35-2020) </a:t>
            </a:r>
          </a:p>
        </p:txBody>
      </p:sp>
      <p:sp>
        <p:nvSpPr>
          <p:cNvPr id="16" name="TextBox 15"/>
          <p:cNvSpPr txBox="1"/>
          <p:nvPr/>
        </p:nvSpPr>
        <p:spPr>
          <a:xfrm>
            <a:off x="107781" y="5144145"/>
            <a:ext cx="4423026" cy="1015663"/>
          </a:xfrm>
          <a:prstGeom prst="rect">
            <a:avLst/>
          </a:prstGeom>
          <a:noFill/>
        </p:spPr>
        <p:txBody>
          <a:bodyPr wrap="square" rtlCol="0">
            <a:spAutoFit/>
          </a:bodyPr>
          <a:lstStyle/>
          <a:p>
            <a:pPr algn="just"/>
            <a:r>
              <a:rPr lang="en-US" sz="1200" i="1" dirty="0">
                <a:solidFill>
                  <a:srgbClr val="0000FF"/>
                </a:solidFill>
              </a:rPr>
              <a:t>Multi-model projection for Antarctica’s cumulative contribution to sea-level rise (top) and rate of sea-level rise (bottom) through 2100 for RCP 2.6 (left) and RCP 8.5. Projection and uncertainties are based on 16 ice sheet models using the same experimental protocols, forced solely by projected changes in sub-ice shelf melting.</a:t>
            </a:r>
            <a:endParaRPr lang="en-US" sz="1200" dirty="0">
              <a:solidFill>
                <a:srgbClr val="0000FF"/>
              </a:solidFill>
              <a:cs typeface="Times New Roman"/>
            </a:endParaRPr>
          </a:p>
        </p:txBody>
      </p:sp>
      <p:sp>
        <p:nvSpPr>
          <p:cNvPr id="12" name="AutoShape 2" descr="Image result for doe office of science logo">
            <a:extLst>
              <a:ext uri="{FF2B5EF4-FFF2-40B4-BE49-F238E27FC236}">
                <a16:creationId xmlns:a16="http://schemas.microsoft.com/office/drawing/2014/main" id="{54AC421B-7B50-4EC3-BA62-7D66F7F49E5B}"/>
              </a:ext>
            </a:extLst>
          </p:cNvPr>
          <p:cNvSpPr>
            <a:spLocks noChangeAspect="1" noChangeArrowheads="1"/>
          </p:cNvSpPr>
          <p:nvPr/>
        </p:nvSpPr>
        <p:spPr bwMode="auto">
          <a:xfrm>
            <a:off x="4378410" y="2864702"/>
            <a:ext cx="252163" cy="25216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doe office of science logo">
            <a:extLst>
              <a:ext uri="{FF2B5EF4-FFF2-40B4-BE49-F238E27FC236}">
                <a16:creationId xmlns:a16="http://schemas.microsoft.com/office/drawing/2014/main" id="{88921162-1933-4F70-BEEF-66E3D21DC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55" y="6346587"/>
            <a:ext cx="1383677" cy="448013"/>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File:Los Alamos logo.svg">
            <a:extLst>
              <a:ext uri="{FF2B5EF4-FFF2-40B4-BE49-F238E27FC236}">
                <a16:creationId xmlns:a16="http://schemas.microsoft.com/office/drawing/2014/main" id="{A107B162-2B75-42D8-8CD0-F60191DC7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306" y="6323965"/>
            <a:ext cx="976174" cy="448013"/>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6" descr="snl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3753" y="6355496"/>
            <a:ext cx="1004911" cy="396192"/>
          </a:xfrm>
          <a:prstGeom prst="rect">
            <a:avLst/>
          </a:prstGeom>
        </p:spPr>
      </p:pic>
      <p:pic>
        <p:nvPicPr>
          <p:cNvPr id="19" name="Picture 18">
            <a:extLst>
              <a:ext uri="{FF2B5EF4-FFF2-40B4-BE49-F238E27FC236}">
                <a16:creationId xmlns:a16="http://schemas.microsoft.com/office/drawing/2014/main" id="{CCDD9F7B-E39F-F348-BEF6-8A044C47D0E9}"/>
              </a:ext>
            </a:extLst>
          </p:cNvPr>
          <p:cNvPicPr>
            <a:picLocks noChangeAspect="1"/>
          </p:cNvPicPr>
          <p:nvPr/>
        </p:nvPicPr>
        <p:blipFill>
          <a:blip r:embed="rId5"/>
          <a:stretch>
            <a:fillRect/>
          </a:stretch>
        </p:blipFill>
        <p:spPr>
          <a:xfrm>
            <a:off x="3813982" y="6359861"/>
            <a:ext cx="476170" cy="406332"/>
          </a:xfrm>
          <a:prstGeom prst="rect">
            <a:avLst/>
          </a:prstGeom>
        </p:spPr>
      </p:pic>
      <p:pic>
        <p:nvPicPr>
          <p:cNvPr id="5" name="Picture 4">
            <a:extLst>
              <a:ext uri="{FF2B5EF4-FFF2-40B4-BE49-F238E27FC236}">
                <a16:creationId xmlns:a16="http://schemas.microsoft.com/office/drawing/2014/main" id="{BA8E7CF5-D592-8D41-8AB2-49FCC8C71D4D}"/>
              </a:ext>
            </a:extLst>
          </p:cNvPr>
          <p:cNvPicPr>
            <a:picLocks noChangeAspect="1"/>
          </p:cNvPicPr>
          <p:nvPr/>
        </p:nvPicPr>
        <p:blipFill rotWithShape="1">
          <a:blip r:embed="rId6"/>
          <a:srcRect l="2479" r="46916" b="64817"/>
          <a:stretch/>
        </p:blipFill>
        <p:spPr>
          <a:xfrm>
            <a:off x="54348" y="869927"/>
            <a:ext cx="2316126" cy="1996161"/>
          </a:xfrm>
          <a:prstGeom prst="rect">
            <a:avLst/>
          </a:prstGeom>
        </p:spPr>
      </p:pic>
      <p:pic>
        <p:nvPicPr>
          <p:cNvPr id="23" name="Picture 22">
            <a:extLst>
              <a:ext uri="{FF2B5EF4-FFF2-40B4-BE49-F238E27FC236}">
                <a16:creationId xmlns:a16="http://schemas.microsoft.com/office/drawing/2014/main" id="{7B8AFC97-3E5B-1144-BB77-059762C482B8}"/>
              </a:ext>
            </a:extLst>
          </p:cNvPr>
          <p:cNvPicPr>
            <a:picLocks noChangeAspect="1"/>
          </p:cNvPicPr>
          <p:nvPr/>
        </p:nvPicPr>
        <p:blipFill rotWithShape="1">
          <a:blip r:embed="rId6"/>
          <a:srcRect l="52484" t="34698" b="30974"/>
          <a:stretch/>
        </p:blipFill>
        <p:spPr>
          <a:xfrm>
            <a:off x="2339547" y="914533"/>
            <a:ext cx="2158314" cy="1932897"/>
          </a:xfrm>
          <a:prstGeom prst="rect">
            <a:avLst/>
          </a:prstGeom>
        </p:spPr>
      </p:pic>
      <p:pic>
        <p:nvPicPr>
          <p:cNvPr id="11" name="Picture 10">
            <a:extLst>
              <a:ext uri="{FF2B5EF4-FFF2-40B4-BE49-F238E27FC236}">
                <a16:creationId xmlns:a16="http://schemas.microsoft.com/office/drawing/2014/main" id="{4140C42E-7368-224F-9A16-48D4F5BC5B82}"/>
              </a:ext>
            </a:extLst>
          </p:cNvPr>
          <p:cNvPicPr>
            <a:picLocks noChangeAspect="1"/>
          </p:cNvPicPr>
          <p:nvPr/>
        </p:nvPicPr>
        <p:blipFill rotWithShape="1">
          <a:blip r:embed="rId7"/>
          <a:srcRect l="52311" t="35296" b="31079"/>
          <a:stretch/>
        </p:blipFill>
        <p:spPr>
          <a:xfrm>
            <a:off x="2397211" y="2901845"/>
            <a:ext cx="2031739" cy="1881395"/>
          </a:xfrm>
          <a:prstGeom prst="rect">
            <a:avLst/>
          </a:prstGeom>
        </p:spPr>
      </p:pic>
      <p:pic>
        <p:nvPicPr>
          <p:cNvPr id="25" name="Picture 24">
            <a:extLst>
              <a:ext uri="{FF2B5EF4-FFF2-40B4-BE49-F238E27FC236}">
                <a16:creationId xmlns:a16="http://schemas.microsoft.com/office/drawing/2014/main" id="{DC6CA19F-420C-E641-B35C-57B0B4A119EC}"/>
              </a:ext>
            </a:extLst>
          </p:cNvPr>
          <p:cNvPicPr>
            <a:picLocks noChangeAspect="1"/>
          </p:cNvPicPr>
          <p:nvPr/>
        </p:nvPicPr>
        <p:blipFill rotWithShape="1">
          <a:blip r:embed="rId7"/>
          <a:srcRect l="121" t="1660" r="48168" b="64570"/>
          <a:stretch/>
        </p:blipFill>
        <p:spPr>
          <a:xfrm>
            <a:off x="110337" y="2907894"/>
            <a:ext cx="2233917" cy="1915976"/>
          </a:xfrm>
          <a:prstGeom prst="rect">
            <a:avLst/>
          </a:prstGeom>
        </p:spPr>
      </p:pic>
      <p:pic>
        <p:nvPicPr>
          <p:cNvPr id="14" name="Picture 13">
            <a:extLst>
              <a:ext uri="{FF2B5EF4-FFF2-40B4-BE49-F238E27FC236}">
                <a16:creationId xmlns:a16="http://schemas.microsoft.com/office/drawing/2014/main" id="{A9BAC119-B0FE-7E43-9FA0-3E39B936334E}"/>
              </a:ext>
            </a:extLst>
          </p:cNvPr>
          <p:cNvPicPr>
            <a:picLocks noChangeAspect="1"/>
          </p:cNvPicPr>
          <p:nvPr/>
        </p:nvPicPr>
        <p:blipFill rotWithShape="1">
          <a:blip r:embed="rId7"/>
          <a:srcRect t="68635" r="45935" b="26807"/>
          <a:stretch/>
        </p:blipFill>
        <p:spPr>
          <a:xfrm>
            <a:off x="102099" y="4801891"/>
            <a:ext cx="2335639" cy="258632"/>
          </a:xfrm>
          <a:prstGeom prst="rect">
            <a:avLst/>
          </a:prstGeom>
        </p:spPr>
      </p:pic>
      <p:pic>
        <p:nvPicPr>
          <p:cNvPr id="30" name="Picture 29">
            <a:extLst>
              <a:ext uri="{FF2B5EF4-FFF2-40B4-BE49-F238E27FC236}">
                <a16:creationId xmlns:a16="http://schemas.microsoft.com/office/drawing/2014/main" id="{114D935A-5B2D-5D43-9F09-2F8833E9410D}"/>
              </a:ext>
            </a:extLst>
          </p:cNvPr>
          <p:cNvPicPr>
            <a:picLocks noChangeAspect="1"/>
          </p:cNvPicPr>
          <p:nvPr/>
        </p:nvPicPr>
        <p:blipFill rotWithShape="1">
          <a:blip r:embed="rId7"/>
          <a:srcRect l="11160" t="68635" r="45934" b="26807"/>
          <a:stretch/>
        </p:blipFill>
        <p:spPr>
          <a:xfrm>
            <a:off x="2529013" y="4811219"/>
            <a:ext cx="1853510" cy="258632"/>
          </a:xfrm>
          <a:prstGeom prst="rect">
            <a:avLst/>
          </a:prstGeom>
        </p:spPr>
      </p:pic>
      <p:sp>
        <p:nvSpPr>
          <p:cNvPr id="8" name="Text Placeholder 7"/>
          <p:cNvSpPr>
            <a:spLocks noGrp="1"/>
          </p:cNvSpPr>
          <p:nvPr>
            <p:ph type="body" sz="quarter" idx="33"/>
          </p:nvPr>
        </p:nvSpPr>
        <p:spPr>
          <a:xfrm>
            <a:off x="4589650" y="791106"/>
            <a:ext cx="5994938" cy="45719"/>
          </a:xfrm>
        </p:spPr>
        <p:txBody>
          <a:bodyPr/>
          <a:lstStyle/>
          <a:p>
            <a:r>
              <a:rPr lang="en-US" dirty="0"/>
              <a:t>Scientific Achievement</a:t>
            </a:r>
          </a:p>
        </p:txBody>
      </p:sp>
      <p:sp>
        <p:nvSpPr>
          <p:cNvPr id="7" name="Text Placeholder 6"/>
          <p:cNvSpPr>
            <a:spLocks noGrp="1"/>
          </p:cNvSpPr>
          <p:nvPr>
            <p:ph type="body" sz="quarter" idx="30"/>
          </p:nvPr>
        </p:nvSpPr>
        <p:spPr>
          <a:xfrm>
            <a:off x="4365050" y="1083009"/>
            <a:ext cx="4647055" cy="1214209"/>
          </a:xfrm>
        </p:spPr>
        <p:txBody>
          <a:bodyPr/>
          <a:lstStyle/>
          <a:p>
            <a:pPr marL="400050" indent="-171450">
              <a:buFont typeface="Arial"/>
              <a:buChar char="•"/>
            </a:pPr>
            <a:r>
              <a:rPr lang="en-US" sz="1500" dirty="0"/>
              <a:t>16 ice sheet models (including </a:t>
            </a:r>
            <a:r>
              <a:rPr lang="en-US" sz="1500" dirty="0" err="1"/>
              <a:t>SciDAC’s</a:t>
            </a:r>
            <a:r>
              <a:rPr lang="en-US" sz="1500" dirty="0"/>
              <a:t> BISICLES and MALI) were used to project Antarctica’s potential 21</a:t>
            </a:r>
            <a:r>
              <a:rPr lang="en-US" sz="1500" baseline="30000" dirty="0"/>
              <a:t>st</a:t>
            </a:r>
            <a:r>
              <a:rPr lang="en-US" sz="1500" dirty="0"/>
              <a:t> century sea-level contribution due to sub-ice shelf melting</a:t>
            </a:r>
          </a:p>
          <a:p>
            <a:pPr marL="400050" indent="-171450">
              <a:buFont typeface="Arial"/>
              <a:buChar char="•"/>
            </a:pPr>
            <a:r>
              <a:rPr lang="en-US" sz="1500" dirty="0"/>
              <a:t>application of linear response theory allows for confidence intervals due to uncertainties in melt forcing and ice sheet response</a:t>
            </a:r>
          </a:p>
          <a:p>
            <a:pPr marL="400050" indent="-171450">
              <a:buFont typeface="Arial"/>
              <a:buChar char="•"/>
            </a:pPr>
            <a:r>
              <a:rPr lang="en-US" sz="1500" dirty="0"/>
              <a:t>median sea-level rise projected for 1992-2017 is 10.2 mm, which compares well with the observed mean of 7.4 mm (+/- 3.7 mm)</a:t>
            </a:r>
          </a:p>
          <a:p>
            <a:pPr marL="514350" indent="-285750">
              <a:buFont typeface="Arial"/>
              <a:buChar char="•"/>
            </a:pPr>
            <a:endParaRPr lang="en-US" sz="1500" dirty="0"/>
          </a:p>
        </p:txBody>
      </p:sp>
      <p:sp>
        <p:nvSpPr>
          <p:cNvPr id="6" name="Text Placeholder 5"/>
          <p:cNvSpPr>
            <a:spLocks noGrp="1"/>
          </p:cNvSpPr>
          <p:nvPr>
            <p:ph type="body" sz="quarter" idx="29"/>
          </p:nvPr>
        </p:nvSpPr>
        <p:spPr>
          <a:xfrm>
            <a:off x="4663507" y="3648020"/>
            <a:ext cx="5067799" cy="45719"/>
          </a:xfrm>
        </p:spPr>
        <p:txBody>
          <a:bodyPr/>
          <a:lstStyle/>
          <a:p>
            <a:r>
              <a:rPr lang="en-US" dirty="0"/>
              <a:t>Significance and Impact</a:t>
            </a:r>
          </a:p>
        </p:txBody>
      </p:sp>
      <p:sp>
        <p:nvSpPr>
          <p:cNvPr id="9" name="Text Placeholder 8"/>
          <p:cNvSpPr>
            <a:spLocks noGrp="1"/>
          </p:cNvSpPr>
          <p:nvPr>
            <p:ph type="body" sz="quarter" idx="34"/>
          </p:nvPr>
        </p:nvSpPr>
        <p:spPr>
          <a:xfrm>
            <a:off x="4372532" y="3919615"/>
            <a:ext cx="4639574" cy="1355105"/>
          </a:xfrm>
        </p:spPr>
        <p:txBody>
          <a:bodyPr/>
          <a:lstStyle/>
          <a:p>
            <a:pPr marL="400050" indent="-171450">
              <a:buFont typeface="Arial" panose="020B0604020202020204" pitchFamily="34" charset="0"/>
              <a:buChar char="•"/>
            </a:pPr>
            <a:r>
              <a:rPr lang="en-US" sz="1500" dirty="0"/>
              <a:t>the projected </a:t>
            </a:r>
            <a:r>
              <a:rPr lang="en-US" sz="1500" i="1" dirty="0"/>
              <a:t>likely range </a:t>
            </a:r>
            <a:r>
              <a:rPr lang="en-US" sz="1500" dirty="0"/>
              <a:t>of sea-level rise by 2100 under RCP8.5 is 9-36 cm with a median value of 17 cm</a:t>
            </a:r>
          </a:p>
          <a:p>
            <a:pPr marL="400050" indent="-171450">
              <a:buFont typeface="Arial" panose="020B0604020202020204" pitchFamily="34" charset="0"/>
              <a:buChar char="•"/>
            </a:pPr>
            <a:r>
              <a:rPr lang="en-US" sz="1500" dirty="0"/>
              <a:t>the projected </a:t>
            </a:r>
            <a:r>
              <a:rPr lang="en-US" sz="1500" i="1" dirty="0"/>
              <a:t>likely rate </a:t>
            </a:r>
            <a:r>
              <a:rPr lang="en-US" sz="1500" dirty="0"/>
              <a:t>of sea-level rise for the same time is 2-9 mm/year with a median value of 4 mm/year</a:t>
            </a:r>
          </a:p>
          <a:p>
            <a:pPr marL="400050" indent="-171450">
              <a:buFont typeface="Arial" panose="020B0604020202020204" pitchFamily="34" charset="0"/>
              <a:buChar char="•"/>
            </a:pPr>
            <a:r>
              <a:rPr lang="en-US" sz="1500" dirty="0"/>
              <a:t>DOE’s </a:t>
            </a:r>
            <a:r>
              <a:rPr lang="en-US" sz="1500" dirty="0" err="1"/>
              <a:t>SciDAC</a:t>
            </a:r>
            <a:r>
              <a:rPr lang="en-US" sz="1500" dirty="0"/>
              <a:t>-supported models provided the highest-resolution and/or the highest-fidelity contributions to this study</a:t>
            </a:r>
          </a:p>
          <a:p>
            <a:endParaRPr lang="en-US" sz="1500" dirty="0"/>
          </a:p>
        </p:txBody>
      </p:sp>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3589</TotalTime>
  <Words>274</Words>
  <Application>Microsoft Macintosh PowerPoint</Application>
  <PresentationFormat>On-screen Show (4:3)</PresentationFormat>
  <Paragraphs>11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EESA Highlights</vt:lpstr>
      <vt:lpstr>Projecting Antarctica’s Contribution to Future Sea Level Using Ice Sheet Model Linear Response Functions (LARMIP-2)</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Microsoft Office User</cp:lastModifiedBy>
  <cp:revision>166</cp:revision>
  <dcterms:created xsi:type="dcterms:W3CDTF">2016-02-10T19:06:12Z</dcterms:created>
  <dcterms:modified xsi:type="dcterms:W3CDTF">2020-02-26T18:43:41Z</dcterms:modified>
</cp:coreProperties>
</file>