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75" r:id="rId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1020" autoAdjust="0"/>
  </p:normalViewPr>
  <p:slideViewPr>
    <p:cSldViewPr>
      <p:cViewPr varScale="1">
        <p:scale>
          <a:sx n="116" d="100"/>
          <a:sy n="116" d="100"/>
        </p:scale>
        <p:origin x="1856" y="1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586A74D-81BC-4965-8D76-20C793EE69AD}" type="datetimeFigureOut">
              <a:rPr lang="en-US" smtClean="0"/>
              <a:pPr/>
              <a:t>7/21/20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BD793DC-401D-445D-9E15-8375BE67FA78}" type="slidenum">
              <a:rPr lang="en-US" smtClean="0"/>
              <a:pPr/>
              <a:t>‹#›</a:t>
            </a:fld>
            <a:endParaRPr lang="en-US" dirty="0"/>
          </a:p>
        </p:txBody>
      </p:sp>
    </p:spTree>
    <p:extLst>
      <p:ext uri="{BB962C8B-B14F-4D97-AF65-F5344CB8AC3E}">
        <p14:creationId xmlns:p14="http://schemas.microsoft.com/office/powerpoint/2010/main" val="4071687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C80B9A-C993-4CEA-8A39-3AFD6A021F27}"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636D64-B606-4833-8E9E-A8FC51B35A1D}" type="datetimeFigureOut">
              <a:rPr lang="en-US" smtClean="0"/>
              <a:pPr/>
              <a:t>7/21/20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7/21/20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7/21/20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5" name="Rectangle 7"/>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endParaRPr>
          </a:p>
        </p:txBody>
      </p:sp>
      <p:sp>
        <p:nvSpPr>
          <p:cNvPr id="6" name="Rectangle 8"/>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endParaRPr>
          </a:p>
        </p:txBody>
      </p:sp>
      <p:sp>
        <p:nvSpPr>
          <p:cNvPr id="7" name="Rectangle 235"/>
          <p:cNvSpPr>
            <a:spLocks noChangeArrowheads="1"/>
          </p:cNvSpPr>
          <p:nvPr/>
        </p:nvSpPr>
        <p:spPr bwMode="auto">
          <a:xfrm>
            <a:off x="2398713" y="6646863"/>
            <a:ext cx="6588125" cy="211137"/>
          </a:xfrm>
          <a:prstGeom prst="rect">
            <a:avLst/>
          </a:prstGeom>
          <a:noFill/>
          <a:ln w="9525" algn="ctr">
            <a:noFill/>
            <a:miter lim="800000"/>
            <a:headEnd/>
            <a:tailEnd/>
          </a:ln>
          <a:effectLst/>
        </p:spPr>
        <p:txBody>
          <a:bodyPr/>
          <a:lstStyle/>
          <a:p>
            <a:pPr marL="171450" indent="-171450" algn="r" eaLnBrk="0" hangingPunct="0">
              <a:lnSpc>
                <a:spcPct val="90000"/>
              </a:lnSpc>
              <a:defRPr/>
            </a:pPr>
            <a:r>
              <a:rPr lang="en-US" sz="1200" b="1" dirty="0">
                <a:solidFill>
                  <a:schemeClr val="bg1"/>
                </a:solidFill>
                <a:ea typeface="Rod"/>
                <a:cs typeface="Rod"/>
              </a:rPr>
              <a:t>Department of Energy  •  Office of Science  •  Biological and Environmental Research</a:t>
            </a:r>
          </a:p>
        </p:txBody>
      </p:sp>
      <p:sp>
        <p:nvSpPr>
          <p:cNvPr id="2" name="Title 1"/>
          <p:cNvSpPr>
            <a:spLocks noGrp="1"/>
          </p:cNvSpPr>
          <p:nvPr>
            <p:ph type="title"/>
          </p:nvPr>
        </p:nvSpPr>
        <p:spPr>
          <a:xfrm>
            <a:off x="457200" y="3810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838200" y="1600200"/>
            <a:ext cx="38481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838700" y="1600200"/>
            <a:ext cx="3848100" cy="4525963"/>
          </a:xfrm>
        </p:spPr>
        <p:txBody>
          <a:bodyPr/>
          <a:lstStyle/>
          <a:p>
            <a:pPr lvl="0"/>
            <a:endParaRPr lang="en-US" noProof="0" dirty="0"/>
          </a:p>
        </p:txBody>
      </p:sp>
      <p:sp>
        <p:nvSpPr>
          <p:cNvPr id="9" name="Slide Number Placeholder 4"/>
          <p:cNvSpPr>
            <a:spLocks noGrp="1"/>
          </p:cNvSpPr>
          <p:nvPr>
            <p:ph type="sldNum" sz="quarter" idx="10"/>
          </p:nvPr>
        </p:nvSpPr>
        <p:spPr/>
        <p:txBody>
          <a:bodyPr/>
          <a:lstStyle>
            <a:lvl1pPr eaLnBrk="0" hangingPunct="0">
              <a:defRPr>
                <a:latin typeface="Arial" charset="0"/>
              </a:defRPr>
            </a:lvl1pPr>
          </a:lstStyle>
          <a:p>
            <a:pPr>
              <a:defRPr/>
            </a:pPr>
            <a:fld id="{2113C00A-46C3-4695-A1BF-A4D51761E616}" type="slidenum">
              <a:rPr lang="en-US"/>
              <a:pPr>
                <a:defRPr/>
              </a:pPr>
              <a:t>‹#›</a:t>
            </a:fld>
            <a:endParaRPr lang="en-US" dirty="0"/>
          </a:p>
        </p:txBody>
      </p:sp>
      <p:sp>
        <p:nvSpPr>
          <p:cNvPr id="10" name="Rectangle 235"/>
          <p:cNvSpPr>
            <a:spLocks noChangeArrowheads="1"/>
          </p:cNvSpPr>
          <p:nvPr userDrawn="1"/>
        </p:nvSpPr>
        <p:spPr bwMode="auto">
          <a:xfrm>
            <a:off x="-34926" y="6646863"/>
            <a:ext cx="2320925" cy="274637"/>
          </a:xfrm>
          <a:prstGeom prst="rect">
            <a:avLst/>
          </a:prstGeom>
          <a:noFill/>
          <a:ln w="9525" algn="ctr">
            <a:noFill/>
            <a:miter lim="800000"/>
            <a:headEnd/>
            <a:tailEnd/>
          </a:ln>
          <a:effectLst/>
        </p:spPr>
        <p:txBody>
          <a:bodyPr/>
          <a:lstStyle/>
          <a:p>
            <a:pPr marL="171450" indent="-171450" eaLnBrk="0" hangingPunct="0">
              <a:lnSpc>
                <a:spcPct val="90000"/>
              </a:lnSpc>
              <a:defRPr/>
            </a:pPr>
            <a:fld id="{3CF22588-4ED6-4D73-B710-A92B6386A90D}" type="slidenum">
              <a:rPr lang="en-US" sz="1000">
                <a:solidFill>
                  <a:schemeClr val="bg1"/>
                </a:solidFill>
                <a:ea typeface="Rod"/>
                <a:cs typeface="Rod"/>
              </a:rPr>
              <a:pPr marL="171450" indent="-171450" eaLnBrk="0" hangingPunct="0">
                <a:lnSpc>
                  <a:spcPct val="90000"/>
                </a:lnSpc>
                <a:defRPr/>
              </a:pPr>
              <a:t>‹#›</a:t>
            </a:fld>
            <a:r>
              <a:rPr lang="en-US" sz="1000" dirty="0">
                <a:solidFill>
                  <a:schemeClr val="bg1"/>
                </a:solidFill>
                <a:ea typeface="Rod"/>
                <a:cs typeface="Rod"/>
              </a:rPr>
              <a:t>	 </a:t>
            </a:r>
            <a:r>
              <a:rPr lang="en-US" sz="1200" b="1" dirty="0">
                <a:solidFill>
                  <a:schemeClr val="bg1"/>
                </a:solidFill>
                <a:ea typeface="Rod"/>
                <a:cs typeface="Rod"/>
              </a:rPr>
              <a:t>BER Climate Research</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7/21/20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636D64-B606-4833-8E9E-A8FC51B35A1D}" type="datetimeFigureOut">
              <a:rPr lang="en-US" smtClean="0"/>
              <a:pPr/>
              <a:t>7/21/20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636D64-B606-4833-8E9E-A8FC51B35A1D}" type="datetimeFigureOut">
              <a:rPr lang="en-US" smtClean="0"/>
              <a:pPr/>
              <a:t>7/21/20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636D64-B606-4833-8E9E-A8FC51B35A1D}" type="datetimeFigureOut">
              <a:rPr lang="en-US" smtClean="0"/>
              <a:pPr/>
              <a:t>7/21/20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636D64-B606-4833-8E9E-A8FC51B35A1D}" type="datetimeFigureOut">
              <a:rPr lang="en-US" smtClean="0"/>
              <a:pPr/>
              <a:t>7/21/20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36D64-B606-4833-8E9E-A8FC51B35A1D}" type="datetimeFigureOut">
              <a:rPr lang="en-US" smtClean="0"/>
              <a:pPr/>
              <a:t>7/21/20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636D64-B606-4833-8E9E-A8FC51B35A1D}" type="datetimeFigureOut">
              <a:rPr lang="en-US" smtClean="0"/>
              <a:pPr/>
              <a:t>7/21/20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636D64-B606-4833-8E9E-A8FC51B35A1D}" type="datetimeFigureOut">
              <a:rPr lang="en-US" smtClean="0"/>
              <a:pPr/>
              <a:t>7/21/20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36D64-B606-4833-8E9E-A8FC51B35A1D}" type="datetimeFigureOut">
              <a:rPr lang="en-US" smtClean="0"/>
              <a:pPr/>
              <a:t>7/21/20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C275B-07AD-4C9E-AB1F-13419A9373D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emf"/><Relationship Id="rId11" Type="http://schemas.openxmlformats.org/officeDocument/2006/relationships/image" Target="../media/image9.png"/><Relationship Id="rId5" Type="http://schemas.openxmlformats.org/officeDocument/2006/relationships/image" Target="../media/image3.emf"/><Relationship Id="rId10" Type="http://schemas.openxmlformats.org/officeDocument/2006/relationships/image" Target="../media/image8.tiff"/><Relationship Id="rId4" Type="http://schemas.openxmlformats.org/officeDocument/2006/relationships/image" Target="../media/image2.emf"/><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444500" y="3759200"/>
            <a:ext cx="184150" cy="369888"/>
          </a:xfrm>
          <a:prstGeom prst="rect">
            <a:avLst/>
          </a:prstGeom>
          <a:noFill/>
          <a:ln w="9525">
            <a:noFill/>
            <a:miter lim="800000"/>
            <a:headEnd/>
            <a:tailEnd/>
          </a:ln>
        </p:spPr>
        <p:txBody>
          <a:bodyPr wrap="none">
            <a:spAutoFit/>
          </a:bodyPr>
          <a:lstStyle/>
          <a:p>
            <a:endParaRPr lang="en-US" dirty="0">
              <a:latin typeface="Avenir Book" panose="02000503020000020003" pitchFamily="2" charset="0"/>
            </a:endParaRPr>
          </a:p>
        </p:txBody>
      </p:sp>
      <p:sp>
        <p:nvSpPr>
          <p:cNvPr id="5" name="TextBox 4"/>
          <p:cNvSpPr txBox="1"/>
          <p:nvPr/>
        </p:nvSpPr>
        <p:spPr>
          <a:xfrm>
            <a:off x="0" y="0"/>
            <a:ext cx="9144000" cy="954107"/>
          </a:xfrm>
          <a:prstGeom prst="rect">
            <a:avLst/>
          </a:prstGeom>
          <a:noFill/>
        </p:spPr>
        <p:txBody>
          <a:bodyPr wrap="square">
            <a:spAutoFit/>
          </a:bodyPr>
          <a:lstStyle/>
          <a:p>
            <a:r>
              <a:rPr lang="en-US" sz="2800" b="1" dirty="0"/>
              <a:t>Climate change and the future productivity and distribution of crab in the Bering Sea</a:t>
            </a:r>
          </a:p>
        </p:txBody>
      </p:sp>
      <p:sp>
        <p:nvSpPr>
          <p:cNvPr id="12" name="TextBox 11"/>
          <p:cNvSpPr txBox="1"/>
          <p:nvPr/>
        </p:nvSpPr>
        <p:spPr>
          <a:xfrm>
            <a:off x="1104230" y="6122546"/>
            <a:ext cx="7933125"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200" dirty="0" err="1"/>
              <a:t>Szuwalski</a:t>
            </a:r>
            <a:r>
              <a:rPr lang="en-US" sz="1200" dirty="0"/>
              <a:t>, C., W. Cheng, R. Foy, A. Hermann, A. Hollowed, K. </a:t>
            </a:r>
            <a:r>
              <a:rPr lang="en-US" sz="1200" dirty="0" err="1"/>
              <a:t>Holsman</a:t>
            </a:r>
            <a:r>
              <a:rPr lang="en-US" sz="1200" dirty="0"/>
              <a:t>, </a:t>
            </a:r>
            <a:r>
              <a:rPr lang="en-US" sz="1200" b="1" u="sng" dirty="0" err="1"/>
              <a:t>Jiwoo</a:t>
            </a:r>
            <a:r>
              <a:rPr lang="en-US" sz="1200" b="1" u="sng" dirty="0"/>
              <a:t>. Lee</a:t>
            </a:r>
            <a:r>
              <a:rPr lang="en-US" sz="1200" dirty="0"/>
              <a:t>, W. Stockhausen, J. Zheng, 2020: Climate change and the future productivity and distribution of crab in the Bering Sea. ICES Journal of Marine Science (accepted)</a:t>
            </a:r>
            <a:endParaRPr lang="en-GB" sz="1200" dirty="0">
              <a:latin typeface="Avenir Book" panose="02000503020000020003" pitchFamily="2" charset="0"/>
            </a:endParaRPr>
          </a:p>
        </p:txBody>
      </p:sp>
      <p:sp>
        <p:nvSpPr>
          <p:cNvPr id="11" name="TextBox 10"/>
          <p:cNvSpPr txBox="1"/>
          <p:nvPr/>
        </p:nvSpPr>
        <p:spPr>
          <a:xfrm>
            <a:off x="70814" y="954107"/>
            <a:ext cx="4006232" cy="5524589"/>
          </a:xfrm>
          <a:prstGeom prst="rect">
            <a:avLst/>
          </a:prstGeom>
          <a:noFill/>
        </p:spPr>
        <p:txBody>
          <a:bodyPr wrap="square" rtlCol="0">
            <a:spAutoFit/>
          </a:bodyPr>
          <a:lstStyle/>
          <a:p>
            <a:r>
              <a:rPr lang="en-US" b="1" dirty="0">
                <a:solidFill>
                  <a:srgbClr val="77933C"/>
                </a:solidFill>
                <a:latin typeface="Avenir Book" panose="02000503020000020003" pitchFamily="2" charset="0"/>
              </a:rPr>
              <a:t>Scientific Achievement</a:t>
            </a:r>
            <a:endParaRPr lang="en-US" sz="1400" b="1" dirty="0">
              <a:solidFill>
                <a:srgbClr val="77933C"/>
              </a:solidFill>
              <a:latin typeface="Avenir Book" panose="02000503020000020003" pitchFamily="2" charset="0"/>
            </a:endParaRPr>
          </a:p>
          <a:p>
            <a:r>
              <a:rPr lang="en-US" sz="1100" dirty="0">
                <a:latin typeface="Avenir Book" panose="02000503020000020003" pitchFamily="2" charset="0"/>
              </a:rPr>
              <a:t>Crab populations in the eastern Bering Sea support some of the most valuable fisheries in the US, but their future productivity and distribution are uncertain given projected climate change. We explore observed and projected future changes in the productivity and distribution for the three largest stocks in the Bering Sea: snow crab, Tanner crab, and Bristol Bay red king crab.  </a:t>
            </a:r>
          </a:p>
          <a:p>
            <a:br>
              <a:rPr lang="en-US" sz="1200" dirty="0">
                <a:latin typeface="Avenir Book" panose="02000503020000020003" pitchFamily="2" charset="0"/>
              </a:rPr>
            </a:br>
            <a:r>
              <a:rPr lang="en-US" b="1" dirty="0">
                <a:solidFill>
                  <a:schemeClr val="accent3">
                    <a:lumMod val="75000"/>
                  </a:schemeClr>
                </a:solidFill>
                <a:latin typeface="Avenir Book" panose="02000503020000020003" pitchFamily="2" charset="0"/>
              </a:rPr>
              <a:t>Significance &amp; Impact</a:t>
            </a:r>
          </a:p>
          <a:p>
            <a:r>
              <a:rPr lang="en-US" sz="1100" dirty="0">
                <a:latin typeface="Avenir Book" panose="02000503020000020003" pitchFamily="2" charset="0"/>
              </a:rPr>
              <a:t>Our results suggest the productivity of snow crab is related to the Arctic Oscillation and to ice cover; Tanner crab’s productivity and distribution are related with cod biomass and sea surface temperature. Aspects of red king crab distribution and productivity appear to be related to bottom temperature, ice cover, the Arctic Oscillation, and/or cod biomass. Projecting these relationships forward with available climate projection forecasts change of population of crabs depending area, which influence fishery productivity.</a:t>
            </a:r>
          </a:p>
          <a:p>
            <a:endParaRPr lang="en-US" sz="1200" dirty="0">
              <a:latin typeface="Avenir Book" panose="02000503020000020003" pitchFamily="2" charset="0"/>
            </a:endParaRPr>
          </a:p>
          <a:p>
            <a:r>
              <a:rPr lang="en-US" b="1" dirty="0">
                <a:solidFill>
                  <a:srgbClr val="77933C"/>
                </a:solidFill>
                <a:latin typeface="Avenir Book" panose="02000503020000020003" pitchFamily="2" charset="0"/>
              </a:rPr>
              <a:t>Research summary</a:t>
            </a:r>
            <a:endParaRPr lang="en-US" sz="1200" dirty="0">
              <a:latin typeface="Avenir Book" panose="02000503020000020003" pitchFamily="2" charset="0"/>
            </a:endParaRPr>
          </a:p>
          <a:p>
            <a:r>
              <a:rPr lang="en-US" sz="1100" dirty="0">
                <a:latin typeface="Avenir Book" panose="02000503020000020003" pitchFamily="2" charset="0"/>
              </a:rPr>
              <a:t>We link historical indices of environmental variation and important predator biomass with observed time series of centroids of abundance and extent of crab stock distribution; we also fit stock-recruit curves including environmental indices for each stock. We then use these identified relationships with projections from global climate models to forecast potential productivity and distribution scenarios for each stock.</a:t>
            </a:r>
          </a:p>
        </p:txBody>
      </p:sp>
      <p:pic>
        <p:nvPicPr>
          <p:cNvPr id="6" name="Picture 5" descr="A drawing of a face&#10;&#10;Description automatically generated">
            <a:extLst>
              <a:ext uri="{FF2B5EF4-FFF2-40B4-BE49-F238E27FC236}">
                <a16:creationId xmlns:a16="http://schemas.microsoft.com/office/drawing/2014/main" id="{7113E2AF-5419-E14E-A63F-296EA7781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9772" y="5370536"/>
            <a:ext cx="1824228" cy="607064"/>
          </a:xfrm>
          <a:prstGeom prst="rect">
            <a:avLst/>
          </a:prstGeom>
        </p:spPr>
      </p:pic>
      <p:sp>
        <p:nvSpPr>
          <p:cNvPr id="15" name="TextBox 14">
            <a:extLst>
              <a:ext uri="{FF2B5EF4-FFF2-40B4-BE49-F238E27FC236}">
                <a16:creationId xmlns:a16="http://schemas.microsoft.com/office/drawing/2014/main" id="{CC88D57C-BF52-A141-BC95-150B0842B25E}"/>
              </a:ext>
            </a:extLst>
          </p:cNvPr>
          <p:cNvSpPr txBox="1"/>
          <p:nvPr/>
        </p:nvSpPr>
        <p:spPr>
          <a:xfrm>
            <a:off x="7506554" y="3603659"/>
            <a:ext cx="1530801" cy="769441"/>
          </a:xfrm>
          <a:prstGeom prst="rect">
            <a:avLst/>
          </a:prstGeom>
          <a:noFill/>
        </p:spPr>
        <p:txBody>
          <a:bodyPr wrap="square" rtlCol="0">
            <a:spAutoFit/>
          </a:bodyPr>
          <a:lstStyle/>
          <a:p>
            <a:r>
              <a:rPr lang="en-US" sz="1100" dirty="0">
                <a:latin typeface="Avenir Book" panose="02000503020000020003" pitchFamily="2" charset="0"/>
              </a:rPr>
              <a:t>Estimation of future fishery amount change under changing climate</a:t>
            </a:r>
          </a:p>
        </p:txBody>
      </p:sp>
      <p:sp>
        <p:nvSpPr>
          <p:cNvPr id="16" name="TextBox 15">
            <a:extLst>
              <a:ext uri="{FF2B5EF4-FFF2-40B4-BE49-F238E27FC236}">
                <a16:creationId xmlns:a16="http://schemas.microsoft.com/office/drawing/2014/main" id="{9AB3A795-843D-8E47-9114-B79494172B32}"/>
              </a:ext>
            </a:extLst>
          </p:cNvPr>
          <p:cNvSpPr txBox="1"/>
          <p:nvPr/>
        </p:nvSpPr>
        <p:spPr>
          <a:xfrm>
            <a:off x="4524409" y="2514600"/>
            <a:ext cx="4619591" cy="261610"/>
          </a:xfrm>
          <a:prstGeom prst="rect">
            <a:avLst/>
          </a:prstGeom>
          <a:noFill/>
        </p:spPr>
        <p:txBody>
          <a:bodyPr wrap="square" rtlCol="0">
            <a:spAutoFit/>
          </a:bodyPr>
          <a:lstStyle/>
          <a:p>
            <a:r>
              <a:rPr lang="en-US" sz="1100" dirty="0">
                <a:latin typeface="Avenir Book" panose="02000503020000020003" pitchFamily="2" charset="0"/>
              </a:rPr>
              <a:t>Distribution of different species of crabs in the Bering Sea</a:t>
            </a:r>
          </a:p>
        </p:txBody>
      </p:sp>
      <p:grpSp>
        <p:nvGrpSpPr>
          <p:cNvPr id="2" name="Group 1">
            <a:extLst>
              <a:ext uri="{FF2B5EF4-FFF2-40B4-BE49-F238E27FC236}">
                <a16:creationId xmlns:a16="http://schemas.microsoft.com/office/drawing/2014/main" id="{72957134-C747-6C4C-A9E1-3FCBF0926246}"/>
              </a:ext>
            </a:extLst>
          </p:cNvPr>
          <p:cNvGrpSpPr/>
          <p:nvPr/>
        </p:nvGrpSpPr>
        <p:grpSpPr>
          <a:xfrm>
            <a:off x="4171633" y="1066801"/>
            <a:ext cx="4750107" cy="1447800"/>
            <a:chOff x="1423381" y="1116766"/>
            <a:chExt cx="8356294" cy="2546941"/>
          </a:xfrm>
        </p:grpSpPr>
        <p:pic>
          <p:nvPicPr>
            <p:cNvPr id="13" name="Picture 12">
              <a:extLst>
                <a:ext uri="{FF2B5EF4-FFF2-40B4-BE49-F238E27FC236}">
                  <a16:creationId xmlns:a16="http://schemas.microsoft.com/office/drawing/2014/main" id="{FC97F2AB-65E0-D648-9826-91444FAF4CDC}"/>
                </a:ext>
              </a:extLst>
            </p:cNvPr>
            <p:cNvPicPr/>
            <p:nvPr/>
          </p:nvPicPr>
          <p:blipFill rotWithShape="1">
            <a:blip r:embed="rId4" cstate="print">
              <a:extLst>
                <a:ext uri="{28A0092B-C50C-407E-A947-70E740481C1C}">
                  <a14:useLocalDpi xmlns:a14="http://schemas.microsoft.com/office/drawing/2010/main" val="0"/>
                </a:ext>
              </a:extLst>
            </a:blip>
            <a:srcRect l="52564" t="6800" b="13403"/>
            <a:stretch/>
          </p:blipFill>
          <p:spPr bwMode="auto">
            <a:xfrm>
              <a:off x="1423381" y="1116766"/>
              <a:ext cx="2819400" cy="2533551"/>
            </a:xfrm>
            <a:prstGeom prst="rect">
              <a:avLst/>
            </a:prstGeom>
            <a:noFill/>
            <a:ln>
              <a:noFill/>
            </a:ln>
          </p:spPr>
        </p:pic>
        <p:pic>
          <p:nvPicPr>
            <p:cNvPr id="14" name="Picture 13">
              <a:extLst>
                <a:ext uri="{FF2B5EF4-FFF2-40B4-BE49-F238E27FC236}">
                  <a16:creationId xmlns:a16="http://schemas.microsoft.com/office/drawing/2014/main" id="{6A4BDB8D-001E-E349-9914-24F406CC696D}"/>
                </a:ext>
              </a:extLst>
            </p:cNvPr>
            <p:cNvPicPr/>
            <p:nvPr/>
          </p:nvPicPr>
          <p:blipFill rotWithShape="1">
            <a:blip r:embed="rId5" cstate="print">
              <a:extLst>
                <a:ext uri="{28A0092B-C50C-407E-A947-70E740481C1C}">
                  <a14:useLocalDpi xmlns:a14="http://schemas.microsoft.com/office/drawing/2010/main" val="0"/>
                </a:ext>
              </a:extLst>
            </a:blip>
            <a:srcRect l="53846" t="7048" b="13614"/>
            <a:stretch/>
          </p:blipFill>
          <p:spPr bwMode="auto">
            <a:xfrm>
              <a:off x="4229928" y="1130156"/>
              <a:ext cx="2743200" cy="2533551"/>
            </a:xfrm>
            <a:prstGeom prst="rect">
              <a:avLst/>
            </a:prstGeom>
            <a:noFill/>
            <a:ln>
              <a:noFill/>
            </a:ln>
          </p:spPr>
        </p:pic>
        <p:pic>
          <p:nvPicPr>
            <p:cNvPr id="17" name="Picture 16">
              <a:extLst>
                <a:ext uri="{FF2B5EF4-FFF2-40B4-BE49-F238E27FC236}">
                  <a16:creationId xmlns:a16="http://schemas.microsoft.com/office/drawing/2014/main" id="{CDAF658B-1949-F844-A3A7-8BA4ACF4300C}"/>
                </a:ext>
              </a:extLst>
            </p:cNvPr>
            <p:cNvPicPr/>
            <p:nvPr/>
          </p:nvPicPr>
          <p:blipFill rotWithShape="1">
            <a:blip r:embed="rId6" cstate="print">
              <a:extLst>
                <a:ext uri="{28A0092B-C50C-407E-A947-70E740481C1C}">
                  <a14:useLocalDpi xmlns:a14="http://schemas.microsoft.com/office/drawing/2010/main" val="0"/>
                </a:ext>
              </a:extLst>
            </a:blip>
            <a:srcRect l="52564" t="4518" b="18608"/>
            <a:stretch/>
          </p:blipFill>
          <p:spPr bwMode="auto">
            <a:xfrm>
              <a:off x="6960275" y="1130156"/>
              <a:ext cx="2819400" cy="2447092"/>
            </a:xfrm>
            <a:prstGeom prst="rect">
              <a:avLst/>
            </a:prstGeom>
            <a:noFill/>
            <a:ln>
              <a:noFill/>
            </a:ln>
          </p:spPr>
        </p:pic>
      </p:grpSp>
      <p:pic>
        <p:nvPicPr>
          <p:cNvPr id="18" name="Picture 17">
            <a:extLst>
              <a:ext uri="{FF2B5EF4-FFF2-40B4-BE49-F238E27FC236}">
                <a16:creationId xmlns:a16="http://schemas.microsoft.com/office/drawing/2014/main" id="{F218E313-5070-7B46-BE96-042FA436C16D}"/>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26442" y="2819400"/>
            <a:ext cx="3459902" cy="2282859"/>
          </a:xfrm>
          <a:prstGeom prst="rect">
            <a:avLst/>
          </a:prstGeom>
          <a:noFill/>
          <a:ln>
            <a:noFill/>
          </a:ln>
        </p:spPr>
      </p:pic>
      <p:pic>
        <p:nvPicPr>
          <p:cNvPr id="7" name="Picture 4" descr="PMEL Logo 2">
            <a:extLst>
              <a:ext uri="{FF2B5EF4-FFF2-40B4-BE49-F238E27FC236}">
                <a16:creationId xmlns:a16="http://schemas.microsoft.com/office/drawing/2014/main" id="{CB5636CD-EC60-3644-A5DA-1411DB3E528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6587" y="5343741"/>
            <a:ext cx="1423935" cy="6035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OAA Pacific Marine Environmental Laboratory (PMEL) |">
            <a:extLst>
              <a:ext uri="{FF2B5EF4-FFF2-40B4-BE49-F238E27FC236}">
                <a16:creationId xmlns:a16="http://schemas.microsoft.com/office/drawing/2014/main" id="{97D2EFA8-D69C-394D-8171-7D6818999B3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3537" y="5343741"/>
            <a:ext cx="603504" cy="6035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B5E5A1F4-8A9D-F94B-86A0-DEE17853E8BF}"/>
              </a:ext>
            </a:extLst>
          </p:cNvPr>
          <p:cNvPicPr>
            <a:picLocks noChangeAspect="1"/>
          </p:cNvPicPr>
          <p:nvPr/>
        </p:nvPicPr>
        <p:blipFill>
          <a:blip r:embed="rId10"/>
          <a:stretch>
            <a:fillRect/>
          </a:stretch>
        </p:blipFill>
        <p:spPr>
          <a:xfrm>
            <a:off x="6530460" y="5438016"/>
            <a:ext cx="708540" cy="475808"/>
          </a:xfrm>
          <a:prstGeom prst="rect">
            <a:avLst/>
          </a:prstGeom>
        </p:spPr>
      </p:pic>
      <p:pic>
        <p:nvPicPr>
          <p:cNvPr id="3" name="Picture 2" descr="NOAA Pacific Marine Environmental Laboratory (PMEL) |">
            <a:extLst>
              <a:ext uri="{FF2B5EF4-FFF2-40B4-BE49-F238E27FC236}">
                <a16:creationId xmlns:a16="http://schemas.microsoft.com/office/drawing/2014/main" id="{9EDBC41F-2E5D-AB44-8762-9BEFC7C8AE8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45488" y="5331705"/>
            <a:ext cx="660940" cy="660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364362"/>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36175</TotalTime>
  <Words>315</Words>
  <Application>Microsoft Macintosh PowerPoint</Application>
  <PresentationFormat>On-screen Show (4:3)</PresentationFormat>
  <Paragraphs>12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Avenir Book</vt:lpstr>
      <vt:lpstr>Calibri</vt:lpstr>
      <vt:lpstr>Office Theme</vt:lpstr>
      <vt:lpstr>PowerPoint Presentation</vt:lpstr>
    </vt:vector>
  </TitlesOfParts>
  <Company>Office of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renu</dc:creator>
  <cp:lastModifiedBy>Lee, Jiwoo</cp:lastModifiedBy>
  <cp:revision>170</cp:revision>
  <dcterms:created xsi:type="dcterms:W3CDTF">2011-09-07T23:26:42Z</dcterms:created>
  <dcterms:modified xsi:type="dcterms:W3CDTF">2020-07-21T22:55:25Z</dcterms:modified>
</cp:coreProperties>
</file>