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1" clrIdx="0">
    <p:extLst>
      <p:ext uri="{19B8F6BF-5375-455C-9EA6-DF929625EA0E}">
        <p15:presenceInfo xmlns:p15="http://schemas.microsoft.com/office/powerpoint/2012/main" userId="S::beth.mundy@pnnl.gov::09c03546-1d2d-4d82-89e1-bb5e2a2e687b" providerId="AD"/>
      </p:ext>
    </p:extLst>
  </p:cmAuthor>
  <p:cmAuthor id="2" name="Campbell, Holly M" initials="CHM" lastIdx="2" clrIdx="1">
    <p:extLst>
      <p:ext uri="{19B8F6BF-5375-455C-9EA6-DF929625EA0E}">
        <p15:presenceInfo xmlns:p15="http://schemas.microsoft.com/office/powerpoint/2012/main" userId="S::holly.campbell@pnnl.gov::c4d0878e-c000-43c1-808f-30e12e26e7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526006-2AFC-4207-9547-07F7203EA519}" v="6" dt="2021-03-03T18:24:57.0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4" autoAdjust="0"/>
    <p:restoredTop sz="81050" autoAdjust="0"/>
  </p:normalViewPr>
  <p:slideViewPr>
    <p:cSldViewPr>
      <p:cViewPr varScale="1">
        <p:scale>
          <a:sx n="105" d="100"/>
          <a:sy n="105" d="100"/>
        </p:scale>
        <p:origin x="166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7F526006-2AFC-4207-9547-07F7203EA519}"/>
    <pc:docChg chg="modSld">
      <pc:chgData name="Mundy, Beth E" userId="09c03546-1d2d-4d82-89e1-bb5e2a2e687b" providerId="ADAL" clId="{7F526006-2AFC-4207-9547-07F7203EA519}" dt="2021-03-03T18:25:09.114" v="6" actId="6549"/>
      <pc:docMkLst>
        <pc:docMk/>
      </pc:docMkLst>
      <pc:sldChg chg="modSp modNotesTx">
        <pc:chgData name="Mundy, Beth E" userId="09c03546-1d2d-4d82-89e1-bb5e2a2e687b" providerId="ADAL" clId="{7F526006-2AFC-4207-9547-07F7203EA519}" dt="2021-03-03T18:25:09.114" v="6" actId="6549"/>
        <pc:sldMkLst>
          <pc:docMk/>
          <pc:sldMk cId="0" sldId="258"/>
        </pc:sldMkLst>
        <pc:spChg chg="mod">
          <ac:chgData name="Mundy, Beth E" userId="09c03546-1d2d-4d82-89e1-bb5e2a2e687b" providerId="ADAL" clId="{7F526006-2AFC-4207-9547-07F7203EA519}" dt="2021-03-03T18:24:57.097" v="5" actId="1035"/>
          <ac:spMkLst>
            <pc:docMk/>
            <pc:sldMk cId="0" sldId="258"/>
            <ac:spMk id="3075" creationId="{00000000-0000-0000-0000-000000000000}"/>
          </ac:spMkLst>
        </pc:spChg>
        <pc:spChg chg="mod">
          <ac:chgData name="Mundy, Beth E" userId="09c03546-1d2d-4d82-89e1-bb5e2a2e687b" providerId="ADAL" clId="{7F526006-2AFC-4207-9547-07F7203EA519}" dt="2021-03-03T18:24:50.743" v="3" actId="1035"/>
          <ac:spMkLst>
            <pc:docMk/>
            <pc:sldMk cId="0" sldId="258"/>
            <ac:spMk id="307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3/3/2021</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3/3/2021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3/3/2021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3/3/2021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3/3/2021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3/3/2021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3/3/2021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3/3/2021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3/3/2021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3/3/2021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3/3/2021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3/3/2021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95865" y="914400"/>
            <a:ext cx="4324662"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Present an overview of the Energy </a:t>
            </a:r>
            <a:r>
              <a:rPr lang="en-US" sz="1400" dirty="0" err="1">
                <a:solidFill>
                  <a:prstClr val="black"/>
                </a:solidFill>
              </a:rPr>
              <a:t>Exascale</a:t>
            </a:r>
            <a:r>
              <a:rPr lang="en-US" sz="1400" dirty="0">
                <a:solidFill>
                  <a:prstClr val="black"/>
                </a:solidFill>
              </a:rPr>
              <a:t> Earth Model (E3SM) project and highlight key findings reported in the American Geophysical Union E3SM Special Collection.</a:t>
            </a:r>
          </a:p>
          <a:p>
            <a:pPr>
              <a:spcBef>
                <a:spcPct val="15000"/>
              </a:spcBef>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Describe the E3SM goals and summarize the </a:t>
            </a:r>
            <a:r>
              <a:rPr lang="en-US" sz="1400" dirty="0"/>
              <a:t>development of the model components, infrastructure, and computational performance of E3SM v1.</a:t>
            </a:r>
          </a:p>
          <a:p>
            <a:pPr marL="285750" indent="-285750">
              <a:spcBef>
                <a:spcPct val="15000"/>
              </a:spcBef>
              <a:buFont typeface="Arial" pitchFamily="34" charset="0"/>
              <a:buChar char="●"/>
              <a:defRPr/>
            </a:pPr>
            <a:r>
              <a:rPr lang="en-US" sz="1400" dirty="0"/>
              <a:t>Summarize the advances and challenges in modeling the water cycle and biogeochemistry.</a:t>
            </a:r>
          </a:p>
          <a:p>
            <a:pPr marL="285750" indent="-285750">
              <a:spcBef>
                <a:spcPct val="15000"/>
              </a:spcBef>
              <a:buFont typeface="Arial" pitchFamily="34" charset="0"/>
              <a:buChar char="●"/>
              <a:defRPr/>
            </a:pPr>
            <a:r>
              <a:rPr lang="en-US" sz="1400" dirty="0"/>
              <a:t>Compare the accuracy of selected E3SM coupled simulation results with models in the Coupled Model Intercomparison Project Phase 5 (CMIP5).</a:t>
            </a:r>
          </a:p>
          <a:p>
            <a:pPr>
              <a:spcBef>
                <a:spcPct val="15000"/>
              </a:spcBef>
              <a:defRPr/>
            </a:pPr>
            <a:endParaRPr lang="en-US" sz="1400" dirty="0"/>
          </a:p>
          <a:p>
            <a:pPr algn="ctr" eaLnBrk="1" hangingPunct="1">
              <a:spcBef>
                <a:spcPct val="15000"/>
              </a:spcBef>
              <a:buFontTx/>
              <a:buNone/>
            </a:pPr>
            <a:r>
              <a:rPr lang="en-US" altLang="en-US" sz="1400" b="1" dirty="0"/>
              <a:t>Impact</a:t>
            </a:r>
          </a:p>
          <a:p>
            <a:pPr marL="283464" indent="-283464" eaLnBrk="1" hangingPunct="1">
              <a:spcBef>
                <a:spcPct val="15000"/>
              </a:spcBef>
              <a:buFont typeface="Arial" panose="020B0604020202020204" pitchFamily="34" charset="0"/>
              <a:buChar char="●"/>
            </a:pPr>
            <a:r>
              <a:rPr lang="en-US" altLang="en-US" sz="1400" dirty="0"/>
              <a:t>The E3SM v1 component models include many innovations documented in the 50 papers of the E3SM Special Collection.</a:t>
            </a:r>
          </a:p>
          <a:p>
            <a:pPr marL="283464" indent="-283464" eaLnBrk="1" hangingPunct="1">
              <a:spcBef>
                <a:spcPct val="15000"/>
              </a:spcBef>
              <a:buFont typeface="Arial" panose="020B0604020202020204" pitchFamily="34" charset="0"/>
              <a:buChar char="●"/>
            </a:pPr>
            <a:r>
              <a:rPr lang="en-US" sz="1400" dirty="0"/>
              <a:t>E3SM possesses a unique capacity to produce high-resolution simulations through regional refinement,  which lays the foundation for addressing the vulnerability of the energy sector to Earth system variability and change.</a:t>
            </a:r>
          </a:p>
        </p:txBody>
      </p:sp>
      <p:sp>
        <p:nvSpPr>
          <p:cNvPr id="3076" name="Rectangle 5"/>
          <p:cNvSpPr>
            <a:spLocks noChangeArrowheads="1"/>
          </p:cNvSpPr>
          <p:nvPr/>
        </p:nvSpPr>
        <p:spPr bwMode="auto">
          <a:xfrm>
            <a:off x="0" y="0"/>
            <a:ext cx="914399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An Introduction to the AGU E3SM Special Collection </a:t>
            </a:r>
          </a:p>
        </p:txBody>
      </p:sp>
      <p:sp>
        <p:nvSpPr>
          <p:cNvPr id="3078" name="TextBox 9"/>
          <p:cNvSpPr txBox="1">
            <a:spLocks noChangeArrowheads="1"/>
          </p:cNvSpPr>
          <p:nvPr/>
        </p:nvSpPr>
        <p:spPr bwMode="auto">
          <a:xfrm>
            <a:off x="4675277" y="4495800"/>
            <a:ext cx="439252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A portrait diagram comparing the global root mean square errors of 8 E3SM v1 simulations (left), CESM1 (the predecessor of E3SM v1), and CMIP5 simulations for different variables (vertical axis) and different seasons (4 triangles separated by diagonal lines). Blue means better and </a:t>
            </a:r>
            <a:r>
              <a:rPr lang="en-US" altLang="en-US" sz="1200" b="1" dirty="0">
                <a:solidFill>
                  <a:srgbClr val="C00000"/>
                </a:solidFill>
                <a:latin typeface="Arial" panose="020B0604020202020204" pitchFamily="34" charset="0"/>
              </a:rPr>
              <a:t>red</a:t>
            </a:r>
            <a:r>
              <a:rPr lang="en-US" altLang="en-US" sz="1200" b="1" dirty="0">
                <a:solidFill>
                  <a:srgbClr val="0000FF"/>
                </a:solidFill>
                <a:latin typeface="Arial" panose="020B0604020202020204" pitchFamily="34" charset="0"/>
              </a:rPr>
              <a:t> means worse than the </a:t>
            </a:r>
            <a:r>
              <a:rPr lang="en-US" altLang="en-US" sz="1200" b="1" dirty="0" err="1">
                <a:solidFill>
                  <a:srgbClr val="0000FF"/>
                </a:solidFill>
                <a:latin typeface="Arial" panose="020B0604020202020204" pitchFamily="34" charset="0"/>
              </a:rPr>
              <a:t>multimodel</a:t>
            </a:r>
            <a:r>
              <a:rPr lang="en-US" altLang="en-US" sz="1200" b="1" dirty="0">
                <a:solidFill>
                  <a:srgbClr val="0000FF"/>
                </a:solidFill>
                <a:latin typeface="Arial" panose="020B0604020202020204" pitchFamily="34" charset="0"/>
              </a:rPr>
              <a:t> ensemble mean.</a:t>
            </a:r>
          </a:p>
        </p:txBody>
      </p:sp>
      <p:pic>
        <p:nvPicPr>
          <p:cNvPr id="2" name="Picture 1">
            <a:extLst>
              <a:ext uri="{FF2B5EF4-FFF2-40B4-BE49-F238E27FC236}">
                <a16:creationId xmlns:a16="http://schemas.microsoft.com/office/drawing/2014/main" id="{B381FDAD-B78E-074A-B481-380CB04E6A11}"/>
              </a:ext>
            </a:extLst>
          </p:cNvPr>
          <p:cNvPicPr>
            <a:picLocks noChangeAspect="1"/>
          </p:cNvPicPr>
          <p:nvPr/>
        </p:nvPicPr>
        <p:blipFill>
          <a:blip r:embed="rId3"/>
          <a:stretch>
            <a:fillRect/>
          </a:stretch>
        </p:blipFill>
        <p:spPr>
          <a:xfrm>
            <a:off x="4724400" y="685800"/>
            <a:ext cx="4114800" cy="3711893"/>
          </a:xfrm>
          <a:prstGeom prst="rect">
            <a:avLst/>
          </a:prstGeom>
        </p:spPr>
      </p:pic>
      <p:sp>
        <p:nvSpPr>
          <p:cNvPr id="3" name="Rectangle 1">
            <a:extLst>
              <a:ext uri="{FF2B5EF4-FFF2-40B4-BE49-F238E27FC236}">
                <a16:creationId xmlns:a16="http://schemas.microsoft.com/office/drawing/2014/main" id="{3ECBCC4D-1A9B-EC4D-9C7D-5049DE5512F7}"/>
              </a:ext>
            </a:extLst>
          </p:cNvPr>
          <p:cNvSpPr>
            <a:spLocks noChangeArrowheads="1"/>
          </p:cNvSpPr>
          <p:nvPr/>
        </p:nvSpPr>
        <p:spPr bwMode="auto">
          <a:xfrm>
            <a:off x="4648200" y="5940810"/>
            <a:ext cx="447456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kumimoji="0" lang="en-US" altLang="en-US" sz="12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L. R. Leung, D. C. Bader, M. A. Taylor, &amp; R. B. McCoy. “An introduction to the E3SM special collection: Goals, science drivers, development, and analysis.” </a:t>
            </a:r>
            <a:r>
              <a:rPr kumimoji="0" lang="en-US" altLang="en-US" sz="1200" b="0" i="1"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Journal of Advances in Modeling Earth Systems</a:t>
            </a:r>
            <a:r>
              <a:rPr kumimoji="0" lang="en-US" altLang="en-US" sz="12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 </a:t>
            </a:r>
            <a:r>
              <a:rPr kumimoji="0" lang="en-US" altLang="en-US" sz="120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12</a:t>
            </a:r>
            <a:r>
              <a:rPr kumimoji="0" lang="en-US" altLang="en-US" sz="1200" b="1"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a:t>
            </a:r>
            <a:r>
              <a:rPr kumimoji="0" lang="en-US" altLang="en-US" sz="12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e2019MS001821</a:t>
            </a:r>
            <a:r>
              <a:rPr lang="en-US" altLang="en-US" sz="1200" dirty="0">
                <a:latin typeface="+mn-lt"/>
                <a:ea typeface="Times New Roman" panose="02020603050405020304" pitchFamily="18" charset="0"/>
                <a:cs typeface="Times New Roman" panose="02020603050405020304" pitchFamily="18" charset="0"/>
              </a:rPr>
              <a:t>, (2020). doi</a:t>
            </a:r>
            <a:r>
              <a:rPr kumimoji="0" lang="en-US" altLang="en-US" sz="1200" b="0"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.org/10.1029/2019MS001821.</a:t>
            </a:r>
            <a:endParaRPr kumimoji="0" lang="en-US" altLang="en-US" sz="1800" b="0" i="0" u="none" strike="noStrike" cap="none" normalizeH="0" baseline="0" dirty="0">
              <a:ln>
                <a:noFill/>
              </a:ln>
              <a:solidFill>
                <a:schemeClr val="tx1"/>
              </a:solidFill>
              <a:effectLst/>
              <a:latin typeface="+mn-lt"/>
            </a:endParaRPr>
          </a:p>
        </p:txBody>
      </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ntent xmlns="3773524f-22ff-470f-b310-5294999f8866"/>
    <Highlight xmlns="3773524f-22ff-470f-b310-5294999f8866">96</Highlight>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6B4B9BF55EB03429B54A0C5039CF7AA" ma:contentTypeVersion="12" ma:contentTypeDescription="Create a new document." ma:contentTypeScope="" ma:versionID="c5d78afe7102d0e9bf97a4a42f7e129c">
  <xsd:schema xmlns:xsd="http://www.w3.org/2001/XMLSchema" xmlns:xs="http://www.w3.org/2001/XMLSchema" xmlns:p="http://schemas.microsoft.com/office/2006/metadata/properties" xmlns:ns2="3773524f-22ff-470f-b310-5294999f8866" targetNamespace="http://schemas.microsoft.com/office/2006/metadata/properties" ma:root="true" ma:fieldsID="b815e1b24c3efb926e037a6ddf605f38" ns2:_="">
    <xsd:import namespace="3773524f-22ff-470f-b310-5294999f8866"/>
    <xsd:element name="properties">
      <xsd:complexType>
        <xsd:sequence>
          <xsd:element name="documentManagement">
            <xsd:complexType>
              <xsd:all>
                <xsd:element ref="ns2:Content"/>
                <xsd:element ref="ns2:Highlight"/>
                <xsd:element ref="ns2:MediaServiceMetadata" minOccurs="0"/>
                <xsd:element ref="ns2:MediaServiceFastMetadata" minOccurs="0"/>
                <xsd:element ref="ns2:Highlight_x003a_ID"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3524f-22ff-470f-b310-5294999f8866" elementFormDefault="qualified">
    <xsd:import namespace="http://schemas.microsoft.com/office/2006/documentManagement/types"/>
    <xsd:import namespace="http://schemas.microsoft.com/office/infopath/2007/PartnerControls"/>
    <xsd:element name="Content" ma:index="8" ma:displayName="Content" ma:format="Dropdown" ma:internalName="Content">
      <xsd:simpleType>
        <xsd:restriction base="dms:Choice">
          <xsd:enumeration value="Highlight article"/>
          <xsd:enumeration value="Highlight article hero image"/>
          <xsd:enumeration value="Highlight slide"/>
          <xsd:enumeration value="Highlight slide image"/>
          <xsd:enumeration value="Accepted paper"/>
          <xsd:enumeration value="Final paper"/>
          <xsd:enumeration value="Journal cover image"/>
        </xsd:restriction>
      </xsd:simpleType>
    </xsd:element>
    <xsd:element name="Highlight" ma:index="9" ma:displayName="Highlight" ma:list="{5e9925cf-9522-4661-83ea-a99aa2ece969}" ma:internalName="Highlight" ma:readOnly="false" ma:showField="Title">
      <xsd:simpleType>
        <xsd:restriction base="dms:Lookup"/>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Highlight_x003a_ID" ma:index="12" nillable="true" ma:displayName="Highlight:ID" ma:list="{5e9925cf-9522-4661-83ea-a99aa2ece969}" ma:internalName="Highlight_x003a_ID" ma:readOnly="true" ma:showField="ID" ma:web="d2f3f7c9-ad8b-4c02-aec5-fa337afdd5c2">
      <xsd:simpleType>
        <xsd:restriction base="dms:Lookup"/>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8A57D9F0-2B85-430B-8843-0027C0E6F07C}">
  <ds:schemaRefs>
    <ds:schemaRef ds:uri="http://schemas.microsoft.com/office/infopath/2007/PartnerControls"/>
    <ds:schemaRef ds:uri="http://schemas.microsoft.com/office/2006/documentManagement/types"/>
    <ds:schemaRef ds:uri="http://purl.org/dc/elements/1.1/"/>
    <ds:schemaRef ds:uri="3773524f-22ff-470f-b310-5294999f8866"/>
    <ds:schemaRef ds:uri="http://schemas.microsoft.com/office/2006/metadata/properties"/>
    <ds:schemaRef ds:uri="http://purl.org/dc/term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6FD1C5F-1D82-4C10-AC19-8AE7872F1B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73524f-22ff-470f-b310-5294999f88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6209</TotalTime>
  <Words>272</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11</cp:revision>
  <cp:lastPrinted>2011-05-11T17:30:12Z</cp:lastPrinted>
  <dcterms:created xsi:type="dcterms:W3CDTF">2017-11-02T21:19:41Z</dcterms:created>
  <dcterms:modified xsi:type="dcterms:W3CDTF">2021-03-03T18:25:19Z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0x010100A6B4B9BF55EB03429B54A0C5039CF7AA</vt:lpwstr>
  </property>
  <property fmtid="{D5CDD505-2E9C-101B-9397-08002B2CF9AE}" pid="4" name="Order">
    <vt:r8>3400</vt:r8>
  </property>
</Properties>
</file>