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2"/>
    <p:restoredTop sz="94647"/>
  </p:normalViewPr>
  <p:slideViewPr>
    <p:cSldViewPr snapToGrid="0" snapToObjects="1">
      <p:cViewPr varScale="1">
        <p:scale>
          <a:sx n="80" d="100"/>
          <a:sy n="80" d="100"/>
        </p:scale>
        <p:origin x="2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84B0-B5AC-8242-A5BF-8024D09C5B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946D4D-DFA6-3D4E-9142-823D0A510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43D453-A21A-464C-8F3B-5DBC10CDBD15}"/>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5" name="Footer Placeholder 4">
            <a:extLst>
              <a:ext uri="{FF2B5EF4-FFF2-40B4-BE49-F238E27FC236}">
                <a16:creationId xmlns:a16="http://schemas.microsoft.com/office/drawing/2014/main" id="{A3C6DEE4-B33C-BF49-A88C-28E7EE40B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2A1EC-9649-4643-B0AB-E2DCF6462D28}"/>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94664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33E3-DD53-3640-9873-5807129775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B530F5-653C-CA4A-8CDA-7CD156FA2A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B5885-80AC-5C49-8BA1-7F0577C1A343}"/>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5" name="Footer Placeholder 4">
            <a:extLst>
              <a:ext uri="{FF2B5EF4-FFF2-40B4-BE49-F238E27FC236}">
                <a16:creationId xmlns:a16="http://schemas.microsoft.com/office/drawing/2014/main" id="{A630CEE0-0A42-CE45-9FB8-E893960F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E3FB1-1B6F-1740-AC3B-482FA823FA5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8376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CF7C1-6CBA-1F4F-B6B9-E51E840589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1D5C0-B4B4-BC41-91E1-6AEEA9CE4D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1AB89-4155-8040-B371-DFD318B55F00}"/>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5" name="Footer Placeholder 4">
            <a:extLst>
              <a:ext uri="{FF2B5EF4-FFF2-40B4-BE49-F238E27FC236}">
                <a16:creationId xmlns:a16="http://schemas.microsoft.com/office/drawing/2014/main" id="{6902ABA2-9FE6-5B4F-A841-20D683734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9FDBB-D0D6-8E4B-A98A-E0D4060B104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66139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8B3A-0427-BA4C-85A3-BE6E4BDB0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6AC3-6A34-E448-B3F1-D1A3830AC4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827C7-6163-3247-BA71-FD598FE7947A}"/>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5" name="Footer Placeholder 4">
            <a:extLst>
              <a:ext uri="{FF2B5EF4-FFF2-40B4-BE49-F238E27FC236}">
                <a16:creationId xmlns:a16="http://schemas.microsoft.com/office/drawing/2014/main" id="{DADDDDD0-7624-CC4D-9ADA-AAFCE6508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10901-AA9D-3741-AE7F-EFE6A29E8C3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4651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6512-5458-2F48-9D85-696AF1E89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7917B8-685B-054A-978F-68ECE1628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BD03D2-5907-744C-9555-FC111708298A}"/>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5" name="Footer Placeholder 4">
            <a:extLst>
              <a:ext uri="{FF2B5EF4-FFF2-40B4-BE49-F238E27FC236}">
                <a16:creationId xmlns:a16="http://schemas.microsoft.com/office/drawing/2014/main" id="{C78BA3C4-B7A0-AE42-8385-D9BBC3966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33693-11E4-424C-87EB-905BC4383572}"/>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0755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BA6D-BD55-AF4D-9B88-5ADD567AD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2CD63-48B3-7C4B-B5CF-4EB3600145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9AC2B-0A1F-B344-BD9A-6C8354B072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40082-0C2A-8549-B660-CE0267BD3B73}"/>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6" name="Footer Placeholder 5">
            <a:extLst>
              <a:ext uri="{FF2B5EF4-FFF2-40B4-BE49-F238E27FC236}">
                <a16:creationId xmlns:a16="http://schemas.microsoft.com/office/drawing/2014/main" id="{7613CC6A-E8C0-1745-9ADA-3A548C183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50967-F7B7-354D-AED0-FACBDF50139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38094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8CCC-EDB9-DE4F-9837-8992A74675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FFAA9-7BC6-E349-9242-4EF0B8A7C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473FF1-45FF-844C-826F-806D40DB76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D1C88-2D9E-4A47-B38E-6DA87A155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376165-3DDD-DC49-AB1D-6BFDA73A4A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EEB8C7-6BCD-7741-BD59-3AD1EB05199F}"/>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8" name="Footer Placeholder 7">
            <a:extLst>
              <a:ext uri="{FF2B5EF4-FFF2-40B4-BE49-F238E27FC236}">
                <a16:creationId xmlns:a16="http://schemas.microsoft.com/office/drawing/2014/main" id="{CB2B7351-294F-4842-A85F-C5458B1E8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1D03D2-2B76-FA41-997D-89966DD5F3B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54156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5E97-E1D3-8148-9E67-576CE7B47F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20ACB7-2CF2-A249-8EDD-D93152979E07}"/>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4" name="Footer Placeholder 3">
            <a:extLst>
              <a:ext uri="{FF2B5EF4-FFF2-40B4-BE49-F238E27FC236}">
                <a16:creationId xmlns:a16="http://schemas.microsoft.com/office/drawing/2014/main" id="{7ACFEA8D-3E03-414D-9A19-388CAB9D0C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B85CC0-2175-0948-8D61-7B9AE0C7A22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17023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82ED71-A714-A44A-B6C3-EB617209726B}"/>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3" name="Footer Placeholder 2">
            <a:extLst>
              <a:ext uri="{FF2B5EF4-FFF2-40B4-BE49-F238E27FC236}">
                <a16:creationId xmlns:a16="http://schemas.microsoft.com/office/drawing/2014/main" id="{ADEFA4FF-AE2C-2B43-9BD2-EA4DD10656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09B42D-80BE-3B4D-BB68-9C9F1B55AD94}"/>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17401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1045-FC92-E446-B719-CEE594454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513B7-9293-FB41-96D8-F259060ACD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C5928-9515-5C47-9DB8-50E41A9B5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994D0C-9CF3-8548-BEE0-7F4BFA236227}"/>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6" name="Footer Placeholder 5">
            <a:extLst>
              <a:ext uri="{FF2B5EF4-FFF2-40B4-BE49-F238E27FC236}">
                <a16:creationId xmlns:a16="http://schemas.microsoft.com/office/drawing/2014/main" id="{4685762B-CA09-8642-B906-8FBA7D7C2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38B03-84F1-3D43-8A04-BFCE6546F61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5420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134D-6CEF-0846-BE20-BA1C797C1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D1AE3-0A3A-1845-AFAC-DA70EB3050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8D4E8-A04E-3548-A315-DD7FAE7F2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4EB4E8-A70D-AA4A-8A1D-55AEC74A57F9}"/>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6" name="Footer Placeholder 5">
            <a:extLst>
              <a:ext uri="{FF2B5EF4-FFF2-40B4-BE49-F238E27FC236}">
                <a16:creationId xmlns:a16="http://schemas.microsoft.com/office/drawing/2014/main" id="{ED8CAC84-D629-5E4D-A910-818241A14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F4C55-1B9B-1940-8E4F-A9CAC845850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41822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5E8F1-A942-BA4A-AE92-76F91173A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1D312E-9006-0347-B0A5-308BE253C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94E02-F3B1-434D-BD6D-87F60317F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456DF-0A81-A14B-AA86-C8EDD1E859E7}" type="datetimeFigureOut">
              <a:rPr lang="en-US" smtClean="0"/>
              <a:t>10/8/2019</a:t>
            </a:fld>
            <a:endParaRPr lang="en-US"/>
          </a:p>
        </p:txBody>
      </p:sp>
      <p:sp>
        <p:nvSpPr>
          <p:cNvPr id="5" name="Footer Placeholder 4">
            <a:extLst>
              <a:ext uri="{FF2B5EF4-FFF2-40B4-BE49-F238E27FC236}">
                <a16:creationId xmlns:a16="http://schemas.microsoft.com/office/drawing/2014/main" id="{885AD956-A09C-6944-B8F5-ABD2B26EE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CF463-5C16-4F45-ACAF-6EFE472088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46996-BA74-5841-AC0F-A18822EADCC5}" type="slidenum">
              <a:rPr lang="en-US" smtClean="0"/>
              <a:t>‹#›</a:t>
            </a:fld>
            <a:endParaRPr lang="en-US"/>
          </a:p>
        </p:txBody>
      </p:sp>
    </p:spTree>
    <p:extLst>
      <p:ext uri="{BB962C8B-B14F-4D97-AF65-F5344CB8AC3E}">
        <p14:creationId xmlns:p14="http://schemas.microsoft.com/office/powerpoint/2010/main" val="290003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175/JCLI-D-18-0722.1" TargetMode="External"/><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29/2019GL084088" TargetMode="External"/><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175/JCLI-D-19-0055.1" TargetMode="External"/><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2A06BB-C25A-EA44-A8AC-8606A4495173}"/>
              </a:ext>
            </a:extLst>
          </p:cNvPr>
          <p:cNvSpPr txBox="1"/>
          <p:nvPr/>
        </p:nvSpPr>
        <p:spPr>
          <a:xfrm>
            <a:off x="488828" y="7310"/>
            <a:ext cx="1109692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Equatorial </a:t>
            </a:r>
            <a:r>
              <a:rPr lang="en-US" sz="2800" dirty="0">
                <a:latin typeface="Times New Roman" panose="02020603050405020304" pitchFamily="18" charset="0"/>
                <a:cs typeface="Times New Roman" panose="02020603050405020304" pitchFamily="18" charset="0"/>
              </a:rPr>
              <a:t>Windows and Barriers for Stationary </a:t>
            </a:r>
            <a:r>
              <a:rPr lang="en-US" sz="2800" dirty="0" err="1">
                <a:latin typeface="Times New Roman" panose="02020603050405020304" pitchFamily="18" charset="0"/>
                <a:cs typeface="Times New Roman" panose="02020603050405020304" pitchFamily="18" charset="0"/>
              </a:rPr>
              <a:t>Rossby</a:t>
            </a:r>
            <a:r>
              <a:rPr lang="en-US" sz="2800" dirty="0">
                <a:latin typeface="Times New Roman" panose="02020603050405020304" pitchFamily="18" charset="0"/>
                <a:cs typeface="Times New Roman" panose="02020603050405020304" pitchFamily="18" charset="0"/>
              </a:rPr>
              <a:t> Wave </a:t>
            </a:r>
            <a:r>
              <a:rPr lang="en-US" sz="2800" dirty="0" smtClean="0">
                <a:latin typeface="Times New Roman" panose="02020603050405020304" pitchFamily="18" charset="0"/>
                <a:cs typeface="Times New Roman" panose="02020603050405020304" pitchFamily="18" charset="0"/>
              </a:rPr>
              <a:t>Propagation</a:t>
            </a:r>
            <a:endParaRPr lang="en-US" sz="28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4FC2D94-20FC-EA42-BB42-2D9AFFA267E7}"/>
              </a:ext>
            </a:extLst>
          </p:cNvPr>
          <p:cNvPicPr>
            <a:picLocks noChangeAspect="1"/>
          </p:cNvPicPr>
          <p:nvPr/>
        </p:nvPicPr>
        <p:blipFill>
          <a:blip r:embed="rId2"/>
          <a:stretch>
            <a:fillRect/>
          </a:stretch>
        </p:blipFill>
        <p:spPr>
          <a:xfrm>
            <a:off x="9379095" y="6332896"/>
            <a:ext cx="2767689" cy="464649"/>
          </a:xfrm>
          <a:prstGeom prst="rect">
            <a:avLst/>
          </a:prstGeom>
        </p:spPr>
      </p:pic>
      <p:sp>
        <p:nvSpPr>
          <p:cNvPr id="4" name="Rectangle 3">
            <a:extLst>
              <a:ext uri="{FF2B5EF4-FFF2-40B4-BE49-F238E27FC236}">
                <a16:creationId xmlns:a16="http://schemas.microsoft.com/office/drawing/2014/main" id="{74B5393D-A426-CE49-A359-7BCE18E89393}"/>
              </a:ext>
            </a:extLst>
          </p:cNvPr>
          <p:cNvSpPr/>
          <p:nvPr/>
        </p:nvSpPr>
        <p:spPr>
          <a:xfrm>
            <a:off x="4465223" y="5455095"/>
            <a:ext cx="7931499" cy="830997"/>
          </a:xfrm>
          <a:prstGeom prst="rect">
            <a:avLst/>
          </a:prstGeom>
        </p:spPr>
        <p:txBody>
          <a:bodyPr wrap="square">
            <a:spAutoFit/>
          </a:bodyPr>
          <a:lstStyle/>
          <a:p>
            <a:r>
              <a:rPr lang="en-US" sz="1600" dirty="0" smtClean="0">
                <a:latin typeface="Times New Roman" panose="02020603050405020304" pitchFamily="18" charset="0"/>
                <a:cs typeface="Times New Roman" panose="02020603050405020304" pitchFamily="18" charset="0"/>
              </a:rPr>
              <a:t>Li</a:t>
            </a:r>
            <a:r>
              <a:rPr lang="en-US" sz="1600" dirty="0">
                <a:latin typeface="Times New Roman" panose="02020603050405020304" pitchFamily="18" charset="0"/>
                <a:cs typeface="Times New Roman" panose="02020603050405020304" pitchFamily="18" charset="0"/>
              </a:rPr>
              <a:t>, Y., J. Feng*, J. Li, and </a:t>
            </a:r>
            <a:r>
              <a:rPr lang="en-US" sz="1600" b="1" dirty="0">
                <a:latin typeface="Times New Roman" panose="02020603050405020304" pitchFamily="18" charset="0"/>
                <a:cs typeface="Times New Roman" panose="02020603050405020304" pitchFamily="18" charset="0"/>
              </a:rPr>
              <a:t>A. Hu</a:t>
            </a:r>
            <a:r>
              <a:rPr lang="en-US" sz="1600" dirty="0">
                <a:latin typeface="Times New Roman" panose="02020603050405020304" pitchFamily="18" charset="0"/>
                <a:cs typeface="Times New Roman" panose="02020603050405020304" pitchFamily="18" charset="0"/>
              </a:rPr>
              <a:t>, 2019, </a:t>
            </a:r>
            <a:r>
              <a:rPr lang="en-US" sz="1600" b="1" dirty="0">
                <a:latin typeface="Times New Roman" panose="02020603050405020304" pitchFamily="18" charset="0"/>
                <a:cs typeface="Times New Roman" panose="02020603050405020304" pitchFamily="18" charset="0"/>
                <a:hlinkClick r:id="rId3"/>
              </a:rPr>
              <a:t>Equatorial windows and barriers for stationary </a:t>
            </a:r>
            <a:r>
              <a:rPr lang="en-US" sz="1600" b="1" dirty="0" err="1">
                <a:latin typeface="Times New Roman" panose="02020603050405020304" pitchFamily="18" charset="0"/>
                <a:cs typeface="Times New Roman" panose="02020603050405020304" pitchFamily="18" charset="0"/>
                <a:hlinkClick r:id="rId3"/>
              </a:rPr>
              <a:t>Rossby</a:t>
            </a:r>
            <a:r>
              <a:rPr lang="en-US" sz="1600" b="1" dirty="0">
                <a:latin typeface="Times New Roman" panose="02020603050405020304" pitchFamily="18" charset="0"/>
                <a:cs typeface="Times New Roman" panose="02020603050405020304" pitchFamily="18" charset="0"/>
                <a:hlinkClick r:id="rId3"/>
              </a:rPr>
              <a:t> wave propagation</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J. Climate</a:t>
            </a:r>
            <a:r>
              <a:rPr lang="en-US" sz="1600" dirty="0">
                <a:latin typeface="Times New Roman" panose="02020603050405020304" pitchFamily="18" charset="0"/>
                <a:cs typeface="Times New Roman" panose="02020603050405020304" pitchFamily="18" charset="0"/>
              </a:rPr>
              <a:t>, 32, 6117-6135, DOI: 10.1175/JCLI-D-18-0722.1. *Corresponding authors. </a:t>
            </a:r>
          </a:p>
        </p:txBody>
      </p:sp>
      <p:sp>
        <p:nvSpPr>
          <p:cNvPr id="5" name="Shape 113">
            <a:extLst>
              <a:ext uri="{FF2B5EF4-FFF2-40B4-BE49-F238E27FC236}">
                <a16:creationId xmlns:a16="http://schemas.microsoft.com/office/drawing/2014/main" id="{AAAF3FD3-EEF5-E64A-9AC9-EACF9F3B5972}"/>
              </a:ext>
            </a:extLst>
          </p:cNvPr>
          <p:cNvSpPr txBox="1">
            <a:spLocks/>
          </p:cNvSpPr>
          <p:nvPr/>
        </p:nvSpPr>
        <p:spPr>
          <a:xfrm>
            <a:off x="174552" y="969251"/>
            <a:ext cx="4256956" cy="3494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dirty="0">
                <a:solidFill>
                  <a:schemeClr val="tx1">
                    <a:lumMod val="50000"/>
                    <a:lumOff val="50000"/>
                  </a:schemeClr>
                </a:solidFill>
              </a:rPr>
              <a:t>Objective:</a:t>
            </a:r>
            <a:r>
              <a:rPr lang="en-US" sz="1600" dirty="0">
                <a:solidFill>
                  <a:schemeClr val="tx1">
                    <a:lumMod val="50000"/>
                    <a:lumOff val="50000"/>
                  </a:schemeClr>
                </a:solidFill>
              </a:rPr>
              <a:t> </a:t>
            </a:r>
            <a:r>
              <a:rPr lang="en-US" sz="1600" dirty="0" err="1">
                <a:latin typeface="Times New Roman" panose="02020603050405020304" pitchFamily="18" charset="0"/>
                <a:cs typeface="Times New Roman" panose="02020603050405020304" pitchFamily="18" charset="0"/>
              </a:rPr>
              <a:t>Rossby</a:t>
            </a:r>
            <a:r>
              <a:rPr lang="en-US" sz="1600" dirty="0">
                <a:latin typeface="Times New Roman" panose="02020603050405020304" pitchFamily="18" charset="0"/>
                <a:cs typeface="Times New Roman" panose="02020603050405020304" pitchFamily="18" charset="0"/>
              </a:rPr>
              <a:t> waves can cross the equator and connect the Northern and Southern Hemispheres, or be blocked in the vicinity of the equator. This work explores the windows and barriers for the cross-equatorial waves by the wave ray </a:t>
            </a:r>
            <a:r>
              <a:rPr lang="en-US" sz="1600" dirty="0" smtClean="0">
                <a:latin typeface="Times New Roman" panose="02020603050405020304" pitchFamily="18" charset="0"/>
                <a:cs typeface="Times New Roman" panose="02020603050405020304" pitchFamily="18" charset="0"/>
              </a:rPr>
              <a:t>ensemble.</a:t>
            </a:r>
          </a:p>
          <a:p>
            <a:pPr algn="l">
              <a:lnSpc>
                <a:spcPct val="100000"/>
              </a:lnSpc>
              <a:spcBef>
                <a:spcPts val="0"/>
              </a:spcBef>
            </a:pPr>
            <a:r>
              <a:rPr lang="en-US" sz="1600" b="1" dirty="0" smtClean="0">
                <a:solidFill>
                  <a:schemeClr val="tx1">
                    <a:lumMod val="50000"/>
                    <a:lumOff val="50000"/>
                  </a:schemeClr>
                </a:solidFill>
              </a:rPr>
              <a:t>Approach</a:t>
            </a:r>
            <a:r>
              <a:rPr lang="en-US" sz="1600" b="1" dirty="0">
                <a:solidFill>
                  <a:schemeClr val="tx1">
                    <a:lumMod val="50000"/>
                    <a:lumOff val="50000"/>
                  </a:schemeClr>
                </a:solidFill>
              </a:rPr>
              <a:t>:</a:t>
            </a:r>
            <a:r>
              <a:rPr lang="en-US" sz="1600" dirty="0">
                <a:solidFill>
                  <a:schemeClr val="tx1">
                    <a:lumMod val="50000"/>
                    <a:lumOff val="50000"/>
                  </a:schemeClr>
                </a:solidFill>
              </a:rPr>
              <a:t> </a:t>
            </a:r>
            <a:r>
              <a:rPr lang="en-US" sz="1600" dirty="0" smtClean="0">
                <a:solidFill>
                  <a:schemeClr val="tx1">
                    <a:lumMod val="50000"/>
                    <a:lumOff val="50000"/>
                  </a:schemeClr>
                </a:solidFill>
              </a:rPr>
              <a:t>Daily NCEP/NCAR reanalysis data is used, the wave ray theory is applied and the wave ray ensemble is also used. </a:t>
            </a:r>
          </a:p>
          <a:p>
            <a:pPr algn="l"/>
            <a:r>
              <a:rPr lang="en-US" sz="1600" b="1" dirty="0" smtClean="0">
                <a:solidFill>
                  <a:schemeClr val="tx1">
                    <a:lumMod val="50000"/>
                    <a:lumOff val="50000"/>
                  </a:schemeClr>
                </a:solidFill>
              </a:rPr>
              <a:t>Results/Impacts: </a:t>
            </a:r>
            <a:r>
              <a:rPr lang="en-US" sz="1600" dirty="0">
                <a:latin typeface="Times New Roman" panose="02020603050405020304" pitchFamily="18" charset="0"/>
                <a:cs typeface="Times New Roman" panose="02020603050405020304" pitchFamily="18" charset="0"/>
              </a:rPr>
              <a:t>The eastern Pacific and </a:t>
            </a:r>
            <a:r>
              <a:rPr lang="en-US" sz="1600" dirty="0" smtClean="0">
                <a:latin typeface="Times New Roman" panose="02020603050405020304" pitchFamily="18" charset="0"/>
                <a:cs typeface="Times New Roman" panose="02020603050405020304" pitchFamily="18" charset="0"/>
              </a:rPr>
              <a:t>Atlantic sections </a:t>
            </a:r>
            <a:r>
              <a:rPr lang="en-US" sz="1600" dirty="0">
                <a:latin typeface="Times New Roman" panose="02020603050405020304" pitchFamily="18" charset="0"/>
                <a:cs typeface="Times New Roman" panose="02020603050405020304" pitchFamily="18" charset="0"/>
              </a:rPr>
              <a:t>are revealed as common windows in both DJFM and JJAS, while </a:t>
            </a:r>
            <a:r>
              <a:rPr lang="en-US" sz="1600" dirty="0" smtClean="0">
                <a:latin typeface="Times New Roman" panose="02020603050405020304" pitchFamily="18" charset="0"/>
                <a:cs typeface="Times New Roman" panose="02020603050405020304" pitchFamily="18" charset="0"/>
              </a:rPr>
              <a:t>the Africa–Indian </a:t>
            </a:r>
            <a:r>
              <a:rPr lang="en-US" sz="1600" dirty="0">
                <a:latin typeface="Times New Roman" panose="02020603050405020304" pitchFamily="18" charset="0"/>
                <a:cs typeface="Times New Roman" panose="02020603050405020304" pitchFamily="18" charset="0"/>
              </a:rPr>
              <a:t>Ocean section appears as a window in JJAS. The western–central Pacific section is found as a barrier in both seasons by blocking most of the waves. </a:t>
            </a:r>
            <a:r>
              <a:rPr lang="en-US" sz="1600" dirty="0" smtClean="0">
                <a:latin typeface="Times New Roman" panose="02020603050405020304" pitchFamily="18" charset="0"/>
                <a:cs typeface="Times New Roman" panose="02020603050405020304" pitchFamily="18" charset="0"/>
              </a:rPr>
              <a:t>In </a:t>
            </a:r>
            <a:r>
              <a:rPr lang="en-US" sz="1600" dirty="0">
                <a:latin typeface="Times New Roman" panose="02020603050405020304" pitchFamily="18" charset="0"/>
                <a:cs typeface="Times New Roman" panose="02020603050405020304" pitchFamily="18" charset="0"/>
              </a:rPr>
              <a:t>addition, the windows of boreal winter have basically equal CEW numbers for the two directions, while the boreal summer windows are dominated by NH-to-SH CEWs. The directionality in boreal summer is consistent with the clearer wavelike correlations in the SH for NH base points, while there are fewer correlations in the NH for SH base points.</a:t>
            </a:r>
          </a:p>
          <a:p>
            <a:pPr algn="l">
              <a:lnSpc>
                <a:spcPct val="115000"/>
              </a:lnSpc>
              <a:spcBef>
                <a:spcPts val="0"/>
              </a:spcBef>
            </a:pPr>
            <a:endParaRPr lang="en-US" sz="1600" dirty="0">
              <a:solidFill>
                <a:schemeClr val="tx1">
                  <a:lumMod val="50000"/>
                  <a:lumOff val="50000"/>
                </a:schemeClr>
              </a:solidFill>
            </a:endParaRPr>
          </a:p>
        </p:txBody>
      </p:sp>
      <p:pic>
        <p:nvPicPr>
          <p:cNvPr id="6" name="Picture 2" descr="cgd"/>
          <p:cNvPicPr>
            <a:picLocks noChangeAspect="1" noChangeArrowheads="1"/>
          </p:cNvPicPr>
          <p:nvPr/>
        </p:nvPicPr>
        <p:blipFill rotWithShape="1">
          <a:blip r:embed="rId4">
            <a:extLst>
              <a:ext uri="{28A0092B-C50C-407E-A947-70E740481C1C}">
                <a14:useLocalDpi xmlns:a14="http://schemas.microsoft.com/office/drawing/2010/main" val="0"/>
              </a:ext>
            </a:extLst>
          </a:blip>
          <a:srcRect t="18173" b="18131"/>
          <a:stretch/>
        </p:blipFill>
        <p:spPr bwMode="auto">
          <a:xfrm>
            <a:off x="4388286" y="6322096"/>
            <a:ext cx="746422" cy="4754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nca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6235" y="6272448"/>
            <a:ext cx="1746548" cy="5602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65223" y="4035418"/>
            <a:ext cx="7576272" cy="1415772"/>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Figure 1</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The passing CEW density distribution corresponding to the (a)–(c) eastern Pacific (1708–708W) and (d)–(f) western </a:t>
            </a:r>
            <a:r>
              <a:rPr lang="en-US" sz="1400" dirty="0" smtClean="0">
                <a:latin typeface="Times New Roman" panose="02020603050405020304" pitchFamily="18" charset="0"/>
                <a:cs typeface="Times New Roman" panose="02020603050405020304" pitchFamily="18" charset="0"/>
              </a:rPr>
              <a:t>Atlantic (708–58W</a:t>
            </a:r>
            <a:r>
              <a:rPr lang="en-US" sz="1400" dirty="0">
                <a:latin typeface="Times New Roman" panose="02020603050405020304" pitchFamily="18" charset="0"/>
                <a:cs typeface="Times New Roman" panose="02020603050405020304" pitchFamily="18" charset="0"/>
              </a:rPr>
              <a:t>) windows in DJFM for the distribution of the (left) total, (center) NH-to-SH, and (right) SH-to-NH ducts. The definition </a:t>
            </a:r>
            <a:r>
              <a:rPr lang="en-US" sz="1400" dirty="0" smtClean="0">
                <a:latin typeface="Times New Roman" panose="02020603050405020304" pitchFamily="18" charset="0"/>
                <a:cs typeface="Times New Roman" panose="02020603050405020304" pitchFamily="18" charset="0"/>
              </a:rPr>
              <a:t>of passing </a:t>
            </a:r>
            <a:r>
              <a:rPr lang="en-US" sz="1400" dirty="0">
                <a:latin typeface="Times New Roman" panose="02020603050405020304" pitchFamily="18" charset="0"/>
                <a:cs typeface="Times New Roman" panose="02020603050405020304" pitchFamily="18" charset="0"/>
              </a:rPr>
              <a:t>CEW density is seen in the text. The blue curves for the NH-to-SH (SH-to-NH) ducts are the great circles that interact with the</a:t>
            </a:r>
          </a:p>
          <a:p>
            <a:r>
              <a:rPr lang="en-US" sz="1400" dirty="0">
                <a:latin typeface="Times New Roman" panose="02020603050405020304" pitchFamily="18" charset="0"/>
                <a:cs typeface="Times New Roman" panose="02020603050405020304" pitchFamily="18" charset="0"/>
              </a:rPr>
              <a:t>east and west boundary longitudes of each window at the equator with the angle of2458 (458). </a:t>
            </a:r>
            <a:r>
              <a:rPr lang="en-US" sz="1400" dirty="0" smtClean="0">
                <a:latin typeface="Times New Roman" panose="02020603050405020304" pitchFamily="18" charset="0"/>
                <a:cs typeface="Times New Roman" panose="02020603050405020304" pitchFamily="18" charset="0"/>
              </a:rPr>
              <a:t>The great </a:t>
            </a:r>
            <a:r>
              <a:rPr lang="en-US" sz="1400" dirty="0">
                <a:latin typeface="Times New Roman" panose="02020603050405020304" pitchFamily="18" charset="0"/>
                <a:cs typeface="Times New Roman" panose="02020603050405020304" pitchFamily="18" charset="0"/>
              </a:rPr>
              <a:t>circle curves are plotted </a:t>
            </a:r>
            <a:r>
              <a:rPr lang="en-US" sz="1400" dirty="0" smtClean="0">
                <a:latin typeface="Times New Roman" panose="02020603050405020304" pitchFamily="18" charset="0"/>
                <a:cs typeface="Times New Roman" panose="02020603050405020304" pitchFamily="18" charset="0"/>
              </a:rPr>
              <a:t>between the </a:t>
            </a:r>
            <a:r>
              <a:rPr lang="en-US" sz="1400" dirty="0">
                <a:latin typeface="Times New Roman" panose="02020603050405020304" pitchFamily="18" charset="0"/>
                <a:cs typeface="Times New Roman" panose="02020603050405020304" pitchFamily="18" charset="0"/>
              </a:rPr>
              <a:t>latitudes of 458S and 458N.</a:t>
            </a:r>
          </a:p>
        </p:txBody>
      </p:sp>
      <p:pic>
        <p:nvPicPr>
          <p:cNvPr id="10" name="Picture 9"/>
          <p:cNvPicPr>
            <a:picLocks noChangeAspect="1"/>
          </p:cNvPicPr>
          <p:nvPr/>
        </p:nvPicPr>
        <p:blipFill>
          <a:blip r:embed="rId6"/>
          <a:stretch>
            <a:fillRect/>
          </a:stretch>
        </p:blipFill>
        <p:spPr>
          <a:xfrm>
            <a:off x="4885581" y="612828"/>
            <a:ext cx="6534403" cy="3501060"/>
          </a:xfrm>
          <a:prstGeom prst="rect">
            <a:avLst/>
          </a:prstGeom>
        </p:spPr>
      </p:pic>
    </p:spTree>
    <p:extLst>
      <p:ext uri="{BB962C8B-B14F-4D97-AF65-F5344CB8AC3E}">
        <p14:creationId xmlns:p14="http://schemas.microsoft.com/office/powerpoint/2010/main" val="93009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2A06BB-C25A-EA44-A8AC-8606A4495173}"/>
              </a:ext>
            </a:extLst>
          </p:cNvPr>
          <p:cNvSpPr txBox="1"/>
          <p:nvPr/>
        </p:nvSpPr>
        <p:spPr>
          <a:xfrm>
            <a:off x="0" y="-12786"/>
            <a:ext cx="12146784"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Indian Ocean Warming Trend Reduces Pacific Warming Response to Anthropogenic Greenhouse Gases: An </a:t>
            </a:r>
            <a:r>
              <a:rPr lang="en-US" sz="2800" b="1" dirty="0" err="1">
                <a:latin typeface="Times New Roman" panose="02020603050405020304" pitchFamily="18" charset="0"/>
                <a:cs typeface="Times New Roman" panose="02020603050405020304" pitchFamily="18" charset="0"/>
              </a:rPr>
              <a:t>Interbasin</a:t>
            </a:r>
            <a:r>
              <a:rPr lang="en-US" sz="2800" b="1" dirty="0">
                <a:latin typeface="Times New Roman" panose="02020603050405020304" pitchFamily="18" charset="0"/>
                <a:cs typeface="Times New Roman" panose="02020603050405020304" pitchFamily="18" charset="0"/>
              </a:rPr>
              <a:t> Thermostat </a:t>
            </a:r>
            <a:r>
              <a:rPr lang="en-US" sz="2800" b="1" dirty="0" smtClean="0">
                <a:latin typeface="Times New Roman" panose="02020603050405020304" pitchFamily="18" charset="0"/>
                <a:cs typeface="Times New Roman" panose="02020603050405020304" pitchFamily="18" charset="0"/>
              </a:rPr>
              <a:t>Mechanism</a:t>
            </a:r>
            <a:endParaRPr lang="en-US" sz="28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4FC2D94-20FC-EA42-BB42-2D9AFFA267E7}"/>
              </a:ext>
            </a:extLst>
          </p:cNvPr>
          <p:cNvPicPr>
            <a:picLocks noChangeAspect="1"/>
          </p:cNvPicPr>
          <p:nvPr/>
        </p:nvPicPr>
        <p:blipFill>
          <a:blip r:embed="rId2"/>
          <a:stretch>
            <a:fillRect/>
          </a:stretch>
        </p:blipFill>
        <p:spPr>
          <a:xfrm>
            <a:off x="9379095" y="6332896"/>
            <a:ext cx="2767689" cy="464649"/>
          </a:xfrm>
          <a:prstGeom prst="rect">
            <a:avLst/>
          </a:prstGeom>
        </p:spPr>
      </p:pic>
      <p:sp>
        <p:nvSpPr>
          <p:cNvPr id="4" name="Rectangle 3">
            <a:extLst>
              <a:ext uri="{FF2B5EF4-FFF2-40B4-BE49-F238E27FC236}">
                <a16:creationId xmlns:a16="http://schemas.microsoft.com/office/drawing/2014/main" id="{74B5393D-A426-CE49-A359-7BCE18E89393}"/>
              </a:ext>
            </a:extLst>
          </p:cNvPr>
          <p:cNvSpPr/>
          <p:nvPr/>
        </p:nvSpPr>
        <p:spPr>
          <a:xfrm>
            <a:off x="8152782" y="5119853"/>
            <a:ext cx="3915287" cy="1200329"/>
          </a:xfrm>
          <a:prstGeom prst="rect">
            <a:avLst/>
          </a:prstGeom>
        </p:spPr>
        <p:txBody>
          <a:bodyPr wrap="square">
            <a:spAutoFit/>
          </a:bodyPr>
          <a:lstStyle/>
          <a:p>
            <a:r>
              <a:rPr lang="en-US" sz="1200" dirty="0" smtClean="0">
                <a:latin typeface="Times New Roman" panose="02020603050405020304" pitchFamily="18" charset="0"/>
                <a:cs typeface="Times New Roman" panose="02020603050405020304" pitchFamily="18" charset="0"/>
              </a:rPr>
              <a:t>Zhang</a:t>
            </a:r>
            <a:r>
              <a:rPr lang="en-US" sz="1200" dirty="0">
                <a:latin typeface="Times New Roman" panose="02020603050405020304" pitchFamily="18" charset="0"/>
                <a:cs typeface="Times New Roman" panose="02020603050405020304" pitchFamily="18" charset="0"/>
              </a:rPr>
              <a:t>, L., W. Han, K. B. </a:t>
            </a:r>
            <a:r>
              <a:rPr lang="en-US" sz="1200" dirty="0" err="1">
                <a:latin typeface="Times New Roman" panose="02020603050405020304" pitchFamily="18" charset="0"/>
                <a:cs typeface="Times New Roman" panose="02020603050405020304" pitchFamily="18" charset="0"/>
              </a:rPr>
              <a:t>Karnauskas</a:t>
            </a:r>
            <a:r>
              <a:rPr lang="en-US" sz="1200" dirty="0">
                <a:latin typeface="Times New Roman" panose="02020603050405020304" pitchFamily="18" charset="0"/>
                <a:cs typeface="Times New Roman" panose="02020603050405020304" pitchFamily="18" charset="0"/>
              </a:rPr>
              <a:t>, G. A. </a:t>
            </a:r>
            <a:r>
              <a:rPr lang="en-US" sz="1200" dirty="0" err="1">
                <a:latin typeface="Times New Roman" panose="02020603050405020304" pitchFamily="18" charset="0"/>
                <a:cs typeface="Times New Roman" panose="02020603050405020304" pitchFamily="18" charset="0"/>
              </a:rPr>
              <a:t>Meehl</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A. Hu</a:t>
            </a:r>
            <a:r>
              <a:rPr lang="en-US" sz="1200" dirty="0">
                <a:latin typeface="Times New Roman" panose="02020603050405020304" pitchFamily="18" charset="0"/>
                <a:cs typeface="Times New Roman" panose="02020603050405020304" pitchFamily="18" charset="0"/>
              </a:rPr>
              <a:t>, N. Rosenbloom, T. </a:t>
            </a:r>
            <a:r>
              <a:rPr lang="en-US" sz="1200" dirty="0" err="1">
                <a:latin typeface="Times New Roman" panose="02020603050405020304" pitchFamily="18" charset="0"/>
                <a:cs typeface="Times New Roman" panose="02020603050405020304" pitchFamily="18" charset="0"/>
              </a:rPr>
              <a:t>Shinoda</a:t>
            </a:r>
            <a:r>
              <a:rPr lang="en-US" sz="1200" dirty="0">
                <a:latin typeface="Times New Roman" panose="02020603050405020304" pitchFamily="18" charset="0"/>
                <a:cs typeface="Times New Roman" panose="02020603050405020304" pitchFamily="18" charset="0"/>
              </a:rPr>
              <a:t>, 2019, </a:t>
            </a:r>
            <a:r>
              <a:rPr lang="en-US" sz="1200" b="1" dirty="0">
                <a:latin typeface="Times New Roman" panose="02020603050405020304" pitchFamily="18" charset="0"/>
                <a:cs typeface="Times New Roman" panose="02020603050405020304" pitchFamily="18" charset="0"/>
                <a:hlinkClick r:id="rId3"/>
              </a:rPr>
              <a:t>Indian Ocean Warming Trend Reduces Pacific Warming Response to Anthropogenic Greenhouse Gases: An </a:t>
            </a:r>
            <a:r>
              <a:rPr lang="en-US" sz="1200" b="1" dirty="0" err="1">
                <a:latin typeface="Times New Roman" panose="02020603050405020304" pitchFamily="18" charset="0"/>
                <a:cs typeface="Times New Roman" panose="02020603050405020304" pitchFamily="18" charset="0"/>
                <a:hlinkClick r:id="rId3"/>
              </a:rPr>
              <a:t>Interbasin</a:t>
            </a:r>
            <a:r>
              <a:rPr lang="en-US" sz="1200" b="1" dirty="0">
                <a:latin typeface="Times New Roman" panose="02020603050405020304" pitchFamily="18" charset="0"/>
                <a:cs typeface="Times New Roman" panose="02020603050405020304" pitchFamily="18" charset="0"/>
                <a:hlinkClick r:id="rId3"/>
              </a:rPr>
              <a:t> Thermostat Mechanism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Geophys</a:t>
            </a:r>
            <a:r>
              <a:rPr lang="en-US" sz="1200" dirty="0">
                <a:latin typeface="Times New Roman" panose="02020603050405020304" pitchFamily="18" charset="0"/>
                <a:cs typeface="Times New Roman" panose="02020603050405020304" pitchFamily="18" charset="0"/>
              </a:rPr>
              <a:t>. Res. Lett., </a:t>
            </a:r>
            <a:r>
              <a:rPr lang="en-US" sz="1200" dirty="0" err="1">
                <a:latin typeface="Times New Roman" panose="02020603050405020304" pitchFamily="18" charset="0"/>
                <a:cs typeface="Times New Roman" panose="02020603050405020304" pitchFamily="18" charset="0"/>
              </a:rPr>
              <a:t>doi</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10.1029/2019GL084088</a:t>
            </a:r>
            <a:r>
              <a:rPr lang="en-US" sz="1200" dirty="0">
                <a:latin typeface="Times New Roman" panose="02020603050405020304" pitchFamily="18" charset="0"/>
                <a:cs typeface="Times New Roman" panose="02020603050405020304" pitchFamily="18" charset="0"/>
              </a:rPr>
              <a:t>, published online Sept. 6, 2019. </a:t>
            </a:r>
          </a:p>
        </p:txBody>
      </p:sp>
      <p:sp>
        <p:nvSpPr>
          <p:cNvPr id="5" name="Shape 113">
            <a:extLst>
              <a:ext uri="{FF2B5EF4-FFF2-40B4-BE49-F238E27FC236}">
                <a16:creationId xmlns:a16="http://schemas.microsoft.com/office/drawing/2014/main" id="{AAAF3FD3-EEF5-E64A-9AC9-EACF9F3B5972}"/>
              </a:ext>
            </a:extLst>
          </p:cNvPr>
          <p:cNvSpPr txBox="1">
            <a:spLocks/>
          </p:cNvSpPr>
          <p:nvPr/>
        </p:nvSpPr>
        <p:spPr>
          <a:xfrm>
            <a:off x="174552" y="969251"/>
            <a:ext cx="4256956" cy="3494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dirty="0">
                <a:solidFill>
                  <a:schemeClr val="tx1">
                    <a:lumMod val="50000"/>
                    <a:lumOff val="50000"/>
                  </a:schemeClr>
                </a:solidFill>
              </a:rPr>
              <a:t>Objective:</a:t>
            </a:r>
            <a:r>
              <a:rPr lang="en-US" sz="1600" dirty="0">
                <a:solidFill>
                  <a:schemeClr val="tx1">
                    <a:lumMod val="50000"/>
                    <a:lumOff val="50000"/>
                  </a:schemeClr>
                </a:solidFill>
              </a:rPr>
              <a:t> </a:t>
            </a:r>
            <a:r>
              <a:rPr lang="en-US" sz="1600" dirty="0">
                <a:latin typeface="Times New Roman" panose="02020603050405020304" pitchFamily="18" charset="0"/>
                <a:cs typeface="Times New Roman" panose="02020603050405020304" pitchFamily="18" charset="0"/>
              </a:rPr>
              <a:t>Here we investigate the impact of tropical Indian Ocean warming on the tropical Pacific response to anthropogenic greenhouse gas warming by analyzing results from </a:t>
            </a:r>
            <a:r>
              <a:rPr lang="en-US" sz="1600" dirty="0" smtClean="0">
                <a:latin typeface="Times New Roman" panose="02020603050405020304" pitchFamily="18" charset="0"/>
                <a:cs typeface="Times New Roman" panose="02020603050405020304" pitchFamily="18" charset="0"/>
              </a:rPr>
              <a:t>coupled model pacemaker experiments. </a:t>
            </a:r>
          </a:p>
          <a:p>
            <a:pPr algn="l">
              <a:lnSpc>
                <a:spcPct val="100000"/>
              </a:lnSpc>
              <a:spcBef>
                <a:spcPts val="0"/>
              </a:spcBef>
            </a:pPr>
            <a:r>
              <a:rPr lang="en-US" sz="1600" b="1" dirty="0" smtClean="0">
                <a:solidFill>
                  <a:schemeClr val="tx1">
                    <a:lumMod val="50000"/>
                    <a:lumOff val="50000"/>
                  </a:schemeClr>
                </a:solidFill>
              </a:rPr>
              <a:t>Approach</a:t>
            </a:r>
            <a:r>
              <a:rPr lang="en-US" sz="1600" b="1" dirty="0">
                <a:solidFill>
                  <a:schemeClr val="tx1">
                    <a:lumMod val="50000"/>
                    <a:lumOff val="50000"/>
                  </a:schemeClr>
                </a:solidFill>
              </a:rPr>
              <a:t>:</a:t>
            </a:r>
            <a:r>
              <a:rPr lang="en-US" sz="1600" dirty="0">
                <a:solidFill>
                  <a:schemeClr val="tx1">
                    <a:lumMod val="50000"/>
                    <a:lumOff val="50000"/>
                  </a:schemeClr>
                </a:solidFill>
              </a:rPr>
              <a:t> </a:t>
            </a:r>
            <a:r>
              <a:rPr lang="en-US" sz="1600" dirty="0" smtClean="0">
                <a:solidFill>
                  <a:schemeClr val="tx1">
                    <a:lumMod val="50000"/>
                    <a:lumOff val="50000"/>
                  </a:schemeClr>
                </a:solidFill>
              </a:rPr>
              <a:t>CESM1 pacemaker experiments and the large ensemble experiments and various observed SST data sets.</a:t>
            </a:r>
          </a:p>
          <a:p>
            <a:pPr algn="l"/>
            <a:r>
              <a:rPr lang="en-US" sz="1600" b="1" dirty="0" smtClean="0">
                <a:solidFill>
                  <a:schemeClr val="tx1">
                    <a:lumMod val="50000"/>
                    <a:lumOff val="50000"/>
                  </a:schemeClr>
                </a:solidFill>
              </a:rPr>
              <a:t>Results/Impacts: </a:t>
            </a:r>
            <a:r>
              <a:rPr lang="en-US" sz="1600" dirty="0">
                <a:latin typeface="Times New Roman" panose="02020603050405020304" pitchFamily="18" charset="0"/>
                <a:cs typeface="Times New Roman" panose="02020603050405020304" pitchFamily="18" charset="0"/>
              </a:rPr>
              <a:t>We find that warming in the Indian Ocean induces local negative sea level pressure (SLP) anomalies, which extend to the western tropical Pacific, strengthening the zonal SLP gradient and easterly trades in the tropical Pacific. The enhanced trade winds reduce SST in the eastern tropical Pacific by increasing equatorial upwelling and evaporative cooling, which offset the GHG warming. This result suggests an </a:t>
            </a:r>
            <a:r>
              <a:rPr lang="en-US" sz="1600" dirty="0" err="1">
                <a:latin typeface="Times New Roman" panose="02020603050405020304" pitchFamily="18" charset="0"/>
                <a:cs typeface="Times New Roman" panose="02020603050405020304" pitchFamily="18" charset="0"/>
              </a:rPr>
              <a:t>interbasin</a:t>
            </a:r>
            <a:r>
              <a:rPr lang="en-US" sz="1600" dirty="0">
                <a:latin typeface="Times New Roman" panose="02020603050405020304" pitchFamily="18" charset="0"/>
                <a:cs typeface="Times New Roman" panose="02020603050405020304" pitchFamily="18" charset="0"/>
              </a:rPr>
              <a:t> thermostat mechanism, through which the Indian Ocean exerts its influence on the Pacific response to anthropogenic GHG warming. </a:t>
            </a:r>
          </a:p>
          <a:p>
            <a:pPr algn="l">
              <a:lnSpc>
                <a:spcPct val="115000"/>
              </a:lnSpc>
              <a:spcBef>
                <a:spcPts val="0"/>
              </a:spcBef>
            </a:pPr>
            <a:endParaRPr lang="en-US" sz="1600" dirty="0">
              <a:solidFill>
                <a:schemeClr val="tx1">
                  <a:lumMod val="50000"/>
                  <a:lumOff val="50000"/>
                </a:schemeClr>
              </a:solidFill>
            </a:endParaRPr>
          </a:p>
        </p:txBody>
      </p:sp>
      <p:pic>
        <p:nvPicPr>
          <p:cNvPr id="6" name="Picture 2" descr="cgd"/>
          <p:cNvPicPr>
            <a:picLocks noChangeAspect="1" noChangeArrowheads="1"/>
          </p:cNvPicPr>
          <p:nvPr/>
        </p:nvPicPr>
        <p:blipFill rotWithShape="1">
          <a:blip r:embed="rId4">
            <a:extLst>
              <a:ext uri="{28A0092B-C50C-407E-A947-70E740481C1C}">
                <a14:useLocalDpi xmlns:a14="http://schemas.microsoft.com/office/drawing/2010/main" val="0"/>
              </a:ext>
            </a:extLst>
          </a:blip>
          <a:srcRect t="18173" b="18131"/>
          <a:stretch/>
        </p:blipFill>
        <p:spPr bwMode="auto">
          <a:xfrm>
            <a:off x="4388286" y="6322096"/>
            <a:ext cx="746422" cy="4754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nca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6235" y="6272448"/>
            <a:ext cx="1746548" cy="5602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152782" y="1004428"/>
            <a:ext cx="3994002" cy="4185761"/>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Figure 1.</a:t>
            </a:r>
            <a:r>
              <a:rPr lang="en-US" sz="14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Trends of SST (˚C century-1) and surface wind stress (</a:t>
            </a:r>
            <a:r>
              <a:rPr lang="en-US" sz="1200" dirty="0" err="1">
                <a:latin typeface="Times New Roman" panose="02020603050405020304" pitchFamily="18" charset="0"/>
                <a:cs typeface="Times New Roman" panose="02020603050405020304" pitchFamily="18" charset="0"/>
              </a:rPr>
              <a:t>dyn</a:t>
            </a:r>
            <a:r>
              <a:rPr lang="en-US" sz="1200" dirty="0">
                <a:latin typeface="Times New Roman" panose="02020603050405020304" pitchFamily="18" charset="0"/>
                <a:cs typeface="Times New Roman" panose="02020603050405020304" pitchFamily="18" charset="0"/>
              </a:rPr>
              <a:t> cm-2 century-1) over the period 1920-2013 in the ensemble mean of IOGA (SST in the Indian Ocean is restored to observations in addition to prescribed external forcing, “IO + </a:t>
            </a:r>
            <a:r>
              <a:rPr lang="en-US" sz="1200" dirty="0" err="1">
                <a:latin typeface="Times New Roman" panose="02020603050405020304" pitchFamily="18" charset="0"/>
                <a:cs typeface="Times New Roman" panose="02020603050405020304" pitchFamily="18" charset="0"/>
              </a:rPr>
              <a:t>ext</a:t>
            </a:r>
            <a:r>
              <a:rPr lang="en-US" sz="1200" dirty="0">
                <a:latin typeface="Times New Roman" panose="02020603050405020304" pitchFamily="18" charset="0"/>
                <a:cs typeface="Times New Roman" panose="02020603050405020304" pitchFamily="18" charset="0"/>
              </a:rPr>
              <a:t>”), and CESM-LE with external forcing only (“</a:t>
            </a:r>
            <a:r>
              <a:rPr lang="en-US" sz="1200" dirty="0" err="1">
                <a:latin typeface="Times New Roman" panose="02020603050405020304" pitchFamily="18" charset="0"/>
                <a:cs typeface="Times New Roman" panose="02020603050405020304" pitchFamily="18" charset="0"/>
              </a:rPr>
              <a:t>ext</a:t>
            </a:r>
            <a:r>
              <a:rPr lang="en-US" sz="1200" dirty="0">
                <a:latin typeface="Times New Roman" panose="02020603050405020304" pitchFamily="18" charset="0"/>
                <a:cs typeface="Times New Roman" panose="02020603050405020304" pitchFamily="18" charset="0"/>
              </a:rPr>
              <a:t> only”). The solid line in (a) (approximately 28˚E-161˚E and 16˚S-14.5˚N) indicates where SSTs are restored to observations, and the area between the solid and dashed lines denote the sponge layer. (a)-(b) Results for IOGA and CESM-LE, respectively. (c) Differences between IOGA and CESM-LE (IOGA–CESM-LE) which, by subtracting out the external forcing in the CESM-LE, leaves only the influence of the Indian Ocean SSTs (“IO only”). Shading and vectors in (a)-(c) denote results that are statistically significant at 90% confidence level based on two-sided Student’s t test. (d) SST trend (˚C century-1) averaged over the tropical Indian Ocean (15˚N-15˚S; 60˚E-120˚E) and eastern equatorial Pacific (5˚N-5˚S; 150˚W-80˚W). Red for IOGA and blue for CESM-LE. (e) Percentage differences of SST trend (%) between IOGA and CESM-LE. First column shows result for </a:t>
            </a:r>
            <a:r>
              <a:rPr lang="en-US" sz="1200" dirty="0" smtClean="0">
                <a:latin typeface="Times New Roman" panose="02020603050405020304" pitchFamily="18" charset="0"/>
                <a:cs typeface="Times New Roman" panose="02020603050405020304" pitchFamily="18" charset="0"/>
              </a:rPr>
              <a:t>the </a:t>
            </a:r>
            <a:r>
              <a:rPr lang="en-US" sz="1200" dirty="0">
                <a:latin typeface="Times New Roman" panose="02020603050405020304" pitchFamily="18" charset="0"/>
                <a:cs typeface="Times New Roman" panose="02020603050405020304" pitchFamily="18" charset="0"/>
              </a:rPr>
              <a:t>tropical Indian Ocean, and second column shows result for the eastern equatorial Pacific. </a:t>
            </a:r>
          </a:p>
        </p:txBody>
      </p:sp>
      <p:pic>
        <p:nvPicPr>
          <p:cNvPr id="10" name="Picture 9"/>
          <p:cNvPicPr>
            <a:picLocks noChangeAspect="1"/>
          </p:cNvPicPr>
          <p:nvPr/>
        </p:nvPicPr>
        <p:blipFill rotWithShape="1">
          <a:blip r:embed="rId6"/>
          <a:srcRect r="10909" b="727"/>
          <a:stretch/>
        </p:blipFill>
        <p:spPr>
          <a:xfrm>
            <a:off x="4388286" y="969251"/>
            <a:ext cx="3730728" cy="5253069"/>
          </a:xfrm>
          <a:prstGeom prst="rect">
            <a:avLst/>
          </a:prstGeom>
        </p:spPr>
      </p:pic>
    </p:spTree>
    <p:extLst>
      <p:ext uri="{BB962C8B-B14F-4D97-AF65-F5344CB8AC3E}">
        <p14:creationId xmlns:p14="http://schemas.microsoft.com/office/powerpoint/2010/main" val="196024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2A06BB-C25A-EA44-A8AC-8606A4495173}"/>
              </a:ext>
            </a:extLst>
          </p:cNvPr>
          <p:cNvSpPr txBox="1"/>
          <p:nvPr/>
        </p:nvSpPr>
        <p:spPr>
          <a:xfrm>
            <a:off x="488828" y="7310"/>
            <a:ext cx="1109692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Predicting the Atlantic </a:t>
            </a:r>
            <a:r>
              <a:rPr lang="en-US" sz="2800" dirty="0" err="1">
                <a:latin typeface="Times New Roman" panose="02020603050405020304" pitchFamily="18" charset="0"/>
                <a:cs typeface="Times New Roman" panose="02020603050405020304" pitchFamily="18" charset="0"/>
              </a:rPr>
              <a:t>Muldidecadal</a:t>
            </a:r>
            <a:r>
              <a:rPr lang="en-US" sz="2800" dirty="0">
                <a:latin typeface="Times New Roman" panose="02020603050405020304" pitchFamily="18" charset="0"/>
                <a:cs typeface="Times New Roman" panose="02020603050405020304" pitchFamily="18" charset="0"/>
              </a:rPr>
              <a:t> Variability from initialized simulations </a:t>
            </a:r>
          </a:p>
        </p:txBody>
      </p:sp>
      <p:pic>
        <p:nvPicPr>
          <p:cNvPr id="3" name="Picture 2">
            <a:extLst>
              <a:ext uri="{FF2B5EF4-FFF2-40B4-BE49-F238E27FC236}">
                <a16:creationId xmlns:a16="http://schemas.microsoft.com/office/drawing/2014/main" id="{E4FC2D94-20FC-EA42-BB42-2D9AFFA267E7}"/>
              </a:ext>
            </a:extLst>
          </p:cNvPr>
          <p:cNvPicPr>
            <a:picLocks noChangeAspect="1"/>
          </p:cNvPicPr>
          <p:nvPr/>
        </p:nvPicPr>
        <p:blipFill>
          <a:blip r:embed="rId2"/>
          <a:stretch>
            <a:fillRect/>
          </a:stretch>
        </p:blipFill>
        <p:spPr>
          <a:xfrm>
            <a:off x="9379095" y="6332896"/>
            <a:ext cx="2767689" cy="464649"/>
          </a:xfrm>
          <a:prstGeom prst="rect">
            <a:avLst/>
          </a:prstGeom>
        </p:spPr>
      </p:pic>
      <p:sp>
        <p:nvSpPr>
          <p:cNvPr id="4" name="Rectangle 3">
            <a:extLst>
              <a:ext uri="{FF2B5EF4-FFF2-40B4-BE49-F238E27FC236}">
                <a16:creationId xmlns:a16="http://schemas.microsoft.com/office/drawing/2014/main" id="{74B5393D-A426-CE49-A359-7BCE18E89393}"/>
              </a:ext>
            </a:extLst>
          </p:cNvPr>
          <p:cNvSpPr/>
          <p:nvPr/>
        </p:nvSpPr>
        <p:spPr>
          <a:xfrm>
            <a:off x="4364645" y="5497519"/>
            <a:ext cx="8074097" cy="646331"/>
          </a:xfrm>
          <a:prstGeom prst="rect">
            <a:avLst/>
          </a:prstGeom>
        </p:spPr>
        <p:txBody>
          <a:bodyPr wrap="square">
            <a:spAutoFit/>
          </a:bodyPr>
          <a:lstStyle/>
          <a:p>
            <a:r>
              <a:rPr lang="en-US" dirty="0"/>
              <a:t>Si, D., </a:t>
            </a:r>
            <a:r>
              <a:rPr lang="en-US" b="1" dirty="0"/>
              <a:t>A. Hu</a:t>
            </a:r>
            <a:r>
              <a:rPr lang="en-US" dirty="0"/>
              <a:t>, H. Wang and Q. Chao, 2019, </a:t>
            </a:r>
            <a:r>
              <a:rPr lang="en-US" b="1" dirty="0">
                <a:hlinkClick r:id="rId3"/>
              </a:rPr>
              <a:t>Predicting the Atlantic </a:t>
            </a:r>
            <a:r>
              <a:rPr lang="en-US" b="1" dirty="0" err="1">
                <a:hlinkClick r:id="rId3"/>
              </a:rPr>
              <a:t>Muldidecadal</a:t>
            </a:r>
            <a:r>
              <a:rPr lang="en-US" b="1" dirty="0">
                <a:hlinkClick r:id="rId3"/>
              </a:rPr>
              <a:t> Variability from initialized simulations</a:t>
            </a:r>
            <a:r>
              <a:rPr lang="en-US" dirty="0"/>
              <a:t>, </a:t>
            </a:r>
            <a:r>
              <a:rPr lang="en-US" i="1" dirty="0"/>
              <a:t>J. Climate</a:t>
            </a:r>
            <a:r>
              <a:rPr lang="en-US" dirty="0"/>
              <a:t>, published online Sept. 18, 2019</a:t>
            </a:r>
            <a:r>
              <a:rPr lang="en-US" dirty="0" smtClean="0"/>
              <a:t>.</a:t>
            </a:r>
            <a:endParaRPr lang="en-US" dirty="0">
              <a:latin typeface="Times New Roman" panose="02020603050405020304" pitchFamily="18" charset="0"/>
              <a:cs typeface="Times New Roman" panose="02020603050405020304" pitchFamily="18" charset="0"/>
            </a:endParaRPr>
          </a:p>
        </p:txBody>
      </p:sp>
      <p:sp>
        <p:nvSpPr>
          <p:cNvPr id="5" name="Shape 113">
            <a:extLst>
              <a:ext uri="{FF2B5EF4-FFF2-40B4-BE49-F238E27FC236}">
                <a16:creationId xmlns:a16="http://schemas.microsoft.com/office/drawing/2014/main" id="{AAAF3FD3-EEF5-E64A-9AC9-EACF9F3B5972}"/>
              </a:ext>
            </a:extLst>
          </p:cNvPr>
          <p:cNvSpPr txBox="1">
            <a:spLocks/>
          </p:cNvSpPr>
          <p:nvPr/>
        </p:nvSpPr>
        <p:spPr>
          <a:xfrm>
            <a:off x="174552" y="969251"/>
            <a:ext cx="4256956" cy="3494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dirty="0">
                <a:solidFill>
                  <a:schemeClr val="tx1">
                    <a:lumMod val="50000"/>
                    <a:lumOff val="50000"/>
                  </a:schemeClr>
                </a:solidFill>
              </a:rPr>
              <a:t>Objective</a:t>
            </a:r>
            <a:r>
              <a:rPr lang="en-US" sz="1600" b="1" dirty="0" smtClean="0">
                <a:solidFill>
                  <a:schemeClr val="tx1">
                    <a:lumMod val="50000"/>
                    <a:lumOff val="50000"/>
                  </a:schemeClr>
                </a:solidFill>
              </a:rPr>
              <a:t>:</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Because AMV is the </a:t>
            </a:r>
            <a:r>
              <a:rPr lang="en-US" sz="1600" dirty="0">
                <a:latin typeface="Times New Roman" panose="02020603050405020304" pitchFamily="18" charset="0"/>
                <a:cs typeface="Times New Roman" panose="02020603050405020304" pitchFamily="18" charset="0"/>
              </a:rPr>
              <a:t>leading observed mode variability in </a:t>
            </a:r>
            <a:r>
              <a:rPr lang="en-US" sz="1600" dirty="0" smtClean="0">
                <a:latin typeface="Times New Roman" panose="02020603050405020304" pitchFamily="18" charset="0"/>
                <a:cs typeface="Times New Roman" panose="02020603050405020304" pitchFamily="18" charset="0"/>
              </a:rPr>
              <a:t>Atlantic </a:t>
            </a:r>
            <a:r>
              <a:rPr lang="en-US" sz="1600" dirty="0">
                <a:latin typeface="Times New Roman" panose="02020603050405020304" pitchFamily="18" charset="0"/>
                <a:cs typeface="Times New Roman" panose="02020603050405020304" pitchFamily="18" charset="0"/>
              </a:rPr>
              <a:t>on multi-decadal timescale (approximately 60-80 years</a:t>
            </a:r>
            <a:r>
              <a:rPr lang="en-US" sz="1600" dirty="0" smtClean="0">
                <a:latin typeface="Times New Roman" panose="02020603050405020304" pitchFamily="18" charset="0"/>
                <a:cs typeface="Times New Roman" panose="02020603050405020304" pitchFamily="18" charset="0"/>
              </a:rPr>
              <a:t>) and </a:t>
            </a:r>
            <a:r>
              <a:rPr lang="en-US" sz="1600" dirty="0">
                <a:latin typeface="Times New Roman" panose="02020603050405020304" pitchFamily="18" charset="0"/>
                <a:cs typeface="Times New Roman" panose="02020603050405020304" pitchFamily="18" charset="0"/>
              </a:rPr>
              <a:t>AMV has been identified as a key driver for climate shifts occurred in mid-1960s and late </a:t>
            </a:r>
            <a:r>
              <a:rPr lang="en-US" sz="1600" dirty="0" smtClean="0">
                <a:latin typeface="Times New Roman" panose="02020603050405020304" pitchFamily="18" charset="0"/>
                <a:cs typeface="Times New Roman" panose="02020603050405020304" pitchFamily="18" charset="0"/>
              </a:rPr>
              <a:t>1990s, it becomes important for us </a:t>
            </a:r>
            <a:r>
              <a:rPr lang="en-US" sz="1600" dirty="0">
                <a:latin typeface="Times New Roman" panose="02020603050405020304" pitchFamily="18" charset="0"/>
                <a:cs typeface="Times New Roman" panose="02020603050405020304" pitchFamily="18" charset="0"/>
              </a:rPr>
              <a:t>to predict </a:t>
            </a:r>
            <a:r>
              <a:rPr lang="en-US" sz="1600" dirty="0" smtClean="0">
                <a:latin typeface="Times New Roman" panose="02020603050405020304" pitchFamily="18" charset="0"/>
                <a:cs typeface="Times New Roman" panose="02020603050405020304" pitchFamily="18" charset="0"/>
              </a:rPr>
              <a:t>the AMV. </a:t>
            </a:r>
            <a:r>
              <a:rPr lang="en-US" sz="1600" b="1" dirty="0" smtClean="0">
                <a:solidFill>
                  <a:schemeClr val="tx1">
                    <a:lumMod val="50000"/>
                    <a:lumOff val="50000"/>
                  </a:schemeClr>
                </a:solidFill>
              </a:rPr>
              <a:t>Approach</a:t>
            </a:r>
            <a:r>
              <a:rPr lang="en-US" sz="1600" b="1" dirty="0">
                <a:solidFill>
                  <a:schemeClr val="tx1">
                    <a:lumMod val="50000"/>
                    <a:lumOff val="50000"/>
                  </a:schemeClr>
                </a:solidFill>
              </a:rPr>
              <a:t>:</a:t>
            </a:r>
            <a:r>
              <a:rPr lang="en-US" sz="1600" dirty="0">
                <a:solidFill>
                  <a:schemeClr val="tx1">
                    <a:lumMod val="50000"/>
                    <a:lumOff val="50000"/>
                  </a:schemeClr>
                </a:solidFill>
              </a:rPr>
              <a:t> </a:t>
            </a:r>
            <a:r>
              <a:rPr lang="en-US" sz="1600" dirty="0" smtClean="0">
                <a:solidFill>
                  <a:schemeClr val="tx1">
                    <a:lumMod val="50000"/>
                    <a:lumOff val="50000"/>
                  </a:schemeClr>
                </a:solidFill>
              </a:rPr>
              <a:t>The decadal prediction simulations from both CESM1 and CCSM4 are analyzed with specific focus on summer AMV and its influence on Northern Hemisphere regional rainfall and air temperature. </a:t>
            </a:r>
          </a:p>
          <a:p>
            <a:pPr algn="l">
              <a:lnSpc>
                <a:spcPct val="100000"/>
              </a:lnSpc>
              <a:spcBef>
                <a:spcPts val="0"/>
              </a:spcBef>
            </a:pPr>
            <a:r>
              <a:rPr lang="en-US" sz="1600" b="1" dirty="0" smtClean="0">
                <a:solidFill>
                  <a:schemeClr val="tx1">
                    <a:lumMod val="50000"/>
                    <a:lumOff val="50000"/>
                  </a:schemeClr>
                </a:solidFill>
              </a:rPr>
              <a:t>Results/Impacts: </a:t>
            </a:r>
            <a:r>
              <a:rPr lang="en-US" sz="1600" dirty="0">
                <a:latin typeface="Times New Roman" panose="02020603050405020304" pitchFamily="18" charset="0"/>
                <a:cs typeface="Times New Roman" panose="02020603050405020304" pitchFamily="18" charset="0"/>
              </a:rPr>
              <a:t>Our research indicates that the initialized simulations can predict the AMV with much better accuracy than the uninitialized simulations. The successful prediction rises from the better ocean initial conditions and the Atlantic Meridional Overturning Circulation plays a key role for the models to be able to predict the AMV. </a:t>
            </a:r>
            <a:r>
              <a:rPr lang="en-US" sz="1600" dirty="0" smtClean="0">
                <a:latin typeface="Times New Roman" panose="02020603050405020304" pitchFamily="18" charset="0"/>
                <a:cs typeface="Times New Roman" panose="02020603050405020304" pitchFamily="18" charset="0"/>
              </a:rPr>
              <a:t>Due to biases in model simulated teleconnections, our </a:t>
            </a:r>
            <a:r>
              <a:rPr lang="en-US" sz="1600" dirty="0">
                <a:latin typeface="Times New Roman" panose="02020603050405020304" pitchFamily="18" charset="0"/>
                <a:cs typeface="Times New Roman" panose="02020603050405020304" pitchFamily="18" charset="0"/>
              </a:rPr>
              <a:t>results suggest to use a combination of the model predicted AMV and observationally derived teleconnection patterns as a way to predict the AMV’s regional influence</a:t>
            </a:r>
            <a:r>
              <a:rPr lang="en-US" sz="1600" dirty="0" smtClean="0">
                <a:latin typeface="Times New Roman" panose="02020603050405020304" pitchFamily="18" charset="0"/>
                <a:cs typeface="Times New Roman" panose="02020603050405020304" pitchFamily="18" charset="0"/>
              </a:rPr>
              <a:t>. </a:t>
            </a:r>
            <a:endParaRPr lang="en-US" sz="16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pic>
        <p:nvPicPr>
          <p:cNvPr id="6" name="Picture 2" descr="cgd"/>
          <p:cNvPicPr>
            <a:picLocks noChangeAspect="1" noChangeArrowheads="1"/>
          </p:cNvPicPr>
          <p:nvPr/>
        </p:nvPicPr>
        <p:blipFill rotWithShape="1">
          <a:blip r:embed="rId4">
            <a:extLst>
              <a:ext uri="{28A0092B-C50C-407E-A947-70E740481C1C}">
                <a14:useLocalDpi xmlns:a14="http://schemas.microsoft.com/office/drawing/2010/main" val="0"/>
              </a:ext>
            </a:extLst>
          </a:blip>
          <a:srcRect t="18173" b="18131"/>
          <a:stretch/>
        </p:blipFill>
        <p:spPr bwMode="auto">
          <a:xfrm>
            <a:off x="4388286" y="6322096"/>
            <a:ext cx="746422" cy="4754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nca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6235" y="6272448"/>
            <a:ext cx="1746548" cy="5602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64646" y="4385831"/>
            <a:ext cx="7782137" cy="107721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Figure 1</a:t>
            </a:r>
            <a:r>
              <a:rPr lang="en-US" sz="14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 decadal filtered AMV index (units: K). Blue and red line represents the ensemble mean of CCSM4-DP and CESM1-DP runs, respectively. Light blue and pink shading represents the ensemble spread of CCSM4-DP and CESM1-DP runs, respectively. Black line represents the observation. </a:t>
            </a:r>
          </a:p>
        </p:txBody>
      </p:sp>
      <p:pic>
        <p:nvPicPr>
          <p:cNvPr id="10" name="图片 1"/>
          <p:cNvPicPr/>
          <p:nvPr/>
        </p:nvPicPr>
        <p:blipFill>
          <a:blip r:embed="rId6">
            <a:extLst>
              <a:ext uri="{28A0092B-C50C-407E-A947-70E740481C1C}">
                <a14:useLocalDpi xmlns:a14="http://schemas.microsoft.com/office/drawing/2010/main" val="0"/>
              </a:ext>
            </a:extLst>
          </a:blip>
          <a:srcRect/>
          <a:stretch>
            <a:fillRect/>
          </a:stretch>
        </p:blipFill>
        <p:spPr bwMode="auto">
          <a:xfrm>
            <a:off x="4988098" y="634915"/>
            <a:ext cx="6336394" cy="3658390"/>
          </a:xfrm>
          <a:prstGeom prst="rect">
            <a:avLst/>
          </a:prstGeom>
          <a:noFill/>
          <a:ln>
            <a:noFill/>
          </a:ln>
        </p:spPr>
      </p:pic>
    </p:spTree>
    <p:extLst>
      <p:ext uri="{BB962C8B-B14F-4D97-AF65-F5344CB8AC3E}">
        <p14:creationId xmlns:p14="http://schemas.microsoft.com/office/powerpoint/2010/main" val="1242934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999</Words>
  <Application>Microsoft Office PowerPoint</Application>
  <PresentationFormat>Widescreen</PresentationFormat>
  <Paragraphs>18</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Pritchard</dc:creator>
  <cp:lastModifiedBy>Stephanie Shearer</cp:lastModifiedBy>
  <cp:revision>30</cp:revision>
  <dcterms:created xsi:type="dcterms:W3CDTF">2019-01-21T20:59:35Z</dcterms:created>
  <dcterms:modified xsi:type="dcterms:W3CDTF">2019-10-08T19:02:08Z</dcterms:modified>
</cp:coreProperties>
</file>