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066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71749-F2AE-4FB9-8DB3-BB10039B0DF7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866C6-62DA-4E91-A064-98E5537B7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805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71749-F2AE-4FB9-8DB3-BB10039B0DF7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866C6-62DA-4E91-A064-98E5537B7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56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71749-F2AE-4FB9-8DB3-BB10039B0DF7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866C6-62DA-4E91-A064-98E5537B7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435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71749-F2AE-4FB9-8DB3-BB10039B0DF7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866C6-62DA-4E91-A064-98E5537B7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62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71749-F2AE-4FB9-8DB3-BB10039B0DF7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866C6-62DA-4E91-A064-98E5537B7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329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71749-F2AE-4FB9-8DB3-BB10039B0DF7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866C6-62DA-4E91-A064-98E5537B7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396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71749-F2AE-4FB9-8DB3-BB10039B0DF7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866C6-62DA-4E91-A064-98E5537B7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280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71749-F2AE-4FB9-8DB3-BB10039B0DF7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866C6-62DA-4E91-A064-98E5537B7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95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71749-F2AE-4FB9-8DB3-BB10039B0DF7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866C6-62DA-4E91-A064-98E5537B7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010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71749-F2AE-4FB9-8DB3-BB10039B0DF7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866C6-62DA-4E91-A064-98E5537B7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994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671749-F2AE-4FB9-8DB3-BB10039B0DF7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C866C6-62DA-4E91-A064-98E5537B7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382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71749-F2AE-4FB9-8DB3-BB10039B0DF7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866C6-62DA-4E91-A064-98E5537B7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149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990600" y="3048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52400" y="0"/>
            <a:ext cx="8991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4F81BD"/>
                </a:solidFill>
                <a:latin typeface="Arial" pitchFamily="34" charset="0"/>
              </a:rPr>
              <a:t>The impact of the Southern Annular Mode on future changes in Southern Hemisphere rainfall</a:t>
            </a: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905000" y="64008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itchFamily="34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152400" y="838200"/>
            <a:ext cx="3505200" cy="437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b="1" dirty="0">
                <a:solidFill>
                  <a:schemeClr val="accent1"/>
                </a:solidFill>
                <a:latin typeface="Arial" pitchFamily="34" charset="0"/>
              </a:rPr>
              <a:t>Objective:</a:t>
            </a:r>
            <a:r>
              <a:rPr lang="en-US" altLang="en-US" sz="1400" dirty="0">
                <a:latin typeface="Arial" pitchFamily="34" charset="0"/>
              </a:rPr>
              <a:t> </a:t>
            </a:r>
            <a:r>
              <a:rPr lang="en-US" altLang="en-US" sz="1300" dirty="0">
                <a:latin typeface="Arial" pitchFamily="34" charset="0"/>
              </a:rPr>
              <a:t>The Southern Annular Mode (SAM) has a strong influence on SH rainfall with strong seasonality over the subtropics.</a:t>
            </a:r>
            <a:r>
              <a:rPr lang="en-US" altLang="en-US" sz="1300" dirty="0">
                <a:latin typeface="Wingdings" pitchFamily="2" charset="2"/>
              </a:rPr>
              <a:t> </a:t>
            </a:r>
            <a:r>
              <a:rPr lang="en-US" altLang="en-US" sz="1300" dirty="0">
                <a:latin typeface="Arial" pitchFamily="34" charset="0"/>
              </a:rPr>
              <a:t>How will projected future changes in the SAM under increasing CO</a:t>
            </a:r>
            <a:r>
              <a:rPr lang="en-US" altLang="en-US" sz="1300" baseline="-25000" dirty="0">
                <a:latin typeface="Arial" pitchFamily="34" charset="0"/>
              </a:rPr>
              <a:t>2</a:t>
            </a:r>
            <a:r>
              <a:rPr lang="en-US" altLang="en-US" sz="1300" dirty="0">
                <a:latin typeface="Arial" pitchFamily="34" charset="0"/>
              </a:rPr>
              <a:t> contribute to the future change of SH rainfall in summer vs. winter?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4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 dirty="0">
                <a:solidFill>
                  <a:srgbClr val="4F81BD"/>
                </a:solidFill>
                <a:latin typeface="Arial" pitchFamily="34" charset="0"/>
                <a:cs typeface="Arial" pitchFamily="34" charset="0"/>
              </a:rPr>
              <a:t>Approach:  </a:t>
            </a:r>
            <a:r>
              <a:rPr lang="en-US" altLang="en-US" sz="1300" dirty="0">
                <a:latin typeface="Arial" pitchFamily="34" charset="0"/>
                <a:cs typeface="Arial" pitchFamily="34" charset="0"/>
              </a:rPr>
              <a:t>assess the capability of 37 CMIP5 models run with historical and RCP8.5 </a:t>
            </a:r>
            <a:r>
              <a:rPr lang="en-US" altLang="en-US" sz="1300" dirty="0" err="1">
                <a:latin typeface="Arial" pitchFamily="34" charset="0"/>
                <a:cs typeface="Arial" pitchFamily="34" charset="0"/>
              </a:rPr>
              <a:t>forcings</a:t>
            </a:r>
            <a:r>
              <a:rPr lang="en-US" altLang="en-US" sz="1300" dirty="0">
                <a:latin typeface="Arial" pitchFamily="34" charset="0"/>
                <a:cs typeface="Arial" pitchFamily="34" charset="0"/>
              </a:rPr>
              <a:t> to simulate the observed relationship between SH rainfall and SAM in austral summer (DJF) vs winter (JJA) for the base period 1979-2005. Determine the component of future changes that is congruent with the SAM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4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 dirty="0">
                <a:solidFill>
                  <a:srgbClr val="4F81BD"/>
                </a:solidFill>
                <a:latin typeface="Arial" pitchFamily="34" charset="0"/>
                <a:cs typeface="Arial" pitchFamily="34" charset="0"/>
              </a:rPr>
              <a:t>Impact: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300" dirty="0">
                <a:latin typeface="Arial" pitchFamily="34" charset="0"/>
                <a:cs typeface="Arial" pitchFamily="34" charset="0"/>
              </a:rPr>
              <a:t>CMIP5 models simulate the observed relationship of the internally-driven SAM with SH rainfall, which has strong seasonality over the SH subtropics. 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479925" y="3290888"/>
            <a:ext cx="1841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Arial" pitchFamily="34" charset="0"/>
            </a:endParaRPr>
          </a:p>
        </p:txBody>
      </p:sp>
      <p:pic>
        <p:nvPicPr>
          <p:cNvPr id="7" name="Picture 2" descr="Screen Shot 2016-09-29 at 10.25.4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000" y="341313"/>
            <a:ext cx="5384800" cy="415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2400" y="5105400"/>
            <a:ext cx="88392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300">
                <a:latin typeface="Arial" pitchFamily="34" charset="0"/>
              </a:rPr>
              <a:t>The strong +ve SAM trend projected for the 21</a:t>
            </a:r>
            <a:r>
              <a:rPr lang="en-US" altLang="en-US" sz="1300" baseline="30000">
                <a:latin typeface="Arial" pitchFamily="34" charset="0"/>
              </a:rPr>
              <a:t>st</a:t>
            </a:r>
            <a:r>
              <a:rPr lang="en-US" altLang="en-US" sz="1300">
                <a:latin typeface="Arial" pitchFamily="34" charset="0"/>
              </a:rPr>
              <a:t>C under RCP8.5 forcing plays a mitigating role in projected subtropical drying in summer but an exacerbating</a:t>
            </a:r>
            <a:r>
              <a:rPr lang="en-US" altLang="en-US" sz="1300" b="1">
                <a:solidFill>
                  <a:srgbClr val="4F81BD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en-US" sz="1300">
                <a:latin typeface="Arial" pitchFamily="34" charset="0"/>
                <a:cs typeface="Arial" pitchFamily="34" charset="0"/>
              </a:rPr>
              <a:t>role in subtropical drying in winter. However CMIP5 models are unable to capture the</a:t>
            </a:r>
            <a:br>
              <a:rPr lang="en-US" altLang="en-US" sz="1300">
                <a:latin typeface="Arial" pitchFamily="34" charset="0"/>
                <a:cs typeface="Arial" pitchFamily="34" charset="0"/>
              </a:rPr>
            </a:br>
            <a:r>
              <a:rPr lang="en-US" altLang="en-US" sz="1300">
                <a:latin typeface="Arial" pitchFamily="34" charset="0"/>
                <a:cs typeface="Arial" pitchFamily="34" charset="0"/>
              </a:rPr>
              <a:t>X Seasonality of the SAM and ENSO relationship</a:t>
            </a:r>
            <a:br>
              <a:rPr lang="en-US" altLang="en-US" sz="1300">
                <a:latin typeface="Arial" pitchFamily="34" charset="0"/>
                <a:cs typeface="Arial" pitchFamily="34" charset="0"/>
              </a:rPr>
            </a:br>
            <a:r>
              <a:rPr lang="en-US" altLang="en-US" sz="1300">
                <a:latin typeface="Arial" pitchFamily="34" charset="0"/>
                <a:cs typeface="Arial" pitchFamily="34" charset="0"/>
              </a:rPr>
              <a:t>X Subtropical rainfall sensitivity to co-variability of SAM and ENSO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300">
                <a:latin typeface="Arial" pitchFamily="34" charset="0"/>
                <a:cs typeface="Arial" pitchFamily="34" charset="0"/>
              </a:rPr>
              <a:t>leaving uncertainty in the estimate of the SAM-driven subtropical rainfall in austral warm seasons</a:t>
            </a: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6019800" y="341313"/>
            <a:ext cx="12493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>
                <a:latin typeface="Arial" pitchFamily="34" charset="0"/>
              </a:rPr>
              <a:t>SH rainfall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733800" y="4419600"/>
            <a:ext cx="5410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200" b="1">
                <a:solidFill>
                  <a:schemeClr val="accent1"/>
                </a:solidFill>
                <a:latin typeface="Arial" pitchFamily="34" charset="0"/>
              </a:rPr>
              <a:t>Projected rainfall changes </a:t>
            </a:r>
            <a:r>
              <a:rPr lang="en-US" altLang="en-US" sz="1200">
                <a:solidFill>
                  <a:schemeClr val="accent1"/>
                </a:solidFill>
                <a:latin typeface="Arial" pitchFamily="34" charset="0"/>
              </a:rPr>
              <a:t>include </a:t>
            </a:r>
            <a:r>
              <a:rPr lang="en-US" altLang="en-US" sz="1200">
                <a:solidFill>
                  <a:srgbClr val="4F81BD"/>
                </a:solidFill>
                <a:latin typeface="Arial" pitchFamily="34" charset="0"/>
              </a:rPr>
              <a:t>wettening in the tropics and SH mid-high latitudes and drying in the subtropics in both summer and winter. Subtropical drying is more pronounced in winter compared to summer 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1143000" y="6400800"/>
            <a:ext cx="7086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000" b="1">
                <a:solidFill>
                  <a:srgbClr val="4F81BD"/>
                </a:solidFill>
                <a:latin typeface="Arial" pitchFamily="34" charset="0"/>
              </a:rPr>
              <a:t>Lim, EP, HH Hendon, JM Arblaster, F Delage, H Nguyen, S-K Min, MC Wheeler, 2016, The impact of the Southern Annular Mode on future changes in Southern Hemisphere rainfall, </a:t>
            </a:r>
            <a:r>
              <a:rPr lang="en-US" altLang="en-US" sz="1000" b="1" i="1">
                <a:solidFill>
                  <a:srgbClr val="4F81BD"/>
                </a:solidFill>
                <a:latin typeface="Arial" pitchFamily="34" charset="0"/>
              </a:rPr>
              <a:t>Geophys. Res. Letts.</a:t>
            </a:r>
            <a:r>
              <a:rPr lang="en-US" altLang="en-US" sz="1000" b="1">
                <a:solidFill>
                  <a:srgbClr val="4F81BD"/>
                </a:solidFill>
                <a:latin typeface="Arial" pitchFamily="34" charset="0"/>
              </a:rPr>
              <a:t>, 43(13), 7160-7167 </a:t>
            </a:r>
          </a:p>
        </p:txBody>
      </p:sp>
    </p:spTree>
    <p:extLst>
      <p:ext uri="{BB962C8B-B14F-4D97-AF65-F5344CB8AC3E}">
        <p14:creationId xmlns:p14="http://schemas.microsoft.com/office/powerpoint/2010/main" val="4087798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265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NCAR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Shearer</dc:creator>
  <cp:lastModifiedBy>Stephanie Shearer</cp:lastModifiedBy>
  <cp:revision>1</cp:revision>
  <dcterms:created xsi:type="dcterms:W3CDTF">2016-11-28T20:53:32Z</dcterms:created>
  <dcterms:modified xsi:type="dcterms:W3CDTF">2016-11-28T20:54:01Z</dcterms:modified>
</cp:coreProperties>
</file>