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3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Campbell, Holly M" initials="CHM" lastIdx="3" clrIdx="1">
    <p:extLst>
      <p:ext uri="{19B8F6BF-5375-455C-9EA6-DF929625EA0E}">
        <p15:presenceInfo xmlns:p15="http://schemas.microsoft.com/office/powerpoint/2012/main" userId="S::holly.campbell@pnnl.gov::c4d0878e-c000-43c1-808f-30e12e26e7a4" providerId="AD"/>
      </p:ext>
    </p:extLst>
  </p:cmAuthor>
  <p:cmAuthor id="3" name="Zelenyuk-Imre, Alla" initials="ZA" lastIdx="1" clrIdx="2">
    <p:extLst>
      <p:ext uri="{19B8F6BF-5375-455C-9EA6-DF929625EA0E}">
        <p15:presenceInfo xmlns:p15="http://schemas.microsoft.com/office/powerpoint/2012/main" userId="S::alla.zelenyuk-imre@pnnl.gov::0ca9901f-b91f-4b87-acf7-52c6a3dc2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15ADA-3B63-47B0-8EE4-21DF69254639}" v="20" dt="2021-01-08T16:27:12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4" autoAdjust="0"/>
    <p:restoredTop sz="94625" autoAdjust="0"/>
  </p:normalViewPr>
  <p:slideViewPr>
    <p:cSldViewPr>
      <p:cViewPr varScale="1">
        <p:scale>
          <a:sx n="130" d="100"/>
          <a:sy n="130" d="100"/>
        </p:scale>
        <p:origin x="150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1B715ADA-3B63-47B0-8EE4-21DF69254639}"/>
    <pc:docChg chg="undo custSel modSld">
      <pc:chgData name="Mundy, Beth E" userId="09c03546-1d2d-4d82-89e1-bb5e2a2e687b" providerId="ADAL" clId="{1B715ADA-3B63-47B0-8EE4-21DF69254639}" dt="2021-01-08T16:27:39.766" v="31" actId="20577"/>
      <pc:docMkLst>
        <pc:docMk/>
      </pc:docMkLst>
      <pc:sldChg chg="modSp mod">
        <pc:chgData name="Mundy, Beth E" userId="09c03546-1d2d-4d82-89e1-bb5e2a2e687b" providerId="ADAL" clId="{1B715ADA-3B63-47B0-8EE4-21DF69254639}" dt="2021-01-08T16:27:39.766" v="31" actId="20577"/>
        <pc:sldMkLst>
          <pc:docMk/>
          <pc:sldMk cId="0" sldId="258"/>
        </pc:sldMkLst>
        <pc:spChg chg="mod">
          <ac:chgData name="Mundy, Beth E" userId="09c03546-1d2d-4d82-89e1-bb5e2a2e687b" providerId="ADAL" clId="{1B715ADA-3B63-47B0-8EE4-21DF69254639}" dt="2021-01-08T16:26:20.674" v="9" actId="1036"/>
          <ac:spMkLst>
            <pc:docMk/>
            <pc:sldMk cId="0" sldId="258"/>
            <ac:spMk id="3077" creationId="{00000000-0000-0000-0000-000000000000}"/>
          </ac:spMkLst>
        </pc:spChg>
        <pc:spChg chg="mod">
          <ac:chgData name="Mundy, Beth E" userId="09c03546-1d2d-4d82-89e1-bb5e2a2e687b" providerId="ADAL" clId="{1B715ADA-3B63-47B0-8EE4-21DF69254639}" dt="2021-01-08T16:27:39.766" v="31" actId="20577"/>
          <ac:spMkLst>
            <pc:docMk/>
            <pc:sldMk cId="0" sldId="258"/>
            <ac:spMk id="3078" creationId="{00000000-0000-0000-0000-000000000000}"/>
          </ac:spMkLst>
        </pc:spChg>
        <pc:grpChg chg="mod">
          <ac:chgData name="Mundy, Beth E" userId="09c03546-1d2d-4d82-89e1-bb5e2a2e687b" providerId="ADAL" clId="{1B715ADA-3B63-47B0-8EE4-21DF69254639}" dt="2021-01-08T16:27:07.749" v="21" actId="1076"/>
          <ac:grpSpMkLst>
            <pc:docMk/>
            <pc:sldMk cId="0" sldId="258"/>
            <ac:grpSpMk id="10" creationId="{E51F2909-0A73-A444-AA46-891827AE59C6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doi.org/10.1029/2020MS002266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838200"/>
            <a:ext cx="4119385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Develop complex but computationally efficient model formulations of secondary organic aerosols (SOAs) within the Energy </a:t>
            </a:r>
            <a:r>
              <a:rPr lang="en-US" sz="1400" dirty="0" err="1"/>
              <a:t>Exascale</a:t>
            </a:r>
            <a:r>
              <a:rPr lang="en-US" sz="1400" dirty="0"/>
              <a:t> Earth System Model (E3SM).</a:t>
            </a: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Developed and implemented four different model formulations of SOAs, with sources and sinks of varying chemical strengths, within E3SM.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Evaluated model predictions with a suite of ground-based, aircraft, and satellite observations.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The new SOA formulations for E3SM showed that models need both chemical sources and sinks of SOA to explain observed organic aerosol loadings.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Particle-phase photolysis is a key chemical sink of SOAs and is necessary to model high-altitude measurements.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The new formulations parameterize complex SOA chemistry with high computational efficiency.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Due to the explicit coupling of SOA chemistry processes with natural and anthropogenic sources, this work provides a more accurate framework for future research aimed at understanding aerosol-cloud-radiation interactions.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Strong Chemical Sources and Sinks Govern Secondary Organic Aerosols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581400" y="5842337"/>
            <a:ext cx="5562600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>
                <a:latin typeface="Arial" panose="020B0604020202020204" pitchFamily="34" charset="0"/>
              </a:rPr>
              <a:t>Lou, S., Shrivastava, M., </a:t>
            </a:r>
            <a:r>
              <a:rPr lang="en-US" sz="1200" i="1" dirty="0">
                <a:latin typeface="Arial" panose="020B0604020202020204" pitchFamily="34" charset="0"/>
              </a:rPr>
              <a:t>et al.</a:t>
            </a:r>
            <a:r>
              <a:rPr lang="en-US" sz="1200" dirty="0">
                <a:latin typeface="Arial" panose="020B0604020202020204" pitchFamily="34" charset="0"/>
              </a:rPr>
              <a:t> 2020. “New SOA treatments within the Energy </a:t>
            </a:r>
            <a:r>
              <a:rPr lang="en-US" sz="1200" dirty="0" err="1">
                <a:latin typeface="Arial" panose="020B0604020202020204" pitchFamily="34" charset="0"/>
              </a:rPr>
              <a:t>Exascale</a:t>
            </a:r>
            <a:r>
              <a:rPr lang="en-US" sz="1200" dirty="0">
                <a:latin typeface="Arial" panose="020B0604020202020204" pitchFamily="34" charset="0"/>
              </a:rPr>
              <a:t> Earth System Model (E3SM): Strong production and sinks govern atmospheric SOA distributions and radiative forcing.” </a:t>
            </a:r>
            <a:r>
              <a:rPr lang="en-US" sz="1200" i="1" dirty="0">
                <a:latin typeface="Arial" panose="020B0604020202020204" pitchFamily="34" charset="0"/>
              </a:rPr>
              <a:t>Journal of Advances in Modeling Earth Systems</a:t>
            </a:r>
            <a:r>
              <a:rPr lang="en-US" sz="1200" dirty="0">
                <a:latin typeface="Arial" panose="020B0604020202020204" pitchFamily="34" charset="0"/>
              </a:rPr>
              <a:t>, 12, e2020MS002266. </a:t>
            </a:r>
            <a:r>
              <a:rPr lang="en-US" sz="1200" dirty="0">
                <a:latin typeface="Arial" panose="020B0604020202020204" pitchFamily="34" charset="0"/>
                <a:hlinkClick r:id="rId3"/>
              </a:rPr>
              <a:t>https://doi.org/10.1029/2020MS002266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038600" y="4648200"/>
            <a:ext cx="510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Including particle-phase photolysis of SOAs as a chemical sink is key to bringing E3SM predictions (</a:t>
            </a:r>
            <a:r>
              <a:rPr lang="en-US" altLang="en-US" sz="1200" b="1" dirty="0">
                <a:solidFill>
                  <a:srgbClr val="00FFFF"/>
                </a:solidFill>
                <a:latin typeface="Arial" panose="020B0604020202020204" pitchFamily="34" charset="0"/>
              </a:rPr>
              <a:t>cyan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 into agreement with high altitude aircraft measurements (</a:t>
            </a:r>
            <a:r>
              <a:rPr lang="en-US" altLang="en-US" sz="1200" b="1" dirty="0">
                <a:latin typeface="Arial" panose="020B0604020202020204" pitchFamily="34" charset="0"/>
              </a:rPr>
              <a:t>black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 over several regions: Equatorial Ocean, Southern Ocean, and North America. ATom‐1 and ATom‐2 are field campaigns during Jul–Aug 2016 and Jan–Feb 2017, respectively.</a:t>
            </a:r>
          </a:p>
        </p:txBody>
      </p:sp>
      <p:grpSp>
        <p:nvGrpSpPr>
          <p:cNvPr id="10" name="组合 174">
            <a:extLst>
              <a:ext uri="{FF2B5EF4-FFF2-40B4-BE49-F238E27FC236}">
                <a16:creationId xmlns:a16="http://schemas.microsoft.com/office/drawing/2014/main" id="{E51F2909-0A73-A444-AA46-891827AE59C6}"/>
              </a:ext>
            </a:extLst>
          </p:cNvPr>
          <p:cNvGrpSpPr/>
          <p:nvPr/>
        </p:nvGrpSpPr>
        <p:grpSpPr>
          <a:xfrm>
            <a:off x="4953000" y="398206"/>
            <a:ext cx="3198388" cy="4267200"/>
            <a:chOff x="0" y="0"/>
            <a:chExt cx="4988061" cy="6628655"/>
          </a:xfrm>
        </p:grpSpPr>
        <p:pic>
          <p:nvPicPr>
            <p:cNvPr id="11" name="图片 175">
              <a:extLst>
                <a:ext uri="{FF2B5EF4-FFF2-40B4-BE49-F238E27FC236}">
                  <a16:creationId xmlns:a16="http://schemas.microsoft.com/office/drawing/2014/main" id="{EDA3AB93-5557-674E-80E3-543EF42D6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400"/>
            <a:stretch/>
          </p:blipFill>
          <p:spPr>
            <a:xfrm>
              <a:off x="3202461" y="3323968"/>
              <a:ext cx="1785600" cy="3304687"/>
            </a:xfrm>
            <a:prstGeom prst="rect">
              <a:avLst/>
            </a:prstGeom>
          </p:spPr>
        </p:pic>
        <p:pic>
          <p:nvPicPr>
            <p:cNvPr id="12" name="图片 176">
              <a:extLst>
                <a:ext uri="{FF2B5EF4-FFF2-40B4-BE49-F238E27FC236}">
                  <a16:creationId xmlns:a16="http://schemas.microsoft.com/office/drawing/2014/main" id="{AB00F8E6-7933-C941-9702-45AE9CC2590B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r="49099"/>
            <a:stretch/>
          </p:blipFill>
          <p:spPr>
            <a:xfrm>
              <a:off x="1567517" y="3323961"/>
              <a:ext cx="1854000" cy="3301200"/>
            </a:xfrm>
            <a:prstGeom prst="rect">
              <a:avLst/>
            </a:prstGeom>
          </p:spPr>
        </p:pic>
        <p:pic>
          <p:nvPicPr>
            <p:cNvPr id="13" name="图片 177">
              <a:extLst>
                <a:ext uri="{FF2B5EF4-FFF2-40B4-BE49-F238E27FC236}">
                  <a16:creationId xmlns:a16="http://schemas.microsoft.com/office/drawing/2014/main" id="{16C18F9B-4941-A949-9124-5AFA11B91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400"/>
            <a:stretch/>
          </p:blipFill>
          <p:spPr>
            <a:xfrm>
              <a:off x="3200518" y="12354"/>
              <a:ext cx="1785600" cy="3295709"/>
            </a:xfrm>
            <a:prstGeom prst="rect">
              <a:avLst/>
            </a:prstGeom>
          </p:spPr>
        </p:pic>
        <p:pic>
          <p:nvPicPr>
            <p:cNvPr id="14" name="图片 178">
              <a:extLst>
                <a:ext uri="{FF2B5EF4-FFF2-40B4-BE49-F238E27FC236}">
                  <a16:creationId xmlns:a16="http://schemas.microsoft.com/office/drawing/2014/main" id="{160C11B7-3D2C-1E41-80C1-5A2D5C8C0209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249" r="50372"/>
            <a:stretch/>
          </p:blipFill>
          <p:spPr>
            <a:xfrm>
              <a:off x="1592231" y="12356"/>
              <a:ext cx="1785600" cy="3304800"/>
            </a:xfrm>
            <a:prstGeom prst="rect">
              <a:avLst/>
            </a:prstGeom>
          </p:spPr>
        </p:pic>
        <p:pic>
          <p:nvPicPr>
            <p:cNvPr id="15" name="图片 179">
              <a:extLst>
                <a:ext uri="{FF2B5EF4-FFF2-40B4-BE49-F238E27FC236}">
                  <a16:creationId xmlns:a16="http://schemas.microsoft.com/office/drawing/2014/main" id="{A1232EAE-3709-294F-8BB2-0A71E2615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0372"/>
            <a:stretch/>
          </p:blipFill>
          <p:spPr>
            <a:xfrm>
              <a:off x="8574" y="0"/>
              <a:ext cx="1786626" cy="3304688"/>
            </a:xfrm>
            <a:prstGeom prst="rect">
              <a:avLst/>
            </a:prstGeom>
          </p:spPr>
        </p:pic>
        <p:pic>
          <p:nvPicPr>
            <p:cNvPr id="16" name="图片 180">
              <a:extLst>
                <a:ext uri="{FF2B5EF4-FFF2-40B4-BE49-F238E27FC236}">
                  <a16:creationId xmlns:a16="http://schemas.microsoft.com/office/drawing/2014/main" id="{ECD44E6C-F437-914B-9B0B-7807B04F7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0400"/>
            <a:stretch/>
          </p:blipFill>
          <p:spPr>
            <a:xfrm>
              <a:off x="0" y="3311612"/>
              <a:ext cx="1785600" cy="3295709"/>
            </a:xfrm>
            <a:prstGeom prst="rect">
              <a:avLst/>
            </a:prstGeom>
          </p:spPr>
        </p:pic>
      </p:grpSp>
      <p:pic>
        <p:nvPicPr>
          <p:cNvPr id="18" name="图片 173">
            <a:extLst>
              <a:ext uri="{FF2B5EF4-FFF2-40B4-BE49-F238E27FC236}">
                <a16:creationId xmlns:a16="http://schemas.microsoft.com/office/drawing/2014/main" id="{14079AD4-51DC-6B40-9971-63D6CD4DA5B1}"/>
              </a:ext>
            </a:extLst>
          </p:cNvPr>
          <p:cNvPicPr/>
          <p:nvPr/>
        </p:nvPicPr>
        <p:blipFill rotWithShape="1">
          <a:blip r:embed="rId10"/>
          <a:srcRect l="55178" t="4734" r="23013" b="65176"/>
          <a:stretch/>
        </p:blipFill>
        <p:spPr>
          <a:xfrm>
            <a:off x="7985864" y="956891"/>
            <a:ext cx="1209675" cy="1141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D288C542F514A91405868F69653C7" ma:contentTypeVersion="11" ma:contentTypeDescription="Create a new document." ma:contentTypeScope="" ma:versionID="143c8877bc25bb098ba47012902d7f97">
  <xsd:schema xmlns:xsd="http://www.w3.org/2001/XMLSchema" xmlns:xs="http://www.w3.org/2001/XMLSchema" xmlns:p="http://schemas.microsoft.com/office/2006/metadata/properties" xmlns:ns3="26ee9089-7957-46ee-8df9-39c3021018d2" xmlns:ns4="ce73af52-66eb-4acb-bf65-e98fd178d1bd" targetNamespace="http://schemas.microsoft.com/office/2006/metadata/properties" ma:root="true" ma:fieldsID="7ea19d005a8aea729b7e21838226ae47" ns3:_="" ns4:_="">
    <xsd:import namespace="26ee9089-7957-46ee-8df9-39c3021018d2"/>
    <xsd:import namespace="ce73af52-66eb-4acb-bf65-e98fd178d1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e9089-7957-46ee-8df9-39c302101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3af52-66eb-4acb-bf65-e98fd178d1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purl.org/dc/dcmitype/"/>
    <ds:schemaRef ds:uri="ce73af52-66eb-4acb-bf65-e98fd178d1bd"/>
    <ds:schemaRef ds:uri="26ee9089-7957-46ee-8df9-39c3021018d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6EE818B-EFDF-4712-8D0D-704A1927F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ee9089-7957-46ee-8df9-39c3021018d2"/>
    <ds:schemaRef ds:uri="ce73af52-66eb-4acb-bf65-e98fd178d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12276</TotalTime>
  <Words>300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17</cp:revision>
  <cp:lastPrinted>2011-05-11T17:30:12Z</cp:lastPrinted>
  <dcterms:created xsi:type="dcterms:W3CDTF">2017-11-02T21:19:41Z</dcterms:created>
  <dcterms:modified xsi:type="dcterms:W3CDTF">2021-01-08T16:27:46Z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0x010100AE6D288C542F514A91405868F69653C7</vt:lpwstr>
  </property>
  <property fmtid="{D5CDD505-2E9C-101B-9397-08002B2CF9AE}" pid="4" name="Order">
    <vt:r8>3400</vt:r8>
  </property>
</Properties>
</file>