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21FD3A-FC06-4BC9-8A98-FF5C25FA8E04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9F76F-4975-4F87-AE4C-6FCC9709D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439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C2500572-416C-4470-9FBD-71CAFC6A1A42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 smtClean="0"/>
              <a:t>http://www.pnnl.gov/science/highlights/highlights.asp?division=749</a:t>
            </a:r>
          </a:p>
        </p:txBody>
      </p:sp>
    </p:spTree>
    <p:extLst>
      <p:ext uri="{BB962C8B-B14F-4D97-AF65-F5344CB8AC3E}">
        <p14:creationId xmlns:p14="http://schemas.microsoft.com/office/powerpoint/2010/main" val="857135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2983120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A04B2A1C-4157-4917-AA5E-E1D84335B28C}" type="datetimeFigureOut">
              <a:rPr lang="en-US" altLang="en-US"/>
              <a:pPr/>
              <a:t>3/30/2017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78FB5F4E-4A61-40FF-BF21-6FD537AD5E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2946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0795" y="622771"/>
            <a:ext cx="2438400" cy="2438400"/>
          </a:xfrm>
          <a:prstGeom prst="rect">
            <a:avLst/>
          </a:prstGeom>
        </p:spPr>
      </p:pic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76200" y="492443"/>
            <a:ext cx="3581400" cy="5755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15000"/>
              </a:spcBef>
            </a:pPr>
            <a:r>
              <a:rPr lang="en-US" altLang="en-US" b="1" dirty="0">
                <a:solidFill>
                  <a:srgbClr val="000000"/>
                </a:solidFill>
              </a:rPr>
              <a:t>Objective</a:t>
            </a:r>
          </a:p>
          <a:p>
            <a:pPr eaLnBrk="1" hangingPunct="1">
              <a:spcBef>
                <a:spcPct val="15000"/>
              </a:spcBef>
              <a:buFont typeface="Arial" charset="0"/>
              <a:buChar char="●"/>
            </a:pPr>
            <a:r>
              <a:rPr lang="en-US" altLang="en-US" sz="1600" dirty="0" smtClean="0">
                <a:solidFill>
                  <a:srgbClr val="000000"/>
                </a:solidFill>
              </a:rPr>
              <a:t>Implement and improve modeling of floodplain inundation in basins with evident inundation</a:t>
            </a:r>
            <a:endParaRPr lang="en-US" altLang="en-US" sz="1600" b="1" dirty="0">
              <a:solidFill>
                <a:srgbClr val="000000"/>
              </a:solidFill>
            </a:endParaRPr>
          </a:p>
          <a:p>
            <a:pPr marL="0" indent="0" algn="ctr" eaLnBrk="1" hangingPunct="1">
              <a:spcBef>
                <a:spcPct val="15000"/>
              </a:spcBef>
            </a:pPr>
            <a:r>
              <a:rPr lang="en-US" altLang="en-US" b="1" dirty="0" smtClean="0">
                <a:solidFill>
                  <a:srgbClr val="000000"/>
                </a:solidFill>
              </a:rPr>
              <a:t>Approach</a:t>
            </a:r>
            <a:endParaRPr lang="en-US" altLang="en-US" sz="1600" b="1" dirty="0">
              <a:solidFill>
                <a:srgbClr val="000000"/>
              </a:solidFill>
            </a:endParaRPr>
          </a:p>
          <a:p>
            <a:pPr eaLnBrk="1" hangingPunct="1">
              <a:spcBef>
                <a:spcPct val="15000"/>
              </a:spcBef>
              <a:buFont typeface="Arial" charset="0"/>
              <a:buChar char="●"/>
            </a:pPr>
            <a:r>
              <a:rPr lang="en-US" altLang="en-US" sz="1600" dirty="0" smtClean="0">
                <a:solidFill>
                  <a:srgbClr val="000000"/>
                </a:solidFill>
              </a:rPr>
              <a:t>Implement a macroscale floodplain inundation scheme in </a:t>
            </a:r>
            <a:r>
              <a:rPr lang="en-US" altLang="en-US" sz="1600" dirty="0">
                <a:solidFill>
                  <a:srgbClr val="000000"/>
                </a:solidFill>
              </a:rPr>
              <a:t>t</a:t>
            </a:r>
            <a:r>
              <a:rPr lang="en-US" altLang="en-US" sz="1600" dirty="0" smtClean="0">
                <a:solidFill>
                  <a:srgbClr val="000000"/>
                </a:solidFill>
              </a:rPr>
              <a:t>he Model for Scale Adaptive River Transport (MOSART), which is a key component of the DOE’s ACME earth system model</a:t>
            </a:r>
          </a:p>
          <a:p>
            <a:pPr eaLnBrk="1" hangingPunct="1">
              <a:spcBef>
                <a:spcPct val="15000"/>
              </a:spcBef>
              <a:buFont typeface="Arial" charset="0"/>
              <a:buChar char="●"/>
            </a:pPr>
            <a:r>
              <a:rPr lang="en-US" altLang="en-US" sz="1600" dirty="0" smtClean="0">
                <a:solidFill>
                  <a:srgbClr val="000000"/>
                </a:solidFill>
              </a:rPr>
              <a:t>Improve the inundation scheme by refining floodplain topography, channel morphology, and river </a:t>
            </a:r>
            <a:r>
              <a:rPr lang="en-US" altLang="en-US" sz="1600" smtClean="0">
                <a:solidFill>
                  <a:srgbClr val="000000"/>
                </a:solidFill>
              </a:rPr>
              <a:t>flow </a:t>
            </a:r>
            <a:r>
              <a:rPr lang="en-US" altLang="en-US" sz="1600" smtClean="0"/>
              <a:t>representation</a:t>
            </a:r>
            <a:endParaRPr lang="en-US" altLang="en-US" sz="1600" dirty="0" smtClean="0"/>
          </a:p>
          <a:p>
            <a:pPr eaLnBrk="1" hangingPunct="1">
              <a:spcBef>
                <a:spcPct val="15000"/>
              </a:spcBef>
              <a:buFont typeface="Arial" charset="0"/>
              <a:buChar char="●"/>
            </a:pPr>
            <a:r>
              <a:rPr lang="en-US" altLang="en-US" sz="1600" dirty="0" smtClean="0">
                <a:solidFill>
                  <a:srgbClr val="000000"/>
                </a:solidFill>
              </a:rPr>
              <a:t>Apply the extended MOSART model (MOSART-Inundation) to the Amazon basin</a:t>
            </a:r>
          </a:p>
          <a:p>
            <a:pPr eaLnBrk="1" hangingPunct="1">
              <a:spcBef>
                <a:spcPct val="15000"/>
              </a:spcBef>
              <a:buFont typeface="Arial" charset="0"/>
              <a:buChar char="●"/>
            </a:pPr>
            <a:r>
              <a:rPr lang="en-US" altLang="en-US" sz="1600" dirty="0" smtClean="0">
                <a:solidFill>
                  <a:srgbClr val="000000"/>
                </a:solidFill>
              </a:rPr>
              <a:t>Evaluate the simulations using in situ streamflow records and satellite data of water level and inundation area </a:t>
            </a:r>
            <a:endParaRPr lang="en-US" altLang="en-US" sz="1600" dirty="0">
              <a:solidFill>
                <a:srgbClr val="000000"/>
              </a:solidFill>
            </a:endParaRP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152400" y="6329321"/>
            <a:ext cx="8763000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 smtClean="0">
                <a:solidFill>
                  <a:srgbClr val="000000"/>
                </a:solidFill>
                <a:latin typeface="+mn-lt"/>
              </a:rPr>
              <a:t>Luo X, H-Y Li, LR Leung, TK Tesfa, A Getirana, F Papa, and LL Hess. 2017. “Modeling Surface Water Dynamics in the Amazon Basin Using MOSART-Inundation v1.0: Impacts of Geomorphological Parameters and River Flow Representation.” </a:t>
            </a:r>
            <a:r>
              <a:rPr lang="en-US" altLang="en-US" sz="1000" i="1" dirty="0" smtClean="0">
                <a:solidFill>
                  <a:srgbClr val="000000"/>
                </a:solidFill>
                <a:latin typeface="+mn-lt"/>
              </a:rPr>
              <a:t>Geoscientific Model Development</a:t>
            </a:r>
            <a:r>
              <a:rPr lang="en-US" altLang="en-US" sz="10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1000" dirty="0">
                <a:latin typeface="+mn-lt"/>
              </a:rPr>
              <a:t>10, </a:t>
            </a:r>
            <a:r>
              <a:rPr lang="en-US" sz="1000" dirty="0" smtClean="0">
                <a:latin typeface="+mn-lt"/>
              </a:rPr>
              <a:t>1233-1259. DOI: 10.5194/gmd-10-1233-2017</a:t>
            </a:r>
            <a:endParaRPr lang="en-US" altLang="en-US" sz="1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6377795" y="3061171"/>
            <a:ext cx="2819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Flooded fraction areas in the Amazon basin simulated by MOSART-Inundation for April-June averaged between 1995 and 2007</a:t>
            </a:r>
            <a:endParaRPr lang="en-US" altLang="en-US" sz="12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9" name="Rectangle 2"/>
          <p:cNvSpPr>
            <a:spLocks noChangeArrowheads="1"/>
          </p:cNvSpPr>
          <p:nvPr/>
        </p:nvSpPr>
        <p:spPr bwMode="auto">
          <a:xfrm>
            <a:off x="3581399" y="4076834"/>
            <a:ext cx="5524795" cy="2488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313" indent="-287338" eaLnBrk="0" hangingPunct="0">
              <a:spcBef>
                <a:spcPct val="20000"/>
              </a:spcBef>
              <a:buFont typeface="Arial" charset="0"/>
              <a:buChar char="•"/>
              <a:tabLst>
                <a:tab pos="338138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tabLst>
                <a:tab pos="338138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800" b="1" dirty="0">
                <a:solidFill>
                  <a:srgbClr val="000000"/>
                </a:solidFill>
              </a:rPr>
              <a:t>Impact</a:t>
            </a:r>
          </a:p>
          <a:p>
            <a:pPr eaLnBrk="1" hangingPunct="1">
              <a:spcBef>
                <a:spcPct val="15000"/>
              </a:spcBef>
              <a:buFont typeface="Arial" charset="0"/>
              <a:buChar char="●"/>
            </a:pPr>
            <a:r>
              <a:rPr lang="en-US" altLang="en-US" sz="1600" dirty="0" smtClean="0">
                <a:solidFill>
                  <a:srgbClr val="000000"/>
                </a:solidFill>
              </a:rPr>
              <a:t>Representing floodplain inundation can improve simulation of surface hydrology, </a:t>
            </a:r>
            <a:r>
              <a:rPr lang="en-US" sz="1600" dirty="0" smtClean="0"/>
              <a:t>which has significant impacts on the </a:t>
            </a:r>
            <a:r>
              <a:rPr lang="en-US" sz="1600" dirty="0"/>
              <a:t>regional water and biogeochemical cycles </a:t>
            </a:r>
            <a:endParaRPr lang="en-US" altLang="en-US" sz="1600" dirty="0" smtClean="0">
              <a:solidFill>
                <a:srgbClr val="000000"/>
              </a:solidFill>
            </a:endParaRPr>
          </a:p>
          <a:p>
            <a:pPr eaLnBrk="1" hangingPunct="1">
              <a:spcBef>
                <a:spcPct val="15000"/>
              </a:spcBef>
              <a:buFont typeface="Arial" charset="0"/>
              <a:buChar char="●"/>
            </a:pPr>
            <a:r>
              <a:rPr lang="en-US" sz="1600" dirty="0" smtClean="0">
                <a:solidFill>
                  <a:srgbClr val="000000"/>
                </a:solidFill>
              </a:rPr>
              <a:t>Improved </a:t>
            </a:r>
            <a:r>
              <a:rPr lang="en-US" sz="1600" dirty="0" smtClean="0"/>
              <a:t>modeling </a:t>
            </a:r>
            <a:r>
              <a:rPr lang="en-US" sz="1600" dirty="0"/>
              <a:t>of streamflow and inundation </a:t>
            </a:r>
            <a:r>
              <a:rPr lang="en-US" sz="1600" dirty="0" smtClean="0"/>
              <a:t>extent provides </a:t>
            </a:r>
            <a:r>
              <a:rPr lang="en-US" sz="1600" dirty="0"/>
              <a:t>a foundation for predicting the impacts of global change on water resources and flood hazards in </a:t>
            </a:r>
            <a:r>
              <a:rPr lang="en-US" sz="1600" dirty="0" smtClean="0"/>
              <a:t>earth </a:t>
            </a:r>
            <a:r>
              <a:rPr lang="en-US" sz="1600" dirty="0"/>
              <a:t>system </a:t>
            </a:r>
            <a:r>
              <a:rPr lang="en-US" sz="1600" dirty="0" smtClean="0"/>
              <a:t>models</a:t>
            </a:r>
            <a:endParaRPr lang="en-US" altLang="en-US" sz="1600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934" y="0"/>
            <a:ext cx="898688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dirty="0" smtClean="0"/>
              <a:t>Representing Floodplain Inundation in an Earth System Model</a:t>
            </a:r>
            <a:endParaRPr lang="en-US" sz="2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634595" y="3061171"/>
            <a:ext cx="2514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Inundated floodplains adjacent to the lower Amazon River in June 1996 </a:t>
            </a:r>
            <a:r>
              <a:rPr lang="en-US" sz="1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2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Earth </a:t>
            </a:r>
            <a:r>
              <a:rPr lang="en-US" sz="1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Science and Remote Sensing Unit, NASA Johnson Space Center</a:t>
            </a:r>
            <a:r>
              <a:rPr lang="en-US" sz="12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12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6168711" y="593321"/>
            <a:ext cx="2931044" cy="2467850"/>
            <a:chOff x="6172200" y="685800"/>
            <a:chExt cx="2982954" cy="2536672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172200" y="1066800"/>
              <a:ext cx="2562069" cy="2155672"/>
            </a:xfrm>
            <a:prstGeom prst="rect">
              <a:avLst/>
            </a:prstGeom>
          </p:spPr>
        </p:pic>
        <p:grpSp>
          <p:nvGrpSpPr>
            <p:cNvPr id="6" name="Group 5"/>
            <p:cNvGrpSpPr/>
            <p:nvPr/>
          </p:nvGrpSpPr>
          <p:grpSpPr>
            <a:xfrm>
              <a:off x="8453964" y="685800"/>
              <a:ext cx="701190" cy="1303475"/>
              <a:chOff x="8453964" y="685800"/>
              <a:chExt cx="701190" cy="1303475"/>
            </a:xfrm>
          </p:grpSpPr>
          <p:pic>
            <p:nvPicPr>
              <p:cNvPr id="3" name="Picture 2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669207" y="1066800"/>
                <a:ext cx="485947" cy="922475"/>
              </a:xfrm>
              <a:prstGeom prst="rect">
                <a:avLst/>
              </a:prstGeom>
            </p:spPr>
          </p:pic>
          <p:pic>
            <p:nvPicPr>
              <p:cNvPr id="4" name="Picture 3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453964" y="685800"/>
                <a:ext cx="677779" cy="330200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49029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E-Slide-Highlights _ MOSART-Inund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A3ADA40348D53C4EA114B46FA9468BEB" ma:contentTypeVersion="1" ma:contentTypeDescription="Microsoft PowerPoint Slide" ma:contentTypeScope="" ma:versionID="dbc4f2fd50e8b674fa18556b083337e9">
  <xsd:schema xmlns:xsd="http://www.w3.org/2001/XMLSchema" xmlns:xs="http://www.w3.org/2001/XMLSchema" xmlns:p="http://schemas.microsoft.com/office/2006/metadata/properties" xmlns:ns1="http://schemas.microsoft.com/sharepoint/v3" xmlns:ns2="98b00cf3-a6ce-40de-8923-f140beb786e9" targetNamespace="http://schemas.microsoft.com/office/2006/metadata/properties" ma:root="true" ma:fieldsID="369ecde004d64f13dca5f1ba268ab172" ns1:_="" ns2:_="">
    <xsd:import namespace="http://schemas.microsoft.com/sharepoint/v3"/>
    <xsd:import namespace="98b00cf3-a6ce-40de-8923-f140beb786e9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2:Funding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1" nillable="true" ma:displayName="Presentation" ma:internalName="Presentation">
      <xsd:simpleType>
        <xsd:restriction base="dms:Text"/>
      </xsd:simpleType>
    </xsd:element>
    <xsd:element name="SlideDescription" ma:index="2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b00cf3-a6ce-40de-8923-f140beb786e9" elementFormDefault="qualified">
    <xsd:import namespace="http://schemas.microsoft.com/office/2006/documentManagement/types"/>
    <xsd:import namespace="http://schemas.microsoft.com/office/infopath/2007/PartnerControls"/>
    <xsd:element name="Funding" ma:index="7" ma:displayName="Funding" ma:description="Funding Soure" ma:internalName="Funding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sentation xmlns="http://schemas.microsoft.com/sharepoint/v3">Luo-Leung-MOSARTInundation-GMD-April2017f</Presentation>
    <Funding xmlns="98b00cf3-a6ce-40de-8923-f140beb786e9">ESM (ACME)</Funding>
    <SlideDescription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3458B17-3FBD-402C-9F15-63C057789DBE}"/>
</file>

<file path=customXml/itemProps2.xml><?xml version="1.0" encoding="utf-8"?>
<ds:datastoreItem xmlns:ds="http://schemas.openxmlformats.org/officeDocument/2006/customXml" ds:itemID="{029D47FB-7654-4B63-A8C8-08BCCF97E311}"/>
</file>

<file path=docProps/app.xml><?xml version="1.0" encoding="utf-8"?>
<Properties xmlns="http://schemas.openxmlformats.org/officeDocument/2006/extended-properties" xmlns:vt="http://schemas.openxmlformats.org/officeDocument/2006/docPropsVTypes">
  <Template>DOE-Slide-Highlights _ MOSART-Inundation</Template>
  <TotalTime>24526</TotalTime>
  <Words>247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DOE-Slide-Highlights _ MOSART-Inundation</vt:lpstr>
      <vt:lpstr>PowerPoint Presentation</vt:lpstr>
    </vt:vector>
  </TitlesOfParts>
  <Company>PNNL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Luo-Leung-MOSARTInundation-GMD-April2017f</dc:title>
  <dc:creator>X.Luo</dc:creator>
  <dc:description/>
  <cp:lastModifiedBy>Dorsey, Kathryn S</cp:lastModifiedBy>
  <cp:revision>43</cp:revision>
  <cp:lastPrinted>2011-05-11T17:30:12Z</cp:lastPrinted>
  <dcterms:created xsi:type="dcterms:W3CDTF">2017-02-27T19:02:49Z</dcterms:created>
  <dcterms:modified xsi:type="dcterms:W3CDTF">2017-03-30T19:08:16Z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ghlight">
    <vt:lpwstr/>
  </property>
  <property fmtid="{D5CDD505-2E9C-101B-9397-08002B2CF9AE}" pid="3" name="FY">
    <vt:lpwstr/>
  </property>
  <property fmtid="{D5CDD505-2E9C-101B-9397-08002B2CF9AE}" pid="4" name="Funding">
    <vt:lpwstr>ESM (ACME)</vt:lpwstr>
  </property>
  <property fmtid="{D5CDD505-2E9C-101B-9397-08002B2CF9AE}" pid="5" name="ContentTypeId">
    <vt:lpwstr>0x010100A22E315B1F3C42B49A0E90D2F9AB5AB100A3ADA40348D53C4EA114B46FA9468BEB</vt:lpwstr>
  </property>
  <property fmtid="{D5CDD505-2E9C-101B-9397-08002B2CF9AE}" pid="6" name="ContentType">
    <vt:lpwstr>Slide</vt:lpwstr>
  </property>
  <property fmtid="{D5CDD505-2E9C-101B-9397-08002B2CF9AE}" pid="7" name="Presentation">
    <vt:lpwstr>Luo-Leung-MOSARTInundation-GMD-April2017f</vt:lpwstr>
  </property>
  <property fmtid="{D5CDD505-2E9C-101B-9397-08002B2CF9AE}" pid="8" name="SlideDescription">
    <vt:lpwstr/>
  </property>
</Properties>
</file>