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8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70F"/>
    <a:srgbClr val="EC3027"/>
    <a:srgbClr val="DD8F26"/>
    <a:srgbClr val="E4D2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p:restoredTop sz="95055"/>
  </p:normalViewPr>
  <p:slideViewPr>
    <p:cSldViewPr snapToGrid="0" snapToObjects="1">
      <p:cViewPr varScale="1">
        <p:scale>
          <a:sx n="88" d="100"/>
          <a:sy n="88" d="100"/>
        </p:scale>
        <p:origin x="1565"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3D208-4EE9-BB47-BB22-C3F7F27CFF10}" type="datetimeFigureOut">
              <a:rPr lang="en-US" smtClean="0"/>
              <a:t>8/16/2021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01946-D4E1-BE47-B73A-D6705C1481B4}" type="slidenum">
              <a:rPr lang="en-US" smtClean="0"/>
              <a:t>‹#›</a:t>
            </a:fld>
            <a:endParaRPr lang="en-US" dirty="0"/>
          </a:p>
        </p:txBody>
      </p:sp>
    </p:spTree>
    <p:extLst>
      <p:ext uri="{BB962C8B-B14F-4D97-AF65-F5344CB8AC3E}">
        <p14:creationId xmlns:p14="http://schemas.microsoft.com/office/powerpoint/2010/main" val="275726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dirty="0"/>
              <a:t>Click to edit Master title style</a:t>
            </a:r>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FFE9975-C960-C441-A95D-E879884DDE4A}" type="datetimeFigureOut">
              <a:rPr lang="en-US" smtClean="0"/>
              <a:t>8/16/2021</a:t>
            </a:fld>
            <a:endParaRPr lang="en-US" dirty="0"/>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dirty="0"/>
          </a:p>
        </p:txBody>
      </p:sp>
    </p:spTree>
    <p:extLst>
      <p:ext uri="{BB962C8B-B14F-4D97-AF65-F5344CB8AC3E}">
        <p14:creationId xmlns:p14="http://schemas.microsoft.com/office/powerpoint/2010/main" val="234304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FE9975-C960-C441-A95D-E879884DDE4A}" type="datetimeFigureOut">
              <a:rPr lang="en-US" smtClean="0"/>
              <a:t>8/16/2021</a:t>
            </a:fld>
            <a:endParaRPr lang="en-US" dirty="0"/>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dirty="0"/>
          </a:p>
        </p:txBody>
      </p:sp>
    </p:spTree>
    <p:extLst>
      <p:ext uri="{BB962C8B-B14F-4D97-AF65-F5344CB8AC3E}">
        <p14:creationId xmlns:p14="http://schemas.microsoft.com/office/powerpoint/2010/main" val="335029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FE9975-C960-C441-A95D-E879884DDE4A}" type="datetimeFigureOut">
              <a:rPr lang="en-US" smtClean="0"/>
              <a:t>8/16/2021</a:t>
            </a:fld>
            <a:endParaRPr lang="en-US" dirty="0"/>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dirty="0"/>
          </a:p>
        </p:txBody>
      </p:sp>
    </p:spTree>
    <p:extLst>
      <p:ext uri="{BB962C8B-B14F-4D97-AF65-F5344CB8AC3E}">
        <p14:creationId xmlns:p14="http://schemas.microsoft.com/office/powerpoint/2010/main" val="3312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FE9975-C960-C441-A95D-E879884DDE4A}" type="datetimeFigureOut">
              <a:rPr lang="en-US" smtClean="0"/>
              <a:t>8/16/2021</a:t>
            </a:fld>
            <a:endParaRPr lang="en-US" dirty="0"/>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dirty="0"/>
          </a:p>
        </p:txBody>
      </p:sp>
    </p:spTree>
    <p:extLst>
      <p:ext uri="{BB962C8B-B14F-4D97-AF65-F5344CB8AC3E}">
        <p14:creationId xmlns:p14="http://schemas.microsoft.com/office/powerpoint/2010/main" val="18996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FE9975-C960-C441-A95D-E879884DDE4A}" type="datetimeFigureOut">
              <a:rPr lang="en-US" smtClean="0"/>
              <a:t>8/16/2021</a:t>
            </a:fld>
            <a:endParaRPr lang="en-US" dirty="0"/>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dirty="0"/>
          </a:p>
        </p:txBody>
      </p:sp>
    </p:spTree>
    <p:extLst>
      <p:ext uri="{BB962C8B-B14F-4D97-AF65-F5344CB8AC3E}">
        <p14:creationId xmlns:p14="http://schemas.microsoft.com/office/powerpoint/2010/main" val="127021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8/16/2021</a:t>
            </a:fld>
            <a:endParaRPr lang="en-US" dirty="0"/>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dirty="0"/>
          </a:p>
        </p:txBody>
      </p:sp>
    </p:spTree>
    <p:extLst>
      <p:ext uri="{BB962C8B-B14F-4D97-AF65-F5344CB8AC3E}">
        <p14:creationId xmlns:p14="http://schemas.microsoft.com/office/powerpoint/2010/main" val="39387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dirty="0"/>
              <a:t>Click to edit Master title style</a:t>
            </a:r>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8/16/2021</a:t>
            </a:fld>
            <a:endParaRPr lang="en-US" dirty="0"/>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dirty="0"/>
          </a:p>
        </p:txBody>
      </p:sp>
    </p:spTree>
    <p:extLst>
      <p:ext uri="{BB962C8B-B14F-4D97-AF65-F5344CB8AC3E}">
        <p14:creationId xmlns:p14="http://schemas.microsoft.com/office/powerpoint/2010/main" val="205907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8/16/2021</a:t>
            </a:fld>
            <a:endParaRPr lang="en-US" dirty="0"/>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dirty="0"/>
          </a:p>
        </p:txBody>
      </p:sp>
    </p:spTree>
    <p:extLst>
      <p:ext uri="{BB962C8B-B14F-4D97-AF65-F5344CB8AC3E}">
        <p14:creationId xmlns:p14="http://schemas.microsoft.com/office/powerpoint/2010/main" val="35432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pPr/>
              <a:t>8/16/2021</a:t>
            </a:fld>
            <a:endParaRPr lang="en-US" dirty="0"/>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pPr/>
              <a:t>‹#›</a:t>
            </a:fld>
            <a:endParaRPr lang="en-US" dirty="0"/>
          </a:p>
        </p:txBody>
      </p:sp>
      <p:pic>
        <p:nvPicPr>
          <p:cNvPr id="7" name="Picture 6">
            <a:extLst>
              <a:ext uri="{FF2B5EF4-FFF2-40B4-BE49-F238E27FC236}">
                <a16:creationId xmlns:a16="http://schemas.microsoft.com/office/drawing/2014/main" id="{EC73BB62-E7BD-394F-AF02-0A171ED3ACC6}"/>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 Id="rId9"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D14B9BD-4613-3944-A904-976317AB7EB7}"/>
              </a:ext>
            </a:extLst>
          </p:cNvPr>
          <p:cNvSpPr txBox="1">
            <a:spLocks/>
          </p:cNvSpPr>
          <p:nvPr/>
        </p:nvSpPr>
        <p:spPr>
          <a:xfrm>
            <a:off x="40649" y="6399"/>
            <a:ext cx="8444131" cy="742538"/>
          </a:xfrm>
          <a:prstGeom prst="rect">
            <a:avLst/>
          </a:prstGeom>
        </p:spPr>
        <p:txBody>
          <a:bodyPr vert="horz" lIns="0" tIns="0" rIns="0" bIns="0" rtlCol="0" anchor="b" anchorCtr="0">
            <a:noAutofit/>
          </a:bodyPr>
          <a:lst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a:lstStyle>
          <a:p>
            <a:pPr>
              <a:spcBef>
                <a:spcPts val="0"/>
              </a:spcBef>
            </a:pPr>
            <a:r>
              <a:rPr lang="en-US" sz="3200" dirty="0">
                <a:latin typeface="Arial" panose="020B0604020202020204" pitchFamily="34" charset="0"/>
                <a:cs typeface="Arial" panose="020B0604020202020204" pitchFamily="34" charset="0"/>
              </a:rPr>
              <a:t>Improved Madden-Julian Oscillation (MJO)</a:t>
            </a:r>
          </a:p>
        </p:txBody>
      </p:sp>
      <p:sp>
        <p:nvSpPr>
          <p:cNvPr id="2" name="TextBox 1">
            <a:extLst>
              <a:ext uri="{FF2B5EF4-FFF2-40B4-BE49-F238E27FC236}">
                <a16:creationId xmlns:a16="http://schemas.microsoft.com/office/drawing/2014/main" id="{27BCF938-FEF6-1442-A08D-27BB4A4864E5}"/>
              </a:ext>
            </a:extLst>
          </p:cNvPr>
          <p:cNvSpPr txBox="1"/>
          <p:nvPr/>
        </p:nvSpPr>
        <p:spPr>
          <a:xfrm>
            <a:off x="3594370" y="4460821"/>
            <a:ext cx="551546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Representation of mesoscale convection is missing in most GCMs due to inadequate horizontal resolution (and lack of parameterization). We have implemented a parameterization to represent the effects of mesoscale convection in E3SMv1.</a:t>
            </a:r>
          </a:p>
        </p:txBody>
      </p:sp>
      <p:sp>
        <p:nvSpPr>
          <p:cNvPr id="18" name="Content Placeholder 2">
            <a:extLst>
              <a:ext uri="{FF2B5EF4-FFF2-40B4-BE49-F238E27FC236}">
                <a16:creationId xmlns:a16="http://schemas.microsoft.com/office/drawing/2014/main" id="{C793E4DC-A053-F24A-B156-14C03CE4D457}"/>
              </a:ext>
            </a:extLst>
          </p:cNvPr>
          <p:cNvSpPr txBox="1">
            <a:spLocks/>
          </p:cNvSpPr>
          <p:nvPr/>
        </p:nvSpPr>
        <p:spPr>
          <a:xfrm>
            <a:off x="3727577" y="5546501"/>
            <a:ext cx="5238255" cy="61435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i="1" dirty="0">
                <a:solidFill>
                  <a:srgbClr val="002060"/>
                </a:solidFill>
              </a:rPr>
              <a:t>Chen et al. (2021): “Effects of organized convection parameterization on the MJO and precipitation in E3SMv1. Part I: mesoscale heating”, JAMES,</a:t>
            </a:r>
          </a:p>
          <a:p>
            <a:pPr marL="0" indent="0" algn="r">
              <a:buNone/>
            </a:pPr>
            <a:r>
              <a:rPr lang="en-US" sz="1200" i="1" dirty="0">
                <a:solidFill>
                  <a:srgbClr val="002060"/>
                </a:solidFill>
              </a:rPr>
              <a:t>https://</a:t>
            </a:r>
            <a:r>
              <a:rPr lang="en-US" sz="1200" i="1" dirty="0" err="1">
                <a:solidFill>
                  <a:srgbClr val="002060"/>
                </a:solidFill>
              </a:rPr>
              <a:t>doi.org</a:t>
            </a:r>
            <a:r>
              <a:rPr lang="en-US" sz="1200" i="1" dirty="0">
                <a:solidFill>
                  <a:srgbClr val="002060"/>
                </a:solidFill>
              </a:rPr>
              <a:t>/10.1029/2020MS002401</a:t>
            </a:r>
          </a:p>
          <a:p>
            <a:pPr marL="0" indent="0" algn="r">
              <a:buNone/>
            </a:pPr>
            <a:r>
              <a:rPr lang="en-US" sz="1200" i="1" dirty="0">
                <a:solidFill>
                  <a:srgbClr val="002060"/>
                </a:solidFill>
              </a:rPr>
              <a:t>,</a:t>
            </a:r>
          </a:p>
          <a:p>
            <a:pPr algn="r"/>
            <a:endParaRPr lang="en-US" sz="1800" i="1" dirty="0">
              <a:solidFill>
                <a:srgbClr val="002060"/>
              </a:solidFill>
            </a:endParaRPr>
          </a:p>
        </p:txBody>
      </p:sp>
      <p:sp>
        <p:nvSpPr>
          <p:cNvPr id="13" name="Rectangle 12">
            <a:extLst>
              <a:ext uri="{FF2B5EF4-FFF2-40B4-BE49-F238E27FC236}">
                <a16:creationId xmlns:a16="http://schemas.microsoft.com/office/drawing/2014/main" id="{09082EBE-6606-3547-B94B-78FEAB65F551}"/>
              </a:ext>
            </a:extLst>
          </p:cNvPr>
          <p:cNvSpPr/>
          <p:nvPr/>
        </p:nvSpPr>
        <p:spPr>
          <a:xfrm>
            <a:off x="67186" y="1197530"/>
            <a:ext cx="219893" cy="2059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BBFD24-CA68-CA40-9A61-A35A26D22DF6}"/>
              </a:ext>
            </a:extLst>
          </p:cNvPr>
          <p:cNvSpPr/>
          <p:nvPr/>
        </p:nvSpPr>
        <p:spPr>
          <a:xfrm>
            <a:off x="99085" y="2570324"/>
            <a:ext cx="219893" cy="2059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36FAFB5-E94E-8B49-A59C-07857EB8EA5B}"/>
              </a:ext>
            </a:extLst>
          </p:cNvPr>
          <p:cNvSpPr/>
          <p:nvPr/>
        </p:nvSpPr>
        <p:spPr>
          <a:xfrm>
            <a:off x="67186" y="3980121"/>
            <a:ext cx="219893" cy="2059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EA690B-9880-C24C-A050-8CC7E1FFD3A1}"/>
              </a:ext>
            </a:extLst>
          </p:cNvPr>
          <p:cNvSpPr txBox="1"/>
          <p:nvPr/>
        </p:nvSpPr>
        <p:spPr>
          <a:xfrm>
            <a:off x="3594370" y="776216"/>
            <a:ext cx="2523961" cy="369332"/>
          </a:xfrm>
          <a:prstGeom prst="rect">
            <a:avLst/>
          </a:prstGeom>
          <a:noFill/>
        </p:spPr>
        <p:txBody>
          <a:bodyPr wrap="none" rtlCol="0">
            <a:spAutoFit/>
          </a:bodyPr>
          <a:lstStyle/>
          <a:p>
            <a:r>
              <a:rPr lang="en-US" b="1" dirty="0"/>
              <a:t>Scientific Achievement:  </a:t>
            </a:r>
          </a:p>
        </p:txBody>
      </p:sp>
      <p:sp>
        <p:nvSpPr>
          <p:cNvPr id="19" name="TextBox 18">
            <a:extLst>
              <a:ext uri="{FF2B5EF4-FFF2-40B4-BE49-F238E27FC236}">
                <a16:creationId xmlns:a16="http://schemas.microsoft.com/office/drawing/2014/main" id="{EA9B82C9-CD95-C248-9A18-B2A1969747CB}"/>
              </a:ext>
            </a:extLst>
          </p:cNvPr>
          <p:cNvSpPr txBox="1"/>
          <p:nvPr/>
        </p:nvSpPr>
        <p:spPr>
          <a:xfrm>
            <a:off x="3685429" y="3009496"/>
            <a:ext cx="2557367" cy="369332"/>
          </a:xfrm>
          <a:prstGeom prst="rect">
            <a:avLst/>
          </a:prstGeom>
          <a:noFill/>
        </p:spPr>
        <p:txBody>
          <a:bodyPr wrap="none" rtlCol="0">
            <a:spAutoFit/>
          </a:bodyPr>
          <a:lstStyle/>
          <a:p>
            <a:r>
              <a:rPr lang="en-US" b="1" dirty="0"/>
              <a:t>Significance and Impact: </a:t>
            </a:r>
          </a:p>
        </p:txBody>
      </p:sp>
      <p:sp>
        <p:nvSpPr>
          <p:cNvPr id="20" name="TextBox 19">
            <a:extLst>
              <a:ext uri="{FF2B5EF4-FFF2-40B4-BE49-F238E27FC236}">
                <a16:creationId xmlns:a16="http://schemas.microsoft.com/office/drawing/2014/main" id="{7EA6DD3C-39B3-1C43-A018-36085ECE3003}"/>
              </a:ext>
            </a:extLst>
          </p:cNvPr>
          <p:cNvSpPr txBox="1"/>
          <p:nvPr/>
        </p:nvSpPr>
        <p:spPr>
          <a:xfrm>
            <a:off x="3747032" y="4179088"/>
            <a:ext cx="1817229" cy="369332"/>
          </a:xfrm>
          <a:prstGeom prst="rect">
            <a:avLst/>
          </a:prstGeom>
          <a:noFill/>
        </p:spPr>
        <p:txBody>
          <a:bodyPr wrap="none" rtlCol="0">
            <a:spAutoFit/>
          </a:bodyPr>
          <a:lstStyle/>
          <a:p>
            <a:r>
              <a:rPr lang="en-US" b="1" dirty="0"/>
              <a:t>Research Details:</a:t>
            </a:r>
          </a:p>
        </p:txBody>
      </p:sp>
      <p:sp>
        <p:nvSpPr>
          <p:cNvPr id="17" name="Rectangle 16">
            <a:extLst>
              <a:ext uri="{FF2B5EF4-FFF2-40B4-BE49-F238E27FC236}">
                <a16:creationId xmlns:a16="http://schemas.microsoft.com/office/drawing/2014/main" id="{DE23159C-44A8-954E-9E6C-A36701C2F60B}"/>
              </a:ext>
            </a:extLst>
          </p:cNvPr>
          <p:cNvSpPr/>
          <p:nvPr/>
        </p:nvSpPr>
        <p:spPr>
          <a:xfrm>
            <a:off x="3594370" y="1058401"/>
            <a:ext cx="5284984" cy="2062103"/>
          </a:xfrm>
          <a:prstGeom prst="rect">
            <a:avLst/>
          </a:prstGeom>
        </p:spPr>
        <p:txBody>
          <a:bodyPr wrap="square">
            <a:spAutoFit/>
          </a:bodyPr>
          <a:lstStyle/>
          <a:p>
            <a:pPr marL="285750" indent="-285750">
              <a:buFont typeface="Arial" panose="020B0604020202020204" pitchFamily="34" charset="0"/>
              <a:buChar char="•"/>
            </a:pPr>
            <a:r>
              <a:rPr lang="en-US" sz="1600" dirty="0"/>
              <a:t>We implemented a multiscale coherent structure parameterization (MCSP) aiming at representing the effects of organized mesoscale convection in E3SMv1. The representation of the MJO in E3SMv1 was improved. The Kelvin wave spectra in E3SMv1 were enhanced. Tropical precipitation biases were reduced in E3SMv1 around maritime continent. E3SMv1 better simulates tropical variabilities. </a:t>
            </a:r>
          </a:p>
        </p:txBody>
      </p:sp>
      <p:sp>
        <p:nvSpPr>
          <p:cNvPr id="21" name="Rectangle 20">
            <a:extLst>
              <a:ext uri="{FF2B5EF4-FFF2-40B4-BE49-F238E27FC236}">
                <a16:creationId xmlns:a16="http://schemas.microsoft.com/office/drawing/2014/main" id="{44A5E479-CB7E-7346-B306-6A0D878C1A5A}"/>
              </a:ext>
            </a:extLst>
          </p:cNvPr>
          <p:cNvSpPr/>
          <p:nvPr/>
        </p:nvSpPr>
        <p:spPr>
          <a:xfrm>
            <a:off x="3685429" y="3335166"/>
            <a:ext cx="5102866" cy="830997"/>
          </a:xfrm>
          <a:prstGeom prst="rect">
            <a:avLst/>
          </a:prstGeom>
        </p:spPr>
        <p:txBody>
          <a:bodyPr wrap="square">
            <a:spAutoFit/>
          </a:bodyPr>
          <a:lstStyle/>
          <a:p>
            <a:pPr marL="285750" indent="-285750">
              <a:buFont typeface="Arial" panose="020B0604020202020204" pitchFamily="34" charset="0"/>
              <a:buChar char="•"/>
            </a:pPr>
            <a:r>
              <a:rPr lang="en-US" sz="1600" dirty="0"/>
              <a:t>The MJO is a dominant mode of sub-seasonal variability in the tropics.  The MJO impacts weather and extreme weather in many parts of the world via teleconnections.</a:t>
            </a:r>
          </a:p>
        </p:txBody>
      </p:sp>
      <p:pic>
        <p:nvPicPr>
          <p:cNvPr id="3" name="Picture 2">
            <a:extLst>
              <a:ext uri="{FF2B5EF4-FFF2-40B4-BE49-F238E27FC236}">
                <a16:creationId xmlns:a16="http://schemas.microsoft.com/office/drawing/2014/main" id="{B6E3B53D-BC77-D84D-B52D-71179F982C3F}"/>
              </a:ext>
            </a:extLst>
          </p:cNvPr>
          <p:cNvPicPr>
            <a:picLocks noChangeAspect="1"/>
          </p:cNvPicPr>
          <p:nvPr/>
        </p:nvPicPr>
        <p:blipFill>
          <a:blip r:embed="rId2"/>
          <a:stretch>
            <a:fillRect/>
          </a:stretch>
        </p:blipFill>
        <p:spPr>
          <a:xfrm>
            <a:off x="0" y="1481395"/>
            <a:ext cx="1268028" cy="1234278"/>
          </a:xfrm>
          <a:prstGeom prst="rect">
            <a:avLst/>
          </a:prstGeom>
        </p:spPr>
      </p:pic>
      <p:pic>
        <p:nvPicPr>
          <p:cNvPr id="5" name="Picture 4">
            <a:extLst>
              <a:ext uri="{FF2B5EF4-FFF2-40B4-BE49-F238E27FC236}">
                <a16:creationId xmlns:a16="http://schemas.microsoft.com/office/drawing/2014/main" id="{933C8AE2-184B-934B-B7C3-2DA1BE757CCA}"/>
              </a:ext>
            </a:extLst>
          </p:cNvPr>
          <p:cNvPicPr>
            <a:picLocks noChangeAspect="1"/>
          </p:cNvPicPr>
          <p:nvPr/>
        </p:nvPicPr>
        <p:blipFill>
          <a:blip r:embed="rId3"/>
          <a:stretch>
            <a:fillRect/>
          </a:stretch>
        </p:blipFill>
        <p:spPr>
          <a:xfrm>
            <a:off x="1271412" y="1477621"/>
            <a:ext cx="1268028" cy="1228325"/>
          </a:xfrm>
          <a:prstGeom prst="rect">
            <a:avLst/>
          </a:prstGeom>
        </p:spPr>
      </p:pic>
      <p:pic>
        <p:nvPicPr>
          <p:cNvPr id="8" name="Picture 7">
            <a:extLst>
              <a:ext uri="{FF2B5EF4-FFF2-40B4-BE49-F238E27FC236}">
                <a16:creationId xmlns:a16="http://schemas.microsoft.com/office/drawing/2014/main" id="{BBC74F74-66F0-1645-A74A-F5F1EE5B20A1}"/>
              </a:ext>
            </a:extLst>
          </p:cNvPr>
          <p:cNvPicPr>
            <a:picLocks noChangeAspect="1"/>
          </p:cNvPicPr>
          <p:nvPr/>
        </p:nvPicPr>
        <p:blipFill>
          <a:blip r:embed="rId4"/>
          <a:stretch>
            <a:fillRect/>
          </a:stretch>
        </p:blipFill>
        <p:spPr>
          <a:xfrm>
            <a:off x="2539440" y="1471669"/>
            <a:ext cx="1276411" cy="1234277"/>
          </a:xfrm>
          <a:prstGeom prst="rect">
            <a:avLst/>
          </a:prstGeom>
        </p:spPr>
      </p:pic>
      <p:sp>
        <p:nvSpPr>
          <p:cNvPr id="9" name="TextBox 8">
            <a:extLst>
              <a:ext uri="{FF2B5EF4-FFF2-40B4-BE49-F238E27FC236}">
                <a16:creationId xmlns:a16="http://schemas.microsoft.com/office/drawing/2014/main" id="{45914E4E-8DDC-F14D-BDD5-82764652510F}"/>
              </a:ext>
            </a:extLst>
          </p:cNvPr>
          <p:cNvSpPr txBox="1"/>
          <p:nvPr/>
        </p:nvSpPr>
        <p:spPr>
          <a:xfrm>
            <a:off x="459436" y="1253153"/>
            <a:ext cx="406714" cy="276999"/>
          </a:xfrm>
          <a:prstGeom prst="rect">
            <a:avLst/>
          </a:prstGeom>
          <a:noFill/>
        </p:spPr>
        <p:txBody>
          <a:bodyPr wrap="none" rtlCol="0">
            <a:spAutoFit/>
          </a:bodyPr>
          <a:lstStyle/>
          <a:p>
            <a:r>
              <a:rPr lang="en-US" sz="1200" dirty="0"/>
              <a:t>obs</a:t>
            </a:r>
          </a:p>
        </p:txBody>
      </p:sp>
      <p:sp>
        <p:nvSpPr>
          <p:cNvPr id="12" name="TextBox 11">
            <a:extLst>
              <a:ext uri="{FF2B5EF4-FFF2-40B4-BE49-F238E27FC236}">
                <a16:creationId xmlns:a16="http://schemas.microsoft.com/office/drawing/2014/main" id="{3E00D820-8189-7D4C-B684-D887165D014C}"/>
              </a:ext>
            </a:extLst>
          </p:cNvPr>
          <p:cNvSpPr txBox="1"/>
          <p:nvPr/>
        </p:nvSpPr>
        <p:spPr>
          <a:xfrm>
            <a:off x="1565968" y="1234117"/>
            <a:ext cx="688009" cy="276999"/>
          </a:xfrm>
          <a:prstGeom prst="rect">
            <a:avLst/>
          </a:prstGeom>
          <a:noFill/>
        </p:spPr>
        <p:txBody>
          <a:bodyPr wrap="none" rtlCol="0">
            <a:spAutoFit/>
          </a:bodyPr>
          <a:lstStyle/>
          <a:p>
            <a:r>
              <a:rPr lang="en-US" sz="1200" dirty="0"/>
              <a:t>E3SMv1</a:t>
            </a:r>
          </a:p>
        </p:txBody>
      </p:sp>
      <p:sp>
        <p:nvSpPr>
          <p:cNvPr id="24" name="TextBox 23">
            <a:extLst>
              <a:ext uri="{FF2B5EF4-FFF2-40B4-BE49-F238E27FC236}">
                <a16:creationId xmlns:a16="http://schemas.microsoft.com/office/drawing/2014/main" id="{2AB2B7E6-0539-5E43-AE73-186468C78513}"/>
              </a:ext>
            </a:extLst>
          </p:cNvPr>
          <p:cNvSpPr txBox="1"/>
          <p:nvPr/>
        </p:nvSpPr>
        <p:spPr>
          <a:xfrm>
            <a:off x="2932120" y="1238109"/>
            <a:ext cx="548548" cy="276999"/>
          </a:xfrm>
          <a:prstGeom prst="rect">
            <a:avLst/>
          </a:prstGeom>
          <a:noFill/>
        </p:spPr>
        <p:txBody>
          <a:bodyPr wrap="none" rtlCol="0">
            <a:spAutoFit/>
          </a:bodyPr>
          <a:lstStyle/>
          <a:p>
            <a:r>
              <a:rPr lang="en-US" sz="1200" dirty="0"/>
              <a:t>MCSP</a:t>
            </a:r>
          </a:p>
        </p:txBody>
      </p:sp>
      <p:sp>
        <p:nvSpPr>
          <p:cNvPr id="25" name="TextBox 24">
            <a:extLst>
              <a:ext uri="{FF2B5EF4-FFF2-40B4-BE49-F238E27FC236}">
                <a16:creationId xmlns:a16="http://schemas.microsoft.com/office/drawing/2014/main" id="{1C3F041A-CCC7-4449-92CA-A25008695A79}"/>
              </a:ext>
            </a:extLst>
          </p:cNvPr>
          <p:cNvSpPr txBox="1"/>
          <p:nvPr/>
        </p:nvSpPr>
        <p:spPr>
          <a:xfrm>
            <a:off x="729131" y="1024072"/>
            <a:ext cx="2494786" cy="276999"/>
          </a:xfrm>
          <a:prstGeom prst="rect">
            <a:avLst/>
          </a:prstGeom>
          <a:noFill/>
        </p:spPr>
        <p:txBody>
          <a:bodyPr wrap="none" rtlCol="0">
            <a:spAutoFit/>
          </a:bodyPr>
          <a:lstStyle/>
          <a:p>
            <a:r>
              <a:rPr lang="en-US" sz="1200" b="1" dirty="0"/>
              <a:t>MJO life composite in boreal winter:</a:t>
            </a:r>
          </a:p>
        </p:txBody>
      </p:sp>
      <p:pic>
        <p:nvPicPr>
          <p:cNvPr id="26" name="Picture 25">
            <a:extLst>
              <a:ext uri="{FF2B5EF4-FFF2-40B4-BE49-F238E27FC236}">
                <a16:creationId xmlns:a16="http://schemas.microsoft.com/office/drawing/2014/main" id="{BC53AED1-A540-AE41-AE20-BA596CAC363D}"/>
              </a:ext>
            </a:extLst>
          </p:cNvPr>
          <p:cNvPicPr>
            <a:picLocks noChangeAspect="1"/>
          </p:cNvPicPr>
          <p:nvPr/>
        </p:nvPicPr>
        <p:blipFill>
          <a:blip r:embed="rId5"/>
          <a:stretch>
            <a:fillRect/>
          </a:stretch>
        </p:blipFill>
        <p:spPr>
          <a:xfrm>
            <a:off x="0" y="3208795"/>
            <a:ext cx="2557367" cy="1226915"/>
          </a:xfrm>
          <a:prstGeom prst="rect">
            <a:avLst/>
          </a:prstGeom>
        </p:spPr>
      </p:pic>
      <p:pic>
        <p:nvPicPr>
          <p:cNvPr id="27" name="Picture 26">
            <a:extLst>
              <a:ext uri="{FF2B5EF4-FFF2-40B4-BE49-F238E27FC236}">
                <a16:creationId xmlns:a16="http://schemas.microsoft.com/office/drawing/2014/main" id="{1A2DACE9-F3B2-FA44-A026-B667E2367718}"/>
              </a:ext>
            </a:extLst>
          </p:cNvPr>
          <p:cNvPicPr>
            <a:picLocks noChangeAspect="1"/>
          </p:cNvPicPr>
          <p:nvPr/>
        </p:nvPicPr>
        <p:blipFill>
          <a:blip r:embed="rId6"/>
          <a:stretch>
            <a:fillRect/>
          </a:stretch>
        </p:blipFill>
        <p:spPr>
          <a:xfrm>
            <a:off x="2562655" y="3208341"/>
            <a:ext cx="1193642" cy="1234277"/>
          </a:xfrm>
          <a:prstGeom prst="rect">
            <a:avLst/>
          </a:prstGeom>
        </p:spPr>
      </p:pic>
      <p:sp>
        <p:nvSpPr>
          <p:cNvPr id="28" name="TextBox 27">
            <a:extLst>
              <a:ext uri="{FF2B5EF4-FFF2-40B4-BE49-F238E27FC236}">
                <a16:creationId xmlns:a16="http://schemas.microsoft.com/office/drawing/2014/main" id="{C86DD0BD-F169-A648-A7B6-2A76884B8A16}"/>
              </a:ext>
            </a:extLst>
          </p:cNvPr>
          <p:cNvSpPr txBox="1"/>
          <p:nvPr/>
        </p:nvSpPr>
        <p:spPr>
          <a:xfrm>
            <a:off x="1071511" y="2792616"/>
            <a:ext cx="1890261" cy="276999"/>
          </a:xfrm>
          <a:prstGeom prst="rect">
            <a:avLst/>
          </a:prstGeom>
          <a:noFill/>
        </p:spPr>
        <p:txBody>
          <a:bodyPr wrap="none" rtlCol="0">
            <a:spAutoFit/>
          </a:bodyPr>
          <a:lstStyle/>
          <a:p>
            <a:r>
              <a:rPr lang="en-US" sz="1200" b="1" dirty="0"/>
              <a:t>Wheeler-</a:t>
            </a:r>
            <a:r>
              <a:rPr lang="en-US" sz="1200" b="1" dirty="0" err="1"/>
              <a:t>Kiladis</a:t>
            </a:r>
            <a:r>
              <a:rPr lang="en-US" sz="1200" b="1" dirty="0"/>
              <a:t> diagrams: </a:t>
            </a:r>
          </a:p>
        </p:txBody>
      </p:sp>
      <p:sp>
        <p:nvSpPr>
          <p:cNvPr id="29" name="TextBox 28">
            <a:extLst>
              <a:ext uri="{FF2B5EF4-FFF2-40B4-BE49-F238E27FC236}">
                <a16:creationId xmlns:a16="http://schemas.microsoft.com/office/drawing/2014/main" id="{1A23B572-BE57-1E43-A665-AE9842235C5D}"/>
              </a:ext>
            </a:extLst>
          </p:cNvPr>
          <p:cNvSpPr txBox="1"/>
          <p:nvPr/>
        </p:nvSpPr>
        <p:spPr>
          <a:xfrm>
            <a:off x="524845" y="2969679"/>
            <a:ext cx="406714" cy="276999"/>
          </a:xfrm>
          <a:prstGeom prst="rect">
            <a:avLst/>
          </a:prstGeom>
          <a:noFill/>
        </p:spPr>
        <p:txBody>
          <a:bodyPr wrap="none" rtlCol="0">
            <a:spAutoFit/>
          </a:bodyPr>
          <a:lstStyle/>
          <a:p>
            <a:r>
              <a:rPr lang="en-US" sz="1200" dirty="0"/>
              <a:t>obs</a:t>
            </a:r>
          </a:p>
        </p:txBody>
      </p:sp>
      <p:sp>
        <p:nvSpPr>
          <p:cNvPr id="30" name="TextBox 29">
            <a:extLst>
              <a:ext uri="{FF2B5EF4-FFF2-40B4-BE49-F238E27FC236}">
                <a16:creationId xmlns:a16="http://schemas.microsoft.com/office/drawing/2014/main" id="{61D224B5-DE9F-DC46-98CF-5E7FAC88F072}"/>
              </a:ext>
            </a:extLst>
          </p:cNvPr>
          <p:cNvSpPr txBox="1"/>
          <p:nvPr/>
        </p:nvSpPr>
        <p:spPr>
          <a:xfrm>
            <a:off x="1784219" y="2988652"/>
            <a:ext cx="627031" cy="276999"/>
          </a:xfrm>
          <a:prstGeom prst="rect">
            <a:avLst/>
          </a:prstGeom>
          <a:noFill/>
        </p:spPr>
        <p:txBody>
          <a:bodyPr wrap="none" rtlCol="0">
            <a:spAutoFit/>
          </a:bodyPr>
          <a:lstStyle/>
          <a:p>
            <a:r>
              <a:rPr lang="en-US" sz="1200" dirty="0"/>
              <a:t>EAMv1</a:t>
            </a:r>
          </a:p>
        </p:txBody>
      </p:sp>
      <p:sp>
        <p:nvSpPr>
          <p:cNvPr id="31" name="TextBox 30">
            <a:extLst>
              <a:ext uri="{FF2B5EF4-FFF2-40B4-BE49-F238E27FC236}">
                <a16:creationId xmlns:a16="http://schemas.microsoft.com/office/drawing/2014/main" id="{D2997E3D-B67A-FD45-AA96-7B1AD5056212}"/>
              </a:ext>
            </a:extLst>
          </p:cNvPr>
          <p:cNvSpPr txBox="1"/>
          <p:nvPr/>
        </p:nvSpPr>
        <p:spPr>
          <a:xfrm>
            <a:off x="2949156" y="3000479"/>
            <a:ext cx="548548" cy="276999"/>
          </a:xfrm>
          <a:prstGeom prst="rect">
            <a:avLst/>
          </a:prstGeom>
          <a:noFill/>
        </p:spPr>
        <p:txBody>
          <a:bodyPr wrap="none" rtlCol="0">
            <a:spAutoFit/>
          </a:bodyPr>
          <a:lstStyle/>
          <a:p>
            <a:r>
              <a:rPr lang="en-US" sz="1200" dirty="0"/>
              <a:t>MCSP</a:t>
            </a:r>
          </a:p>
        </p:txBody>
      </p:sp>
      <p:pic>
        <p:nvPicPr>
          <p:cNvPr id="32" name="Picture 31">
            <a:extLst>
              <a:ext uri="{FF2B5EF4-FFF2-40B4-BE49-F238E27FC236}">
                <a16:creationId xmlns:a16="http://schemas.microsoft.com/office/drawing/2014/main" id="{AADA4766-7DA2-344C-821D-6C862C67D04A}"/>
              </a:ext>
            </a:extLst>
          </p:cNvPr>
          <p:cNvPicPr>
            <a:picLocks noChangeAspect="1"/>
          </p:cNvPicPr>
          <p:nvPr/>
        </p:nvPicPr>
        <p:blipFill>
          <a:blip r:embed="rId7"/>
          <a:stretch>
            <a:fillRect/>
          </a:stretch>
        </p:blipFill>
        <p:spPr>
          <a:xfrm>
            <a:off x="40649" y="4908709"/>
            <a:ext cx="1584970" cy="898150"/>
          </a:xfrm>
          <a:prstGeom prst="rect">
            <a:avLst/>
          </a:prstGeom>
        </p:spPr>
      </p:pic>
      <p:pic>
        <p:nvPicPr>
          <p:cNvPr id="33" name="Picture 32">
            <a:extLst>
              <a:ext uri="{FF2B5EF4-FFF2-40B4-BE49-F238E27FC236}">
                <a16:creationId xmlns:a16="http://schemas.microsoft.com/office/drawing/2014/main" id="{746FF0DB-B356-5147-B0EF-D9ACDACAE8F1}"/>
              </a:ext>
            </a:extLst>
          </p:cNvPr>
          <p:cNvPicPr>
            <a:picLocks noChangeAspect="1"/>
          </p:cNvPicPr>
          <p:nvPr/>
        </p:nvPicPr>
        <p:blipFill>
          <a:blip r:embed="rId8"/>
          <a:stretch>
            <a:fillRect/>
          </a:stretch>
        </p:blipFill>
        <p:spPr>
          <a:xfrm>
            <a:off x="1674223" y="4899618"/>
            <a:ext cx="1549207" cy="890707"/>
          </a:xfrm>
          <a:prstGeom prst="rect">
            <a:avLst/>
          </a:prstGeom>
        </p:spPr>
      </p:pic>
      <p:pic>
        <p:nvPicPr>
          <p:cNvPr id="34" name="Picture 33">
            <a:extLst>
              <a:ext uri="{FF2B5EF4-FFF2-40B4-BE49-F238E27FC236}">
                <a16:creationId xmlns:a16="http://schemas.microsoft.com/office/drawing/2014/main" id="{4101C8EE-71DC-744C-B3B2-A34242750284}"/>
              </a:ext>
            </a:extLst>
          </p:cNvPr>
          <p:cNvPicPr>
            <a:picLocks noChangeAspect="1"/>
          </p:cNvPicPr>
          <p:nvPr/>
        </p:nvPicPr>
        <p:blipFill>
          <a:blip r:embed="rId9"/>
          <a:stretch>
            <a:fillRect/>
          </a:stretch>
        </p:blipFill>
        <p:spPr>
          <a:xfrm>
            <a:off x="518898" y="5822442"/>
            <a:ext cx="2381415" cy="152411"/>
          </a:xfrm>
          <a:prstGeom prst="rect">
            <a:avLst/>
          </a:prstGeom>
        </p:spPr>
      </p:pic>
      <p:sp>
        <p:nvSpPr>
          <p:cNvPr id="35" name="TextBox 34">
            <a:extLst>
              <a:ext uri="{FF2B5EF4-FFF2-40B4-BE49-F238E27FC236}">
                <a16:creationId xmlns:a16="http://schemas.microsoft.com/office/drawing/2014/main" id="{4AC078D6-C9D3-2448-8D29-E0F692C60F88}"/>
              </a:ext>
            </a:extLst>
          </p:cNvPr>
          <p:cNvSpPr txBox="1"/>
          <p:nvPr/>
        </p:nvSpPr>
        <p:spPr>
          <a:xfrm>
            <a:off x="352751" y="4471319"/>
            <a:ext cx="2491388" cy="276999"/>
          </a:xfrm>
          <a:prstGeom prst="rect">
            <a:avLst/>
          </a:prstGeom>
          <a:noFill/>
        </p:spPr>
        <p:txBody>
          <a:bodyPr wrap="none" rtlCol="0">
            <a:spAutoFit/>
          </a:bodyPr>
          <a:lstStyle/>
          <a:p>
            <a:r>
              <a:rPr lang="en-US" sz="1200" b="1" dirty="0"/>
              <a:t>Precipitation biases in boreal winter</a:t>
            </a:r>
          </a:p>
        </p:txBody>
      </p:sp>
      <p:sp>
        <p:nvSpPr>
          <p:cNvPr id="36" name="TextBox 35">
            <a:extLst>
              <a:ext uri="{FF2B5EF4-FFF2-40B4-BE49-F238E27FC236}">
                <a16:creationId xmlns:a16="http://schemas.microsoft.com/office/drawing/2014/main" id="{2877E6BB-AFBE-124C-8A18-A1F0E02B266B}"/>
              </a:ext>
            </a:extLst>
          </p:cNvPr>
          <p:cNvSpPr txBox="1"/>
          <p:nvPr/>
        </p:nvSpPr>
        <p:spPr>
          <a:xfrm>
            <a:off x="287079" y="4685348"/>
            <a:ext cx="1074333" cy="276999"/>
          </a:xfrm>
          <a:prstGeom prst="rect">
            <a:avLst/>
          </a:prstGeom>
          <a:noFill/>
        </p:spPr>
        <p:txBody>
          <a:bodyPr wrap="none" rtlCol="0">
            <a:spAutoFit/>
          </a:bodyPr>
          <a:lstStyle/>
          <a:p>
            <a:r>
              <a:rPr lang="en-US" sz="1200" dirty="0"/>
              <a:t>E3SMv1-GPCP</a:t>
            </a:r>
          </a:p>
        </p:txBody>
      </p:sp>
      <p:sp>
        <p:nvSpPr>
          <p:cNvPr id="37" name="TextBox 36">
            <a:extLst>
              <a:ext uri="{FF2B5EF4-FFF2-40B4-BE49-F238E27FC236}">
                <a16:creationId xmlns:a16="http://schemas.microsoft.com/office/drawing/2014/main" id="{5FA274F0-317C-7C4F-B97C-FA160489E2BC}"/>
              </a:ext>
            </a:extLst>
          </p:cNvPr>
          <p:cNvSpPr txBox="1"/>
          <p:nvPr/>
        </p:nvSpPr>
        <p:spPr>
          <a:xfrm>
            <a:off x="1919761" y="4674826"/>
            <a:ext cx="1093826" cy="276999"/>
          </a:xfrm>
          <a:prstGeom prst="rect">
            <a:avLst/>
          </a:prstGeom>
          <a:noFill/>
        </p:spPr>
        <p:txBody>
          <a:bodyPr wrap="none" rtlCol="0">
            <a:spAutoFit/>
          </a:bodyPr>
          <a:lstStyle/>
          <a:p>
            <a:r>
              <a:rPr lang="en-US" sz="1200" dirty="0"/>
              <a:t>MCSP-E3SMv1</a:t>
            </a:r>
          </a:p>
        </p:txBody>
      </p:sp>
    </p:spTree>
    <p:extLst>
      <p:ext uri="{BB962C8B-B14F-4D97-AF65-F5344CB8AC3E}">
        <p14:creationId xmlns:p14="http://schemas.microsoft.com/office/powerpoint/2010/main" val="4038817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6468</TotalTime>
  <Words>194</Words>
  <Application>Microsoft Office PowerPoint</Application>
  <PresentationFormat>On-screen Show (4:3)</PresentationFormat>
  <Paragraphs>21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Stephanie Shearer</cp:lastModifiedBy>
  <cp:revision>514</cp:revision>
  <cp:lastPrinted>2018-05-12T21:09:23Z</cp:lastPrinted>
  <dcterms:created xsi:type="dcterms:W3CDTF">2014-12-04T00:15:55Z</dcterms:created>
  <dcterms:modified xsi:type="dcterms:W3CDTF">2021-08-16T17:33:13Z</dcterms:modified>
</cp:coreProperties>
</file>