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4"/>
    <p:restoredTop sz="93704"/>
  </p:normalViewPr>
  <p:slideViewPr>
    <p:cSldViewPr snapToGrid="0" snapToObjects="1">
      <p:cViewPr varScale="1">
        <p:scale>
          <a:sx n="82" d="100"/>
          <a:sy n="82" d="100"/>
        </p:scale>
        <p:origin x="9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8.png"/>
          <p:cNvPicPr/>
          <p:nvPr/>
        </p:nvPicPr>
        <p:blipFill rotWithShape="1">
          <a:blip r:embed="rId2"/>
          <a:srcRect l="11156" t="7285" r="16888" b="33699"/>
          <a:stretch/>
        </p:blipFill>
        <p:spPr>
          <a:xfrm>
            <a:off x="6234547" y="2049212"/>
            <a:ext cx="5424051" cy="3695898"/>
          </a:xfrm>
          <a:prstGeom prst="rect">
            <a:avLst/>
          </a:prstGeom>
          <a:ln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1059871" y="59138"/>
            <a:ext cx="10598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Intraseasonal</a:t>
            </a:r>
            <a:r>
              <a:rPr lang="en-US" sz="2400" b="1" dirty="0"/>
              <a:t>, seasonal, and </a:t>
            </a:r>
            <a:r>
              <a:rPr lang="en-US" sz="2400" b="1" dirty="0" err="1"/>
              <a:t>interannual</a:t>
            </a:r>
            <a:r>
              <a:rPr lang="en-US" sz="2400" b="1" dirty="0"/>
              <a:t> characteristics of regional monsoon simulations in CESM2 </a:t>
            </a:r>
            <a:endParaRPr lang="en-US" sz="2400" dirty="0"/>
          </a:p>
          <a:p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267525" y="848882"/>
            <a:ext cx="1178592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Meehl</a:t>
            </a:r>
            <a:r>
              <a:rPr lang="en-US" sz="1400" b="1" dirty="0"/>
              <a:t>, G.A</a:t>
            </a:r>
            <a:r>
              <a:rPr lang="en-US" sz="1400" dirty="0"/>
              <a:t>., </a:t>
            </a:r>
            <a:r>
              <a:rPr lang="en-US" sz="1400" b="1" dirty="0"/>
              <a:t>C. Shields, J.M. </a:t>
            </a:r>
            <a:r>
              <a:rPr lang="en-US" sz="1400" b="1" dirty="0" err="1"/>
              <a:t>Arblaster</a:t>
            </a:r>
            <a:r>
              <a:rPr lang="en-US" sz="1400" dirty="0"/>
              <a:t>, H. </a:t>
            </a:r>
            <a:r>
              <a:rPr lang="en-US" sz="1400" dirty="0" err="1"/>
              <a:t>Annamalai</a:t>
            </a:r>
            <a:r>
              <a:rPr lang="en-US" sz="1400" dirty="0"/>
              <a:t>, and </a:t>
            </a:r>
            <a:r>
              <a:rPr lang="en-US" sz="1400" b="1" dirty="0"/>
              <a:t>R. Neale</a:t>
            </a:r>
            <a:r>
              <a:rPr lang="en-US" sz="1400" dirty="0"/>
              <a:t>, 2020:  </a:t>
            </a:r>
            <a:r>
              <a:rPr lang="en-US" sz="1400" dirty="0" err="1"/>
              <a:t>Intraseasonal</a:t>
            </a:r>
            <a:r>
              <a:rPr lang="en-US" sz="1400" dirty="0"/>
              <a:t>, seasonal, and </a:t>
            </a:r>
            <a:r>
              <a:rPr lang="en-US" sz="1400" dirty="0" err="1"/>
              <a:t>interannual</a:t>
            </a:r>
            <a:r>
              <a:rPr lang="en-US" sz="1400" dirty="0"/>
              <a:t> characteristics of regional monsoon simulations in CESM2, </a:t>
            </a:r>
            <a:r>
              <a:rPr lang="en-US" sz="1400" i="1" dirty="0"/>
              <a:t>JAMES</a:t>
            </a:r>
            <a:r>
              <a:rPr lang="en-US" sz="1400" dirty="0"/>
              <a:t>, DOI:10.1029/2019MS001962.</a:t>
            </a:r>
          </a:p>
          <a:p>
            <a:endParaRPr lang="en-US" sz="1400" u="sng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D6742F-C649-2B49-98F6-A53498F1E1D6}"/>
              </a:ext>
            </a:extLst>
          </p:cNvPr>
          <p:cNvSpPr/>
          <p:nvPr/>
        </p:nvSpPr>
        <p:spPr>
          <a:xfrm>
            <a:off x="9074726" y="1774893"/>
            <a:ext cx="2978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 smtClean="0"/>
              <a:t>Improvement of the Indian monsoon connection to El Ni</a:t>
            </a:r>
            <a:r>
              <a:rPr lang="en-US" sz="1100" b="1" dirty="0"/>
              <a:t>ñ</a:t>
            </a:r>
            <a:r>
              <a:rPr lang="en-US" sz="1100" b="1" i="1" dirty="0" smtClean="0"/>
              <a:t>o</a:t>
            </a:r>
            <a:r>
              <a:rPr lang="en-US" sz="1100" i="1" dirty="0" smtClean="0"/>
              <a:t>; r</a:t>
            </a:r>
            <a:r>
              <a:rPr lang="en-US" sz="1100" dirty="0" smtClean="0"/>
              <a:t>unning </a:t>
            </a:r>
            <a:r>
              <a:rPr lang="en-US" sz="1100" dirty="0"/>
              <a:t>13  year correlations between JJAS All-India Rainfall </a:t>
            </a:r>
            <a:r>
              <a:rPr lang="en-US" sz="1100" dirty="0" smtClean="0"/>
              <a:t>and </a:t>
            </a:r>
            <a:r>
              <a:rPr lang="en-US" sz="1100" dirty="0"/>
              <a:t>Niño3.4 SSTs </a:t>
            </a:r>
            <a:r>
              <a:rPr lang="en-US" sz="1100" dirty="0" smtClean="0"/>
              <a:t>for</a:t>
            </a:r>
            <a:r>
              <a:rPr lang="en-US" sz="1100" i="1" dirty="0" smtClean="0"/>
              <a:t> a) observations showing a mostly negative correlation between monsoon and ENSO averaging about -0.6</a:t>
            </a:r>
            <a:r>
              <a:rPr lang="en-US" sz="1100" dirty="0" smtClean="0"/>
              <a:t>; b</a:t>
            </a:r>
            <a:r>
              <a:rPr lang="en-US" sz="1100" dirty="0"/>
              <a:t>) individual ensemble members from the CESM2 historical </a:t>
            </a:r>
            <a:r>
              <a:rPr lang="en-US" sz="1100" dirty="0" smtClean="0"/>
              <a:t>simulations, </a:t>
            </a:r>
            <a:r>
              <a:rPr lang="en-US" sz="1100" dirty="0"/>
              <a:t>with the ensemble mean in </a:t>
            </a:r>
            <a:r>
              <a:rPr lang="en-US" sz="1100" dirty="0" smtClean="0"/>
              <a:t>black</a:t>
            </a:r>
            <a:r>
              <a:rPr lang="en-US" sz="1100" i="1" dirty="0"/>
              <a:t> </a:t>
            </a:r>
            <a:r>
              <a:rPr lang="en-US" sz="1100" i="1" dirty="0" smtClean="0"/>
              <a:t>also averaging about -0.6; c) CESM1 correlations are too small, averaging about -0.3</a:t>
            </a:r>
            <a:endParaRPr lang="en-US" sz="1100" dirty="0" smtClean="0"/>
          </a:p>
          <a:p>
            <a:endParaRPr lang="en-US" sz="1200" dirty="0">
              <a:latin typeface="NimbusRomNo9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188424" y="1707645"/>
            <a:ext cx="6046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r>
              <a:rPr lang="en-US" sz="1400" dirty="0" smtClean="0"/>
              <a:t>Though </a:t>
            </a:r>
            <a:r>
              <a:rPr lang="en-US" sz="1400" dirty="0"/>
              <a:t>there has been a steady improvement in many aspects of </a:t>
            </a:r>
            <a:r>
              <a:rPr lang="en-US" sz="1400" dirty="0" smtClean="0"/>
              <a:t>monsoon </a:t>
            </a:r>
            <a:r>
              <a:rPr lang="en-US" sz="1400" dirty="0"/>
              <a:t>simulations, a number of systematic errors remain to be addressed.  </a:t>
            </a:r>
            <a:r>
              <a:rPr lang="en-US" sz="1400" dirty="0" smtClean="0"/>
              <a:t>We describe improvements in CESM2 to </a:t>
            </a:r>
            <a:r>
              <a:rPr lang="en-US" sz="1400" dirty="0" err="1"/>
              <a:t>intraseasonal</a:t>
            </a:r>
            <a:r>
              <a:rPr lang="en-US" sz="1400" dirty="0"/>
              <a:t>, seasonal, and </a:t>
            </a:r>
            <a:r>
              <a:rPr lang="en-US" sz="1400" dirty="0" err="1"/>
              <a:t>interannual</a:t>
            </a:r>
            <a:r>
              <a:rPr lang="en-US" sz="1400" dirty="0"/>
              <a:t> precipitation and low-level wind features of the monsoon simulations in major monsoon regimes around the world </a:t>
            </a:r>
            <a:endParaRPr lang="en-US" sz="1400" b="1" i="1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188423" y="3278372"/>
            <a:ext cx="60461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APPROACH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T</a:t>
            </a:r>
            <a:r>
              <a:rPr lang="en-US" sz="1400" dirty="0" smtClean="0"/>
              <a:t>he </a:t>
            </a:r>
            <a:r>
              <a:rPr lang="en-US" sz="1400" dirty="0"/>
              <a:t>latest version of CESM, the </a:t>
            </a:r>
            <a:r>
              <a:rPr lang="en-US" sz="1400" dirty="0" smtClean="0"/>
              <a:t>CESM2, is compared to </a:t>
            </a:r>
            <a:r>
              <a:rPr lang="en-US" sz="1400" dirty="0"/>
              <a:t>the previous generation of model, the CESM1, and to </a:t>
            </a:r>
            <a:r>
              <a:rPr lang="en-US" sz="1400" dirty="0" smtClean="0"/>
              <a:t>observations, </a:t>
            </a:r>
            <a:r>
              <a:rPr lang="en-US" sz="1400" dirty="0"/>
              <a:t>for the south Asian and Australian monsoons, the West African and South African monsoons, the North American monsoon, and the South American monsoon. </a:t>
            </a:r>
          </a:p>
          <a:p>
            <a:pPr>
              <a:spcBef>
                <a:spcPts val="600"/>
              </a:spcBef>
            </a:pPr>
            <a:endParaRPr lang="en-US" sz="14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188423" y="4708789"/>
            <a:ext cx="62335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There </a:t>
            </a:r>
            <a:r>
              <a:rPr lang="en-US" sz="1400" dirty="0"/>
              <a:t>are mostly improvements in the seasonal timing, monsoon-ENSO </a:t>
            </a:r>
            <a:r>
              <a:rPr lang="en-US" sz="1400" dirty="0" smtClean="0"/>
              <a:t>connections (see figure at right), </a:t>
            </a:r>
            <a:r>
              <a:rPr lang="en-US" sz="1400" dirty="0"/>
              <a:t>distribution of seasonal mean rainfall, and </a:t>
            </a:r>
            <a:r>
              <a:rPr lang="en-US" sz="1400" dirty="0" err="1"/>
              <a:t>intraseasonal</a:t>
            </a:r>
            <a:r>
              <a:rPr lang="en-US" sz="1400" dirty="0"/>
              <a:t> variability in CESM2 compared to CESM1 in the monsoon regimes.  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 .</a:t>
            </a:r>
            <a:endParaRPr lang="en-US" sz="1400" dirty="0"/>
          </a:p>
          <a:p>
            <a:pPr>
              <a:spcBef>
                <a:spcPts val="60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89720" y="3897161"/>
            <a:ext cx="320040" cy="126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67308" y="3827826"/>
            <a:ext cx="684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275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NimbusRomNo9L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38</cp:revision>
  <dcterms:created xsi:type="dcterms:W3CDTF">2017-08-29T22:43:04Z</dcterms:created>
  <dcterms:modified xsi:type="dcterms:W3CDTF">2020-07-02T18:21:46Z</dcterms:modified>
</cp:coreProperties>
</file>