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64"/>
    <p:restoredTop sz="93704"/>
  </p:normalViewPr>
  <p:slideViewPr>
    <p:cSldViewPr snapToGrid="0" snapToObjects="1">
      <p:cViewPr varScale="1">
        <p:scale>
          <a:sx n="94" d="100"/>
          <a:sy n="94" d="100"/>
        </p:scale>
        <p:origin x="494"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11/21/2019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11/21/2019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11/21/2019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11/21/2019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11/21/2019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11/21/2019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11/21/2019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11/21/2019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11/21/2019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11/21/2019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11/21/2019</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1828800" y="2645"/>
            <a:ext cx="9060873" cy="1200329"/>
          </a:xfrm>
          <a:prstGeom prst="rect">
            <a:avLst/>
          </a:prstGeom>
          <a:noFill/>
        </p:spPr>
        <p:txBody>
          <a:bodyPr wrap="square" rtlCol="0">
            <a:spAutoFit/>
          </a:bodyPr>
          <a:lstStyle/>
          <a:p>
            <a:pPr algn="ctr"/>
            <a:r>
              <a:rPr lang="en-US" sz="2400" b="1" dirty="0" smtClean="0"/>
              <a:t>Effects </a:t>
            </a:r>
            <a:r>
              <a:rPr lang="en-US" sz="2400" b="1" dirty="0"/>
              <a:t>of model resolution, physics, and coupling on </a:t>
            </a:r>
            <a:r>
              <a:rPr lang="en-US" sz="2400" b="1" dirty="0" smtClean="0"/>
              <a:t>Southern </a:t>
            </a:r>
            <a:r>
              <a:rPr lang="en-US" sz="2400" b="1" dirty="0"/>
              <a:t>Hemisphere storm tracks</a:t>
            </a:r>
            <a:endParaRPr lang="en-US" sz="2400" dirty="0"/>
          </a:p>
          <a:p>
            <a:pPr algn="ctr"/>
            <a:endParaRPr lang="en-US" sz="2400" b="1" dirty="0"/>
          </a:p>
        </p:txBody>
      </p:sp>
      <p:sp>
        <p:nvSpPr>
          <p:cNvPr id="5" name="TextBox 4">
            <a:extLst>
              <a:ext uri="{FF2B5EF4-FFF2-40B4-BE49-F238E27FC236}">
                <a16:creationId xmlns:a16="http://schemas.microsoft.com/office/drawing/2014/main" id="{6AF21CA0-BFB2-FD49-B87B-691F5EF29D9D}"/>
              </a:ext>
            </a:extLst>
          </p:cNvPr>
          <p:cNvSpPr txBox="1"/>
          <p:nvPr/>
        </p:nvSpPr>
        <p:spPr>
          <a:xfrm>
            <a:off x="267525" y="833642"/>
            <a:ext cx="11785928" cy="523220"/>
          </a:xfrm>
          <a:prstGeom prst="rect">
            <a:avLst/>
          </a:prstGeom>
          <a:noFill/>
          <a:ln>
            <a:solidFill>
              <a:schemeClr val="accent1"/>
            </a:solidFill>
          </a:ln>
        </p:spPr>
        <p:txBody>
          <a:bodyPr wrap="square" rtlCol="0">
            <a:spAutoFit/>
          </a:bodyPr>
          <a:lstStyle/>
          <a:p>
            <a:r>
              <a:rPr lang="en-US" sz="1400" b="1" dirty="0" smtClean="0"/>
              <a:t>Meehl</a:t>
            </a:r>
            <a:r>
              <a:rPr lang="en-US" sz="1400" b="1" dirty="0"/>
              <a:t>, G.A</a:t>
            </a:r>
            <a:r>
              <a:rPr lang="en-US" sz="1400" dirty="0"/>
              <a:t>., D. Yang, </a:t>
            </a:r>
            <a:r>
              <a:rPr lang="en-US" sz="1400" b="1" dirty="0"/>
              <a:t>J.M. </a:t>
            </a:r>
            <a:r>
              <a:rPr lang="en-US" sz="1400" b="1" dirty="0" err="1"/>
              <a:t>Arblaster</a:t>
            </a:r>
            <a:r>
              <a:rPr lang="en-US" sz="1400" b="1" dirty="0"/>
              <a:t>, S. Bates, N. Rosenbloom, R. Neale</a:t>
            </a:r>
            <a:r>
              <a:rPr lang="en-US" sz="1400" dirty="0"/>
              <a:t>, J. </a:t>
            </a:r>
            <a:r>
              <a:rPr lang="en-US" sz="1400" dirty="0" err="1"/>
              <a:t>Bacmeister</a:t>
            </a:r>
            <a:r>
              <a:rPr lang="en-US" sz="1400" dirty="0"/>
              <a:t>, P. </a:t>
            </a:r>
            <a:r>
              <a:rPr lang="en-US" sz="1400" dirty="0" err="1"/>
              <a:t>Lauritzen</a:t>
            </a:r>
            <a:r>
              <a:rPr lang="en-US" sz="1400" dirty="0"/>
              <a:t>, F. Bryan, J. Small, </a:t>
            </a:r>
            <a:r>
              <a:rPr lang="en-US" sz="1400" b="1" dirty="0"/>
              <a:t>J. </a:t>
            </a:r>
            <a:r>
              <a:rPr lang="en-US" sz="1400" b="1" dirty="0" err="1"/>
              <a:t>Truesdale</a:t>
            </a:r>
            <a:r>
              <a:rPr lang="en-US" sz="1400" dirty="0"/>
              <a:t>, C. </a:t>
            </a:r>
            <a:r>
              <a:rPr lang="en-US" sz="1400" dirty="0" err="1"/>
              <a:t>Hannay</a:t>
            </a:r>
            <a:r>
              <a:rPr lang="en-US" sz="1400" dirty="0"/>
              <a:t>, </a:t>
            </a:r>
            <a:r>
              <a:rPr lang="en-US" sz="1400" b="1" dirty="0"/>
              <a:t>C. Shields, W.G. Strand</a:t>
            </a:r>
            <a:r>
              <a:rPr lang="en-US" sz="1400" dirty="0"/>
              <a:t>, J. Dennis, and G. </a:t>
            </a:r>
            <a:r>
              <a:rPr lang="en-US" sz="1400" dirty="0" err="1"/>
              <a:t>Danabasoglu</a:t>
            </a:r>
            <a:r>
              <a:rPr lang="en-US" sz="1400" dirty="0"/>
              <a:t>, </a:t>
            </a:r>
            <a:r>
              <a:rPr lang="en-US" sz="1400" dirty="0" smtClean="0"/>
              <a:t>2019</a:t>
            </a:r>
            <a:r>
              <a:rPr lang="en-US" sz="1400" dirty="0"/>
              <a:t>,</a:t>
            </a:r>
            <a:r>
              <a:rPr lang="en-US" sz="1400" dirty="0" smtClean="0"/>
              <a:t>  </a:t>
            </a:r>
            <a:r>
              <a:rPr lang="en-US" sz="1400" i="1" dirty="0" err="1"/>
              <a:t>Geophys</a:t>
            </a:r>
            <a:r>
              <a:rPr lang="en-US" sz="1400" i="1" dirty="0"/>
              <a:t>. Res. Lett</a:t>
            </a:r>
            <a:r>
              <a:rPr lang="en-US" sz="1400" dirty="0"/>
              <a:t>., DOI: 10.1029/2019GL084057</a:t>
            </a:r>
            <a:r>
              <a:rPr lang="en-US" sz="1400" dirty="0" smtClean="0"/>
              <a:t>. </a:t>
            </a:r>
            <a:endParaRPr lang="en-US" sz="1400" dirty="0">
              <a:effectLst/>
            </a:endParaRPr>
          </a:p>
        </p:txBody>
      </p:sp>
      <p:sp>
        <p:nvSpPr>
          <p:cNvPr id="9" name="Rectangle 8">
            <a:extLst>
              <a:ext uri="{FF2B5EF4-FFF2-40B4-BE49-F238E27FC236}">
                <a16:creationId xmlns:a16="http://schemas.microsoft.com/office/drawing/2014/main" id="{5ED6742F-C649-2B49-98F6-A53498F1E1D6}"/>
              </a:ext>
            </a:extLst>
          </p:cNvPr>
          <p:cNvSpPr/>
          <p:nvPr/>
        </p:nvSpPr>
        <p:spPr>
          <a:xfrm>
            <a:off x="8253839" y="1535448"/>
            <a:ext cx="3579913" cy="4555093"/>
          </a:xfrm>
          <a:prstGeom prst="rect">
            <a:avLst/>
          </a:prstGeom>
        </p:spPr>
        <p:txBody>
          <a:bodyPr wrap="square">
            <a:spAutoFit/>
          </a:bodyPr>
          <a:lstStyle/>
          <a:p>
            <a:r>
              <a:rPr lang="en-US" sz="1200" i="1" dirty="0" smtClean="0">
                <a:latin typeface="NimbusRomNo9L"/>
              </a:rPr>
              <a:t>Top:</a:t>
            </a:r>
            <a:r>
              <a:rPr lang="en-US" sz="1200" dirty="0" smtClean="0">
                <a:latin typeface="NimbusRomNo9L"/>
              </a:rPr>
              <a:t>  Southern Hemisphere storm tracks circling Antarctica (represented by 850hPa eddy kinetic energy) have greatest intensity (darkest orange colors) near 50˚-60˚S in the model with a 1˚ (grid points every100km) resolution atmosphere coupled to a 1˚ resolution ocean;</a:t>
            </a:r>
          </a:p>
          <a:p>
            <a:endParaRPr lang="en-US" sz="1200" dirty="0" smtClean="0">
              <a:latin typeface="NimbusRomNo9L"/>
            </a:endParaRPr>
          </a:p>
          <a:p>
            <a:endParaRPr lang="en-US" sz="1200" dirty="0" smtClean="0">
              <a:latin typeface="NimbusRomNo9L"/>
            </a:endParaRPr>
          </a:p>
          <a:p>
            <a:endParaRPr lang="en-US" sz="1200" dirty="0">
              <a:latin typeface="NimbusRomNo9L"/>
            </a:endParaRPr>
          </a:p>
          <a:p>
            <a:r>
              <a:rPr lang="en-US" sz="1200" i="1" dirty="0" smtClean="0">
                <a:latin typeface="NimbusRomNo9L"/>
              </a:rPr>
              <a:t>Middle:</a:t>
            </a:r>
            <a:r>
              <a:rPr lang="en-US" sz="1200" dirty="0" smtClean="0">
                <a:latin typeface="NimbusRomNo9L"/>
              </a:rPr>
              <a:t>  When atmospheric resolution increases </a:t>
            </a:r>
            <a:r>
              <a:rPr lang="en-US" sz="1200" dirty="0">
                <a:latin typeface="NimbusRomNo9L"/>
              </a:rPr>
              <a:t>to </a:t>
            </a:r>
            <a:r>
              <a:rPr lang="en-US" sz="1200" dirty="0" smtClean="0">
                <a:latin typeface="NimbusRomNo9L"/>
              </a:rPr>
              <a:t>1/4˚ (25km) in the atmosphere, even with the same 1˚ resolution ocean, storm tracks intensify (darker red colors</a:t>
            </a:r>
            <a:r>
              <a:rPr lang="en-US" sz="1200" dirty="0">
                <a:latin typeface="NimbusRomNo9L"/>
              </a:rPr>
              <a:t>) compared to the </a:t>
            </a:r>
            <a:r>
              <a:rPr lang="en-US" sz="1200" dirty="0" smtClean="0">
                <a:latin typeface="NimbusRomNo9L"/>
              </a:rPr>
              <a:t>1˚ version above, in better agreement with observations, as storm dynamics are better simulated</a:t>
            </a:r>
          </a:p>
          <a:p>
            <a:endParaRPr lang="en-US" sz="1200" dirty="0">
              <a:latin typeface="NimbusRomNo9L"/>
            </a:endParaRPr>
          </a:p>
          <a:p>
            <a:endParaRPr lang="en-US" sz="1200" dirty="0" smtClean="0">
              <a:latin typeface="NimbusRomNo9L"/>
            </a:endParaRPr>
          </a:p>
          <a:p>
            <a:endParaRPr lang="en-US" sz="1200" dirty="0">
              <a:latin typeface="NimbusRomNo9L"/>
            </a:endParaRPr>
          </a:p>
          <a:p>
            <a:r>
              <a:rPr lang="en-US" sz="1200" i="1" dirty="0" smtClean="0">
                <a:latin typeface="NimbusRomNo9L"/>
              </a:rPr>
              <a:t>Bottom:  </a:t>
            </a:r>
            <a:r>
              <a:rPr lang="en-US" sz="1200" dirty="0" smtClean="0">
                <a:latin typeface="NimbusRomNo9L"/>
              </a:rPr>
              <a:t>But using an older version of </a:t>
            </a:r>
            <a:r>
              <a:rPr lang="en-US" sz="1200" dirty="0">
                <a:latin typeface="NimbusRomNo9L"/>
              </a:rPr>
              <a:t>the </a:t>
            </a:r>
            <a:r>
              <a:rPr lang="en-US" sz="1200" dirty="0" smtClean="0">
                <a:latin typeface="NimbusRomNo9L"/>
              </a:rPr>
              <a:t>1/4˚ (25km) resolution atmospheric model without improvements to the physics, even with </a:t>
            </a:r>
            <a:r>
              <a:rPr lang="en-US" sz="1200" dirty="0">
                <a:latin typeface="NimbusRomNo9L"/>
              </a:rPr>
              <a:t>a </a:t>
            </a:r>
            <a:r>
              <a:rPr lang="en-US" sz="1200" dirty="0" smtClean="0">
                <a:latin typeface="NimbusRomNo9L"/>
              </a:rPr>
              <a:t>1/10˚ (10km) resolution ocean, the storm track intensity weakens compared to the newer physics version at middle ab</a:t>
            </a:r>
            <a:r>
              <a:rPr lang="en-US" sz="1400" dirty="0" smtClean="0">
                <a:latin typeface="NimbusRomNo9L"/>
              </a:rPr>
              <a:t>ove</a:t>
            </a:r>
            <a:endParaRPr lang="en-US" sz="1400" dirty="0">
              <a:latin typeface="NimbusRomNo9L"/>
            </a:endParaRPr>
          </a:p>
        </p:txBody>
      </p:sp>
      <p:sp>
        <p:nvSpPr>
          <p:cNvPr id="11" name="TextBox 10">
            <a:extLst>
              <a:ext uri="{FF2B5EF4-FFF2-40B4-BE49-F238E27FC236}">
                <a16:creationId xmlns:a16="http://schemas.microsoft.com/office/drawing/2014/main" id="{C1487AF8-B774-BC41-BABF-E7279BA534C8}"/>
              </a:ext>
            </a:extLst>
          </p:cNvPr>
          <p:cNvSpPr txBox="1"/>
          <p:nvPr/>
        </p:nvSpPr>
        <p:spPr>
          <a:xfrm>
            <a:off x="188423" y="1707645"/>
            <a:ext cx="5913119" cy="846386"/>
          </a:xfrm>
          <a:prstGeom prst="rect">
            <a:avLst/>
          </a:prstGeom>
          <a:noFill/>
        </p:spPr>
        <p:txBody>
          <a:bodyPr wrap="square" rtlCol="0">
            <a:spAutoFit/>
          </a:bodyPr>
          <a:lstStyle/>
          <a:p>
            <a:r>
              <a:rPr lang="en-US" sz="1600" b="1" i="1" dirty="0">
                <a:latin typeface="Arial"/>
                <a:cs typeface="Arial"/>
              </a:rPr>
              <a:t>OBJECTIVE</a:t>
            </a:r>
          </a:p>
          <a:p>
            <a:pPr>
              <a:spcBef>
                <a:spcPts val="600"/>
              </a:spcBef>
            </a:pPr>
            <a:r>
              <a:rPr lang="en-US" sz="1400" dirty="0" smtClean="0">
                <a:solidFill>
                  <a:prstClr val="black"/>
                </a:solidFill>
                <a:latin typeface="Arial"/>
                <a:cs typeface="Arial"/>
              </a:rPr>
              <a:t>Explore factors that can produce a better simulation of Southern Hemisphere storm tracks in earth system models</a:t>
            </a:r>
            <a:endParaRPr lang="en-US" sz="1600" b="1" i="1" dirty="0">
              <a:latin typeface="Arial"/>
              <a:cs typeface="Arial"/>
            </a:endParaRPr>
          </a:p>
        </p:txBody>
      </p:sp>
      <p:sp>
        <p:nvSpPr>
          <p:cNvPr id="12" name="TextBox 11">
            <a:extLst>
              <a:ext uri="{FF2B5EF4-FFF2-40B4-BE49-F238E27FC236}">
                <a16:creationId xmlns:a16="http://schemas.microsoft.com/office/drawing/2014/main" id="{ADD8E89C-8017-E545-8990-66150241C46E}"/>
              </a:ext>
            </a:extLst>
          </p:cNvPr>
          <p:cNvSpPr txBox="1"/>
          <p:nvPr/>
        </p:nvSpPr>
        <p:spPr>
          <a:xfrm>
            <a:off x="188423" y="2805932"/>
            <a:ext cx="6046124" cy="1354217"/>
          </a:xfrm>
          <a:prstGeom prst="rect">
            <a:avLst/>
          </a:prstGeom>
          <a:noFill/>
        </p:spPr>
        <p:txBody>
          <a:bodyPr wrap="square" rtlCol="0">
            <a:spAutoFit/>
          </a:bodyPr>
          <a:lstStyle/>
          <a:p>
            <a:r>
              <a:rPr lang="en-US" sz="1600" b="1" i="1" dirty="0">
                <a:latin typeface="Arial"/>
                <a:cs typeface="Arial"/>
              </a:rPr>
              <a:t>APPROACH</a:t>
            </a:r>
          </a:p>
          <a:p>
            <a:pPr>
              <a:spcBef>
                <a:spcPts val="600"/>
              </a:spcBef>
            </a:pPr>
            <a:r>
              <a:rPr lang="en-US" sz="1400" dirty="0">
                <a:solidFill>
                  <a:prstClr val="black"/>
                </a:solidFill>
                <a:latin typeface="Arial"/>
                <a:cs typeface="Arial"/>
              </a:rPr>
              <a:t>We use </a:t>
            </a:r>
            <a:r>
              <a:rPr lang="en-US" sz="1400" dirty="0" smtClean="0">
                <a:solidFill>
                  <a:prstClr val="black"/>
                </a:solidFill>
                <a:latin typeface="Arial"/>
                <a:cs typeface="Arial"/>
              </a:rPr>
              <a:t>combinations </a:t>
            </a:r>
            <a:r>
              <a:rPr lang="en-US" sz="1400" dirty="0">
                <a:solidFill>
                  <a:prstClr val="black"/>
                </a:solidFill>
                <a:latin typeface="Arial"/>
                <a:cs typeface="Arial"/>
              </a:rPr>
              <a:t>of low resolution and high resolution atmosphere and ocean components with different </a:t>
            </a:r>
            <a:r>
              <a:rPr lang="en-US" sz="1400" dirty="0" smtClean="0">
                <a:solidFill>
                  <a:prstClr val="black"/>
                </a:solidFill>
                <a:latin typeface="Arial"/>
                <a:cs typeface="Arial"/>
              </a:rPr>
              <a:t>physi</a:t>
            </a:r>
            <a:r>
              <a:rPr lang="en-US" sz="1400" dirty="0">
                <a:solidFill>
                  <a:prstClr val="black"/>
                </a:solidFill>
                <a:latin typeface="Arial"/>
                <a:cs typeface="Arial"/>
              </a:rPr>
              <a:t>c</a:t>
            </a:r>
            <a:r>
              <a:rPr lang="en-US" sz="1400" dirty="0" smtClean="0">
                <a:solidFill>
                  <a:prstClr val="black"/>
                </a:solidFill>
                <a:latin typeface="Arial"/>
                <a:cs typeface="Arial"/>
              </a:rPr>
              <a:t>s </a:t>
            </a:r>
            <a:r>
              <a:rPr lang="en-US" sz="1400" dirty="0">
                <a:solidFill>
                  <a:prstClr val="black"/>
                </a:solidFill>
                <a:latin typeface="Arial"/>
                <a:cs typeface="Arial"/>
              </a:rPr>
              <a:t>formulations with regards to convection and </a:t>
            </a:r>
            <a:r>
              <a:rPr lang="en-US" sz="1400" dirty="0" smtClean="0">
                <a:solidFill>
                  <a:prstClr val="black"/>
                </a:solidFill>
                <a:latin typeface="Arial"/>
                <a:cs typeface="Arial"/>
              </a:rPr>
              <a:t>clouds in versions of CESM1.2 and CESM1.3</a:t>
            </a:r>
            <a:endParaRPr lang="en-US" sz="1600" b="1" i="1" dirty="0">
              <a:latin typeface="Arial"/>
              <a:cs typeface="Arial"/>
            </a:endParaRPr>
          </a:p>
          <a:p>
            <a:pPr>
              <a:spcBef>
                <a:spcPts val="600"/>
              </a:spcBef>
            </a:pPr>
            <a:endParaRPr lang="en-US" sz="1400" dirty="0">
              <a:latin typeface="Arial"/>
              <a:cs typeface="Arial"/>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188423" y="4160149"/>
            <a:ext cx="6233521" cy="2000548"/>
          </a:xfrm>
          <a:prstGeom prst="rect">
            <a:avLst/>
          </a:prstGeom>
          <a:noFill/>
        </p:spPr>
        <p:txBody>
          <a:bodyPr wrap="square" rtlCol="0">
            <a:spAutoFit/>
          </a:bodyPr>
          <a:lstStyle/>
          <a:p>
            <a:r>
              <a:rPr lang="en-US" sz="1600" b="1" i="1" dirty="0">
                <a:latin typeface="Arial"/>
                <a:cs typeface="Arial"/>
              </a:rPr>
              <a:t>IMPACT</a:t>
            </a:r>
          </a:p>
          <a:p>
            <a:pPr>
              <a:spcBef>
                <a:spcPts val="600"/>
              </a:spcBef>
            </a:pPr>
            <a:r>
              <a:rPr lang="en-US" sz="1400" dirty="0" smtClean="0">
                <a:latin typeface="Arial" panose="020B0604020202020204" pitchFamily="34" charset="0"/>
                <a:cs typeface="Arial" panose="020B0604020202020204" pitchFamily="34" charset="0"/>
              </a:rPr>
              <a:t>Southern </a:t>
            </a:r>
            <a:r>
              <a:rPr lang="en-US" sz="1400" dirty="0">
                <a:latin typeface="Arial" panose="020B0604020202020204" pitchFamily="34" charset="0"/>
                <a:cs typeface="Arial" panose="020B0604020202020204" pitchFamily="34" charset="0"/>
              </a:rPr>
              <a:t>Hemisphere storm tracks intensify in closer agreement with observations with higher resolution in the atmosphere except in the model version with older physics, such that deficient physics in the atmospheric model, which produce less low clouds, a reduced meridional SST gradient, and weaker storms in the Southern Hemisphere, can negate the gains attained by higher resolution in atmosphere and ocean.</a:t>
            </a:r>
          </a:p>
          <a:p>
            <a:pPr>
              <a:spcBef>
                <a:spcPts val="600"/>
              </a:spcBef>
            </a:pPr>
            <a:endParaRPr lang="en-US" sz="1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9235" y="1429790"/>
            <a:ext cx="1769916" cy="5371434"/>
          </a:xfrm>
          <a:prstGeom prst="rect">
            <a:avLst/>
          </a:prstGeom>
        </p:spPr>
      </p:pic>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TotalTime>
  <Words>361</Words>
  <Application>Microsoft Office PowerPoint</Application>
  <PresentationFormat>Widescreen</PresentationFormat>
  <Paragraphs>17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Century Gothic</vt:lpstr>
      <vt:lpstr>NimbusRomNo9L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22</cp:revision>
  <dcterms:created xsi:type="dcterms:W3CDTF">2017-08-29T22:43:04Z</dcterms:created>
  <dcterms:modified xsi:type="dcterms:W3CDTF">2019-11-21T21:39:21Z</dcterms:modified>
</cp:coreProperties>
</file>