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8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50C7-CEEE-4DDB-A9A8-DEFF641FDCCA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65A5-9CF7-4BF6-862A-4EC737319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00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50C7-CEEE-4DDB-A9A8-DEFF641FDCCA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65A5-9CF7-4BF6-862A-4EC737319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144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50C7-CEEE-4DDB-A9A8-DEFF641FDCCA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65A5-9CF7-4BF6-862A-4EC737319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774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50C7-CEEE-4DDB-A9A8-DEFF641FDCCA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65A5-9CF7-4BF6-862A-4EC737319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9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50C7-CEEE-4DDB-A9A8-DEFF641FDCCA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65A5-9CF7-4BF6-862A-4EC737319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798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50C7-CEEE-4DDB-A9A8-DEFF641FDCCA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65A5-9CF7-4BF6-862A-4EC737319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318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50C7-CEEE-4DDB-A9A8-DEFF641FDCCA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65A5-9CF7-4BF6-862A-4EC737319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64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50C7-CEEE-4DDB-A9A8-DEFF641FDCCA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65A5-9CF7-4BF6-862A-4EC737319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734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50C7-CEEE-4DDB-A9A8-DEFF641FDCCA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65A5-9CF7-4BF6-862A-4EC737319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197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50C7-CEEE-4DDB-A9A8-DEFF641FDCCA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65A5-9CF7-4BF6-862A-4EC737319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54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E50C7-CEEE-4DDB-A9A8-DEFF641FDCCA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F65A5-9CF7-4BF6-862A-4EC737319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153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E50C7-CEEE-4DDB-A9A8-DEFF641FDCCA}" type="datetimeFigureOut">
              <a:rPr lang="en-US" smtClean="0"/>
              <a:t>3/27/2019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F65A5-9CF7-4BF6-862A-4EC737319C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55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meehl\Downloads\Fig1_2017_annual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024" y="304800"/>
            <a:ext cx="4114800" cy="448174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96000"/>
            <a:ext cx="1143000" cy="381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1" y="-25063"/>
            <a:ext cx="914400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>
                <a:solidFill>
                  <a:prstClr val="black"/>
                </a:solidFill>
                <a:latin typeface="Calibri"/>
              </a:rPr>
              <a:t>Sudden, dramatic and sustained Antarctic sea ice retreat starting in 2016</a:t>
            </a:r>
            <a:endParaRPr lang="en-US" sz="2000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6800" y="5999202"/>
            <a:ext cx="7001435" cy="553998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Meehl, G.A., J.M. </a:t>
            </a:r>
            <a:r>
              <a:rPr kumimoji="0" lang="en-US" sz="1000" b="1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Arblaster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C.T.Y. Chung, M. M. Holland, A. </a:t>
            </a:r>
            <a:r>
              <a:rPr kumimoji="0" lang="en-US" sz="1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DuVivier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L. Thompson, D. Yang, and C.M. </a:t>
            </a:r>
            <a:r>
              <a:rPr kumimoji="0" lang="en-US" sz="10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Bitz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2019:  Recent sudden Antarctic sea ice retreat caused by connections to the tropics and sustained ocean changes around Antarctica, </a:t>
            </a:r>
            <a:r>
              <a:rPr kumimoji="0" lang="en-US" sz="1000" b="0" i="1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Nature </a:t>
            </a:r>
            <a:r>
              <a:rPr kumimoji="0" lang="en-US" sz="1000" b="0" i="1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Comms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., </a:t>
            </a: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10</a:t>
            </a: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:14, https://doi.org/10.1038/s41467-018-07865-9.</a:t>
            </a:r>
            <a:endParaRPr kumimoji="0" lang="en-US" sz="1000" b="1" i="0" u="none" strike="noStrike" kern="0" cap="none" spc="0" normalizeH="0" baseline="0" noProof="0" dirty="0" smtClean="0">
              <a:ln>
                <a:noFill/>
              </a:ln>
              <a:solidFill>
                <a:srgbClr val="8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137046"/>
            <a:ext cx="5029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solidFill>
                  <a:srgbClr val="FF0000"/>
                </a:solidFill>
                <a:latin typeface="Calibri"/>
              </a:rPr>
              <a:t>Research: </a:t>
            </a:r>
          </a:p>
          <a:p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--Analyze atmospheric and ocean Argo float observations</a:t>
            </a:r>
          </a:p>
          <a:p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--analyze a global atmospheric model run with a specified convective heating anomaly representing the record high SST and precipitation anomalies in the eastern Indian/western Pacific Oceans in late 2016 to study associated atmospheric teleconnections that could have contributed to the decreases in sea ice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319867" y="43264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00600" y="4191000"/>
            <a:ext cx="4331819" cy="1638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>
                <a:solidFill>
                  <a:srgbClr val="0070C0"/>
                </a:solidFill>
                <a:latin typeface="Calibri"/>
              </a:rPr>
              <a:t>Top panel:  </a:t>
            </a:r>
            <a:r>
              <a:rPr lang="en-US" sz="1000" dirty="0" smtClean="0">
                <a:solidFill>
                  <a:srgbClr val="0070C0"/>
                </a:solidFill>
                <a:latin typeface="Calibri"/>
              </a:rPr>
              <a:t>Observed </a:t>
            </a:r>
            <a:r>
              <a:rPr lang="en-US" sz="1000" dirty="0">
                <a:solidFill>
                  <a:srgbClr val="0070C0"/>
                </a:solidFill>
                <a:latin typeface="Calibri"/>
              </a:rPr>
              <a:t>seasonal anomalies of sea ice extent from 1979 through JJA 2018 (10</a:t>
            </a:r>
            <a:r>
              <a:rPr lang="en-US" sz="1000" baseline="30000" dirty="0">
                <a:solidFill>
                  <a:srgbClr val="0070C0"/>
                </a:solidFill>
                <a:latin typeface="Calibri"/>
              </a:rPr>
              <a:t>6 </a:t>
            </a:r>
            <a:r>
              <a:rPr lang="en-US" sz="1000" dirty="0" smtClean="0">
                <a:solidFill>
                  <a:srgbClr val="0070C0"/>
                </a:solidFill>
                <a:latin typeface="Calibri"/>
              </a:rPr>
              <a:t>km</a:t>
            </a:r>
            <a:r>
              <a:rPr lang="en-US" sz="1000" baseline="30000" dirty="0" smtClean="0">
                <a:solidFill>
                  <a:srgbClr val="0070C0"/>
                </a:solidFill>
                <a:latin typeface="Calibri"/>
              </a:rPr>
              <a:t>2</a:t>
            </a:r>
            <a:r>
              <a:rPr lang="en-US" sz="1000" dirty="0" smtClean="0">
                <a:solidFill>
                  <a:srgbClr val="0070C0"/>
                </a:solidFill>
                <a:latin typeface="Calibri"/>
              </a:rPr>
              <a:t>; </a:t>
            </a:r>
            <a:r>
              <a:rPr lang="en-US" sz="1000" dirty="0">
                <a:solidFill>
                  <a:srgbClr val="0070C0"/>
                </a:solidFill>
                <a:latin typeface="Calibri"/>
              </a:rPr>
              <a:t>vertical dashed lines denote DJF 2000 at the start of the negative IPO period, and DJF 2014 marking the end of the negative IPO </a:t>
            </a:r>
            <a:r>
              <a:rPr lang="en-US" sz="1000" dirty="0" smtClean="0">
                <a:solidFill>
                  <a:srgbClr val="0070C0"/>
                </a:solidFill>
                <a:latin typeface="Calibri"/>
              </a:rPr>
              <a:t>period; </a:t>
            </a:r>
            <a:r>
              <a:rPr lang="en-US" sz="1000" dirty="0">
                <a:solidFill>
                  <a:srgbClr val="0070C0"/>
                </a:solidFill>
                <a:latin typeface="Calibri"/>
              </a:rPr>
              <a:t>trend lines are calculated through the seasonal anomalies b) zonal mean temperatures (˚C) from EN4 reanalysis data, base state differences for negative IPO period (2000-2014) minus positive IPO period (1979-1999), stippling denotes significance at the 5% level; c) as in (b) except for October-November-December (OND) 2016 minus 2000-2014 OND mean; d) as in (b) except for 2017 annual mean minus 2000-2014 mean.</a:t>
            </a:r>
          </a:p>
          <a:p>
            <a:endParaRPr lang="en-US" sz="1000" b="1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812" y="3200400"/>
            <a:ext cx="4812569" cy="34001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solidFill>
                  <a:srgbClr val="FF0000"/>
                </a:solidFill>
                <a:latin typeface="Calibri"/>
              </a:rPr>
              <a:t>Impact</a:t>
            </a:r>
            <a:r>
              <a:rPr lang="en-US" sz="1600" u="sng" dirty="0" smtClean="0">
                <a:solidFill>
                  <a:srgbClr val="FF0000"/>
                </a:solidFill>
                <a:latin typeface="Calibri"/>
              </a:rPr>
              <a:t>:</a:t>
            </a:r>
            <a:r>
              <a:rPr lang="en-US" sz="1600" dirty="0" smtClean="0">
                <a:solidFill>
                  <a:srgbClr val="000000"/>
                </a:solidFill>
                <a:latin typeface="Calibri"/>
              </a:rPr>
              <a:t>  </a:t>
            </a:r>
            <a:r>
              <a:rPr lang="en-US" sz="1600" dirty="0" smtClean="0">
                <a:solidFill>
                  <a:srgbClr val="C00000"/>
                </a:solidFill>
                <a:latin typeface="Calibri"/>
              </a:rPr>
              <a:t>What caused the retreat of Antarctic sea ice?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alibri"/>
              </a:rPr>
              <a:t>--A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nomalous mid- 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and high latitude 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southward surface winds forced from the tropics  </a:t>
            </a:r>
          </a:p>
          <a:p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--A 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warmer upper Southern 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Ocean that was the 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culmination of a negative decadal trend of wind stress curl with positive Southern Annular Mode and negative 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Interdecadal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 Pacific Oscillation, Ekman suction that 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moved warmer 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water 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upward 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in the column closer to the surface, a transition to positive </a:t>
            </a:r>
            <a:r>
              <a:rPr lang="en-US" sz="1600" dirty="0" err="1">
                <a:solidFill>
                  <a:prstClr val="black"/>
                </a:solidFill>
                <a:latin typeface="Calibri"/>
              </a:rPr>
              <a:t>Interdecadal</a:t>
            </a:r>
            <a:r>
              <a:rPr lang="en-US" sz="1600" dirty="0">
                <a:solidFill>
                  <a:prstClr val="black"/>
                </a:solidFill>
                <a:latin typeface="Calibri"/>
              </a:rPr>
              <a:t> Pacific Oscillation around 2014-2016, and negative Southern Annular Mode in late 2016.   </a:t>
            </a:r>
          </a:p>
          <a:p>
            <a:r>
              <a:rPr lang="en-US" dirty="0">
                <a:solidFill>
                  <a:prstClr val="black"/>
                </a:solidFill>
                <a:latin typeface="Calibri"/>
              </a:rPr>
              <a:t> </a:t>
            </a:r>
          </a:p>
          <a:p>
            <a:endParaRPr lang="en-US" sz="1600" u="sng" dirty="0" smtClean="0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2" name="Picture 5" descr="NCA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4779" y="6019800"/>
            <a:ext cx="963021" cy="655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-1" y="344269"/>
            <a:ext cx="50292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 smtClean="0">
                <a:solidFill>
                  <a:srgbClr val="FF0000"/>
                </a:solidFill>
                <a:latin typeface="Calibri"/>
              </a:rPr>
              <a:t>Objective: </a:t>
            </a:r>
            <a:r>
              <a:rPr lang="en-US" sz="1600" dirty="0" smtClean="0">
                <a:solidFill>
                  <a:prstClr val="black"/>
                </a:solidFill>
                <a:latin typeface="Calibri"/>
              </a:rPr>
              <a:t>Understand how and why Antarctic sea ice, which had been expanding, suddenly retreated to lowest values in the instrumental record in late 2016</a:t>
            </a:r>
          </a:p>
        </p:txBody>
      </p:sp>
      <p:sp>
        <p:nvSpPr>
          <p:cNvPr id="14" name="Rectangle 13"/>
          <p:cNvSpPr/>
          <p:nvPr/>
        </p:nvSpPr>
        <p:spPr>
          <a:xfrm>
            <a:off x="-1" y="6629400"/>
            <a:ext cx="2319868" cy="22860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72400" y="1978968"/>
            <a:ext cx="9144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>
                <a:solidFill>
                  <a:prstClr val="black"/>
                </a:solidFill>
                <a:latin typeface="Calibri"/>
              </a:rPr>
              <a:t>2016</a:t>
            </a:r>
            <a:endParaRPr lang="en-US" sz="9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8001000" y="609600"/>
            <a:ext cx="0" cy="1307068"/>
          </a:xfrm>
          <a:prstGeom prst="line">
            <a:avLst/>
          </a:prstGeom>
          <a:noFill/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8153400" y="744352"/>
            <a:ext cx="1219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prstClr val="black"/>
                </a:solidFill>
                <a:latin typeface="Calibri"/>
              </a:rPr>
              <a:t>Sudden retreat   of Antarctic      sea ice starting   in late 2016 sustained </a:t>
            </a:r>
          </a:p>
          <a:p>
            <a:r>
              <a:rPr lang="en-US" sz="1100" dirty="0" smtClean="0">
                <a:solidFill>
                  <a:prstClr val="black"/>
                </a:solidFill>
                <a:latin typeface="Calibri"/>
              </a:rPr>
              <a:t>through 2017</a:t>
            </a:r>
            <a:endParaRPr lang="en-US" sz="1100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8001000" y="990600"/>
            <a:ext cx="67235" cy="615363"/>
          </a:xfrm>
          <a:prstGeom prst="straightConnector1">
            <a:avLst/>
          </a:prstGeom>
          <a:noFill/>
          <a:ln w="28575" cap="flat" cmpd="sng" algn="ctr">
            <a:solidFill>
              <a:srgbClr val="C0504D"/>
            </a:solidFill>
            <a:prstDash val="solid"/>
            <a:tailEnd type="triangle"/>
          </a:ln>
          <a:effectLst/>
        </p:spPr>
      </p:cxnSp>
      <p:sp>
        <p:nvSpPr>
          <p:cNvPr id="19" name="Oval 18"/>
          <p:cNvSpPr/>
          <p:nvPr/>
        </p:nvSpPr>
        <p:spPr>
          <a:xfrm>
            <a:off x="4953000" y="2438400"/>
            <a:ext cx="838200" cy="762000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6324600" y="2381842"/>
            <a:ext cx="773298" cy="742358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7706721" y="2381842"/>
            <a:ext cx="751479" cy="742357"/>
          </a:xfrm>
          <a:prstGeom prst="ellipse">
            <a:avLst/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24400" y="2083713"/>
            <a:ext cx="178948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rgbClr val="0070C0"/>
                </a:solidFill>
                <a:latin typeface="Calibri"/>
              </a:rPr>
              <a:t>Cold upper southern ocean during sea ice expansion</a:t>
            </a:r>
            <a:endParaRPr lang="en-US" sz="1100" dirty="0">
              <a:solidFill>
                <a:srgbClr val="0070C0"/>
              </a:solidFill>
              <a:latin typeface="Calibri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705600" y="2066092"/>
            <a:ext cx="244863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rgbClr val="C00000"/>
                </a:solidFill>
                <a:latin typeface="Calibri"/>
              </a:rPr>
              <a:t>Warm upper southern </a:t>
            </a:r>
            <a:r>
              <a:rPr lang="en-US" sz="1000" dirty="0">
                <a:solidFill>
                  <a:srgbClr val="C00000"/>
                </a:solidFill>
                <a:latin typeface="Calibri"/>
              </a:rPr>
              <a:t>ocean in 2016 sustained through </a:t>
            </a:r>
            <a:r>
              <a:rPr lang="en-US" sz="1000" dirty="0" smtClean="0">
                <a:solidFill>
                  <a:srgbClr val="C00000"/>
                </a:solidFill>
                <a:latin typeface="Calibri"/>
              </a:rPr>
              <a:t>2017 with sea ice retreat</a:t>
            </a:r>
            <a:endParaRPr lang="en-US" sz="1000" dirty="0">
              <a:solidFill>
                <a:srgbClr val="C00000"/>
              </a:solidFill>
              <a:latin typeface="Calibri"/>
            </a:endParaRPr>
          </a:p>
          <a:p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flipV="1">
            <a:off x="5867400" y="861632"/>
            <a:ext cx="2048435" cy="360362"/>
          </a:xfrm>
          <a:prstGeom prst="straightConnector1">
            <a:avLst/>
          </a:prstGeom>
          <a:noFill/>
          <a:ln w="28575" cap="flat" cmpd="sng" algn="ctr">
            <a:solidFill>
              <a:srgbClr val="0070C0"/>
            </a:solidFill>
            <a:prstDash val="solid"/>
            <a:tailEnd type="triangle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812245" y="609600"/>
            <a:ext cx="158643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prstClr val="black"/>
                </a:solidFill>
                <a:latin typeface="Calibri"/>
              </a:rPr>
              <a:t>Expansion of Antarctic      sea ice accelerated after 2000</a:t>
            </a:r>
            <a:endParaRPr lang="en-US" sz="1100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770762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419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National Center for Atmospheric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Shearer</dc:creator>
  <cp:lastModifiedBy>Stephanie Shearer</cp:lastModifiedBy>
  <cp:revision>1</cp:revision>
  <dcterms:created xsi:type="dcterms:W3CDTF">2019-03-27T17:32:14Z</dcterms:created>
  <dcterms:modified xsi:type="dcterms:W3CDTF">2019-03-27T17:33:01Z</dcterms:modified>
</cp:coreProperties>
</file>