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A80F-2D6F-4D1F-A7BB-DB5E82577AA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EA1-C5C5-468E-B419-7A40DFA23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3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A80F-2D6F-4D1F-A7BB-DB5E82577AA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EA1-C5C5-468E-B419-7A40DFA23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1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A80F-2D6F-4D1F-A7BB-DB5E82577AA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EA1-C5C5-468E-B419-7A40DFA23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A80F-2D6F-4D1F-A7BB-DB5E82577AA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EA1-C5C5-468E-B419-7A40DFA23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1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A80F-2D6F-4D1F-A7BB-DB5E82577AA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EA1-C5C5-468E-B419-7A40DFA23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8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A80F-2D6F-4D1F-A7BB-DB5E82577AA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EA1-C5C5-468E-B419-7A40DFA23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7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A80F-2D6F-4D1F-A7BB-DB5E82577AA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EA1-C5C5-468E-B419-7A40DFA23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6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A80F-2D6F-4D1F-A7BB-DB5E82577AA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EA1-C5C5-468E-B419-7A40DFA23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7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A80F-2D6F-4D1F-A7BB-DB5E82577AA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EA1-C5C5-468E-B419-7A40DFA23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A80F-2D6F-4D1F-A7BB-DB5E82577AA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EA1-C5C5-468E-B419-7A40DFA23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0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A80F-2D6F-4D1F-A7BB-DB5E82577AA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3EA1-C5C5-468E-B419-7A40DFA23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A80F-2D6F-4D1F-A7BB-DB5E82577AA8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13EA1-C5C5-468E-B419-7A40DFA23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7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28600" y="838200"/>
            <a:ext cx="411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marL="231775" indent="-231775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-76200" y="-762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>
              <a:defRPr/>
            </a:pPr>
            <a:r>
              <a:rPr lang="en-US" sz="2400" b="1" dirty="0"/>
              <a:t>Naturally occurring decadal climate variability is responsible for recent expansion of Antarctic sea ice extent</a:t>
            </a:r>
            <a:endParaRPr lang="en-US" sz="2400" b="1" dirty="0">
              <a:latin typeface="+mn-lt"/>
              <a:cs typeface="Arial" pitchFamily="34" charset="0"/>
            </a:endParaRP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" name="TextBox 5"/>
          <p:cNvSpPr txBox="1"/>
          <p:nvPr/>
        </p:nvSpPr>
        <p:spPr>
          <a:xfrm>
            <a:off x="533400" y="6324600"/>
            <a:ext cx="8382000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5" tIns="45718" rIns="91435" bIns="45718">
            <a:spAutoFit/>
          </a:bodyPr>
          <a:lstStyle/>
          <a:p>
            <a:pPr>
              <a:defRPr/>
            </a:pPr>
            <a:r>
              <a:rPr lang="en-US" sz="1200" dirty="0"/>
              <a:t>Meehl, G.A., J.M. </a:t>
            </a:r>
            <a:r>
              <a:rPr lang="en-US" sz="1200" dirty="0" err="1"/>
              <a:t>Arblaster</a:t>
            </a:r>
            <a:r>
              <a:rPr lang="en-US" sz="1200" dirty="0"/>
              <a:t>, C. </a:t>
            </a:r>
            <a:r>
              <a:rPr lang="en-US" sz="1200" dirty="0" err="1"/>
              <a:t>Bitz</a:t>
            </a:r>
            <a:r>
              <a:rPr lang="en-US" sz="1200" dirty="0"/>
              <a:t>, C.T.Y. Chung, and H. </a:t>
            </a:r>
            <a:r>
              <a:rPr lang="en-US" sz="1200" dirty="0" err="1"/>
              <a:t>Teng</a:t>
            </a:r>
            <a:r>
              <a:rPr lang="en-US" sz="1200" dirty="0"/>
              <a:t>, 2016:  Antarctic sea ice expansion between 2000-2014 driven by tropical Pacific decadal climate variability.  </a:t>
            </a:r>
            <a:r>
              <a:rPr lang="en-US" sz="1200" i="1" dirty="0"/>
              <a:t>Nature Geoscience</a:t>
            </a:r>
            <a:r>
              <a:rPr lang="en-US" sz="1200" dirty="0"/>
              <a:t>, DOI: 10.1038/NGEO2751.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36588"/>
            <a:ext cx="441960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/>
          <a:lstStyle/>
          <a:p>
            <a:pPr marL="231763" indent="-231763" algn="ctr">
              <a:spcBef>
                <a:spcPct val="15000"/>
              </a:spcBef>
              <a:defRPr/>
            </a:pPr>
            <a:r>
              <a:rPr lang="en-US" sz="2000" b="1" dirty="0">
                <a:latin typeface="Calibri" pitchFamily="34" charset="0"/>
                <a:cs typeface="Arial" pitchFamily="34" charset="0"/>
              </a:rPr>
              <a:t>Objective</a:t>
            </a:r>
          </a:p>
          <a:p>
            <a:pPr>
              <a:defRPr/>
            </a:pPr>
            <a:r>
              <a:rPr lang="en-US" dirty="0"/>
              <a:t>Increases in observed Antarctic sea-ice extent have accelerated since the late 1990s, but the average of all climate</a:t>
            </a:r>
          </a:p>
          <a:p>
            <a:pPr>
              <a:defRPr/>
            </a:pPr>
            <a:r>
              <a:rPr lang="en-US" dirty="0"/>
              <a:t>models shows a decline. Are the models wrong, or can natural variability associated with the </a:t>
            </a:r>
            <a:r>
              <a:rPr lang="en-US" dirty="0" err="1"/>
              <a:t>Interdecadal</a:t>
            </a:r>
            <a:r>
              <a:rPr lang="en-US" dirty="0"/>
              <a:t> Pacific Oscillation be playing a role?  </a:t>
            </a:r>
            <a:endParaRPr 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6172200" y="914400"/>
            <a:ext cx="27051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200" b="1">
                <a:solidFill>
                  <a:srgbClr val="0070C0"/>
                </a:solidFill>
                <a:latin typeface="Arial" pitchFamily="34" charset="0"/>
              </a:rPr>
              <a:t>Top:  observed expanding Antarctic sea ice concentrations (blue shading) since the 2000 IPO transition to negative are connected to an anomalously deeper Amundsen Sea Low (“L”)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en-US" altLang="en-US" sz="1200" b="1">
              <a:solidFill>
                <a:srgbClr val="0070C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200" b="1">
                <a:solidFill>
                  <a:srgbClr val="0070C0"/>
                </a:solidFill>
                <a:latin typeface="Arial" pitchFamily="34" charset="0"/>
              </a:rPr>
              <a:t>Bottom:  an idealized climate model with negative precipitation and convective heating anomalies in the eastern equatorial Pacific, where IPO SST anomalies have been negative since 2000, makes a direct connection between negative IPO, deeper Amundsen Sea Low (blue shading and white “L”), northward surface wind anomalies, and expanding Antarctic sea ice</a:t>
            </a:r>
            <a:endParaRPr lang="en-US" altLang="en-US" sz="1800" b="1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76200" y="2819400"/>
            <a:ext cx="4495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marL="231775" indent="-231775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2000" b="1"/>
              <a:t>Approach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1800">
                <a:latin typeface="Arial" pitchFamily="34" charset="0"/>
              </a:rPr>
              <a:t>Analyze observations to show that a deepening of the Amundsen Sea Low in the southeast Pacific has produced northward winds that have expanded sea ice extent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1800">
                <a:latin typeface="Arial" pitchFamily="34" charset="0"/>
              </a:rPr>
              <a:t>Analyze climate model simulations and observations to connect Antarctic sea ice expansion with the IPO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1800">
                <a:latin typeface="Arial" pitchFamily="34" charset="0"/>
              </a:rPr>
              <a:t>Perform model experiments to directly connect negative IPO to deeper Amundsen Sea Low and greater sea ice</a:t>
            </a:r>
          </a:p>
        </p:txBody>
      </p:sp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4457700" y="4338638"/>
            <a:ext cx="50673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Impact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800">
                <a:latin typeface="Arial" pitchFamily="34" charset="0"/>
              </a:rPr>
              <a:t>Surface wind changes that have expanded Antarctic sea ice are mainly driven by sea surface temperature and precipitation anomalies from the naturally-occurring IPO      in the equatorial eastern Pacific, and climate models can simulate these processes. </a:t>
            </a:r>
          </a:p>
        </p:txBody>
      </p:sp>
      <p:sp>
        <p:nvSpPr>
          <p:cNvPr id="11" name="Picture 4"/>
          <p:cNvSpPr>
            <a:spLocks noChangeAspect="1"/>
          </p:cNvSpPr>
          <p:nvPr/>
        </p:nvSpPr>
        <p:spPr bwMode="auto">
          <a:xfrm>
            <a:off x="4267200" y="681038"/>
            <a:ext cx="1884363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4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2016-11-28T21:05:31Z</dcterms:created>
  <dcterms:modified xsi:type="dcterms:W3CDTF">2016-11-28T21:06:03Z</dcterms:modified>
</cp:coreProperties>
</file>