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77825" y="1416050"/>
            <a:ext cx="8415338" cy="155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/>
          <p:nvPr/>
        </p:nvSpPr>
        <p:spPr>
          <a:xfrm>
            <a:off x="180753" y="1062655"/>
            <a:ext cx="3634137" cy="527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31775" indent="-231775" algn="ctr">
              <a:spcBef>
                <a:spcPts val="200"/>
              </a:spcBef>
              <a:defRPr sz="1400" b="1"/>
            </a:pPr>
            <a:r>
              <a:rPr lang="en-US" dirty="0"/>
              <a:t>Background</a:t>
            </a:r>
            <a:endParaRPr dirty="0"/>
          </a:p>
          <a:p>
            <a:pPr marL="285750" indent="-285750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lang="en-US" sz="1400" dirty="0"/>
              <a:t>Cyclonic vortices known as low pressure systems produce a large fraction of monsoon rainfall in South Asia.  Only about one-third of these vortices intensify into the strong storms known as monsoon depressions, which produce extreme rainfall.</a:t>
            </a:r>
            <a:endParaRPr b="1" dirty="0"/>
          </a:p>
          <a:p>
            <a:pPr marL="231775" indent="-231775" algn="ctr">
              <a:spcBef>
                <a:spcPts val="1000"/>
              </a:spcBef>
              <a:defRPr sz="1400" b="1"/>
            </a:pPr>
            <a:r>
              <a:rPr lang="en-US" dirty="0"/>
              <a:t>Findings &amp; Impact</a:t>
            </a:r>
            <a:endParaRPr sz="1400" b="1" dirty="0"/>
          </a:p>
          <a:p>
            <a:pPr marL="283463" indent="-283463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lang="en-US" sz="1400" dirty="0"/>
              <a:t>The intensification of weak low pressure systems into monsoon depressions was found to be greatly enhanced in observations by the Madden-Julian Oscillation, the dominant planetary-scale mode of variability of the tropical atmosphere.</a:t>
            </a:r>
          </a:p>
          <a:p>
            <a:pPr marL="283463" indent="-283463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lang="en-US" sz="1400" dirty="0"/>
              <a:t>Depressions were two to three times more likely to develop from low pressure systems that formed during the convectively active phase of the MJO compared with the inactive phase.</a:t>
            </a:r>
          </a:p>
          <a:p>
            <a:pPr marL="283463" indent="-283463">
              <a:spcBef>
                <a:spcPts val="200"/>
              </a:spcBef>
              <a:buSzPct val="100000"/>
              <a:buFont typeface="Arial"/>
              <a:buChar char="●"/>
              <a:defRPr sz="1400"/>
            </a:pPr>
            <a:r>
              <a:rPr lang="en-US" sz="1400" dirty="0"/>
              <a:t>These results used a dataset of monsoon low pressure system tracks developed by the RGMA Monsoon Extremes project.</a:t>
            </a:r>
          </a:p>
        </p:txBody>
      </p:sp>
      <p:sp>
        <p:nvSpPr>
          <p:cNvPr id="22" name="Rectangle 5"/>
          <p:cNvSpPr txBox="1"/>
          <p:nvPr/>
        </p:nvSpPr>
        <p:spPr>
          <a:xfrm>
            <a:off x="531627" y="69645"/>
            <a:ext cx="803542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/>
              <a:t>Large enhancement of monsoon depression intensification by the Madden-Julian Oscillation</a:t>
            </a:r>
            <a:endParaRPr sz="2400" dirty="0"/>
          </a:p>
        </p:txBody>
      </p:sp>
      <p:sp>
        <p:nvSpPr>
          <p:cNvPr id="23" name="Text Box 6"/>
          <p:cNvSpPr txBox="1"/>
          <p:nvPr/>
        </p:nvSpPr>
        <p:spPr>
          <a:xfrm>
            <a:off x="4167527" y="5698548"/>
            <a:ext cx="4541044" cy="553998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1000" dirty="0" err="1"/>
              <a:t>Karmakar</a:t>
            </a:r>
            <a:r>
              <a:rPr lang="en-US" sz="1000" dirty="0"/>
              <a:t>, N., Boos, W. R., &amp; </a:t>
            </a:r>
            <a:r>
              <a:rPr lang="en-US" sz="1000" dirty="0" err="1"/>
              <a:t>Misra</a:t>
            </a:r>
            <a:r>
              <a:rPr lang="en-US" sz="1000" dirty="0"/>
              <a:t>, V. (2021). Influence of intraseasonal variability on the development of monsoon depressions. </a:t>
            </a:r>
            <a:r>
              <a:rPr lang="en-US" sz="1000" i="1" dirty="0"/>
              <a:t>Geophysical Research Letters</a:t>
            </a:r>
            <a:r>
              <a:rPr lang="en-US" sz="1000" dirty="0"/>
              <a:t>, </a:t>
            </a:r>
            <a:r>
              <a:rPr lang="en-US" sz="1000" b="1" dirty="0"/>
              <a:t>48</a:t>
            </a:r>
            <a:r>
              <a:rPr lang="en-US" sz="1000" dirty="0"/>
              <a:t>, e2020GL090425. https://</a:t>
            </a:r>
            <a:r>
              <a:rPr lang="en-US" sz="1000" dirty="0" err="1"/>
              <a:t>doi.org</a:t>
            </a:r>
            <a:r>
              <a:rPr lang="en-US" sz="1000" dirty="0"/>
              <a:t>/10.1029/2020GL090425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7032927" y="1774372"/>
            <a:ext cx="2004138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Counts of monsoon depressions forming in each phase of the boreal summer Madden-Julian Oscillation (here labelled as the ISO [intraseasonal oscillation]).  Colors denote whether the weak disturbance that intensified into a depression initially formed initially over ocean or land.  Note the 2-3 fold increase in the convectively active phases (5-7).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ED663E-297E-7349-801C-FCAB9109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208" y="1107696"/>
            <a:ext cx="3159260" cy="44781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OE-Sample-Slide-Highlights-Template">
  <a:themeElements>
    <a:clrScheme name="DOE-Sample-Slide-Highlights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OE-Sample-Slide-Highlights-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OE-Sample-Slide-Highlights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OE-Sample-Slide-Highlights-Template">
  <a:themeElements>
    <a:clrScheme name="DOE-Sample-Slide-Highlights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OE-Sample-Slide-Highlights-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OE-Sample-Slide-Highlights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236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Bill Boos</cp:lastModifiedBy>
  <cp:revision>17</cp:revision>
  <dcterms:modified xsi:type="dcterms:W3CDTF">2021-01-26T23:08:38Z</dcterms:modified>
</cp:coreProperties>
</file>