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
  </p:notesMasterIdLst>
  <p:sldIdLst>
    <p:sldId id="257"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25"/>
    <p:restoredTop sz="78880" autoAdjust="0"/>
  </p:normalViewPr>
  <p:slideViewPr>
    <p:cSldViewPr snapToGrid="0" snapToObjects="1">
      <p:cViewPr varScale="1">
        <p:scale>
          <a:sx n="90" d="100"/>
          <a:sy n="90" d="100"/>
        </p:scale>
        <p:origin x="165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DA026-1669-F746-A75E-F5571ECEE025}" type="datetimeFigureOut">
              <a:rPr lang="en-US" smtClean="0"/>
              <a:t>8/11/2017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3E706E-AC93-F042-9189-006D9FE7788B}" type="slidenum">
              <a:rPr lang="en-US" smtClean="0"/>
              <a:t>‹#›</a:t>
            </a:fld>
            <a:endParaRPr lang="en-US"/>
          </a:p>
        </p:txBody>
      </p:sp>
    </p:spTree>
    <p:extLst>
      <p:ext uri="{BB962C8B-B14F-4D97-AF65-F5344CB8AC3E}">
        <p14:creationId xmlns:p14="http://schemas.microsoft.com/office/powerpoint/2010/main" val="1264053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defTabSz="918367">
              <a:defRPr/>
            </a:pPr>
            <a:r>
              <a:rPr lang="en-US" dirty="0"/>
              <a:t>Impact Factor: 19.304</a:t>
            </a:r>
          </a:p>
          <a:p>
            <a:pPr defTabSz="918367">
              <a:defRPr/>
            </a:pPr>
            <a:r>
              <a:rPr lang="en-US" dirty="0"/>
              <a:t>PI: Jiafu Mao and </a:t>
            </a:r>
            <a:r>
              <a:rPr lang="en-US" dirty="0" err="1"/>
              <a:t>Xiaoying</a:t>
            </a:r>
            <a:r>
              <a:rPr lang="en-US" dirty="0"/>
              <a:t> Shi (for</a:t>
            </a:r>
            <a:r>
              <a:rPr lang="en-US" baseline="0" dirty="0"/>
              <a:t> ORNL work)</a:t>
            </a:r>
          </a:p>
          <a:p>
            <a:pPr defTabSz="918367">
              <a:defRPr/>
            </a:pPr>
            <a:r>
              <a:rPr lang="en-US" baseline="0" dirty="0"/>
              <a:t>PM: </a:t>
            </a:r>
            <a:r>
              <a:rPr lang="en-US" sz="1200" kern="1200" dirty="0" err="1">
                <a:solidFill>
                  <a:schemeClr val="tx1"/>
                </a:solidFill>
                <a:effectLst/>
                <a:latin typeface="+mn-lt"/>
                <a:ea typeface="+mn-ea"/>
                <a:cs typeface="+mn-cs"/>
              </a:rPr>
              <a:t>Renu</a:t>
            </a:r>
            <a:r>
              <a:rPr lang="en-US" sz="1200" kern="1200" dirty="0">
                <a:solidFill>
                  <a:schemeClr val="tx1"/>
                </a:solidFill>
                <a:effectLst/>
                <a:latin typeface="+mn-lt"/>
                <a:ea typeface="+mn-ea"/>
                <a:cs typeface="+mn-cs"/>
              </a:rPr>
              <a:t> Joseph</a:t>
            </a:r>
            <a:r>
              <a:rPr lang="en-US" baseline="0" dirty="0"/>
              <a:t> (</a:t>
            </a:r>
            <a:r>
              <a:rPr lang="en-US" sz="1200" kern="1200" dirty="0">
                <a:solidFill>
                  <a:schemeClr val="tx1"/>
                </a:solidFill>
                <a:effectLst/>
                <a:latin typeface="+mn-lt"/>
                <a:ea typeface="+mn-ea"/>
                <a:cs typeface="+mn-cs"/>
              </a:rPr>
              <a:t>Regional and Global Climate Modeling</a:t>
            </a:r>
            <a:r>
              <a:rPr lang="en-US" baseline="0" dirty="0"/>
              <a:t>, BER)</a:t>
            </a:r>
          </a:p>
          <a:p>
            <a:pPr defTabSz="918367">
              <a:defRPr/>
            </a:pPr>
            <a:endParaRPr lang="en-US" baseline="0" dirty="0"/>
          </a:p>
          <a:p>
            <a:pPr defTabSz="918367">
              <a:defRPr/>
            </a:pPr>
            <a:r>
              <a:rPr lang="en-US" baseline="0" dirty="0"/>
              <a:t>Notes:</a:t>
            </a:r>
          </a:p>
          <a:p>
            <a:r>
              <a:rPr lang="en-US" sz="1200" b="0" kern="1200" dirty="0">
                <a:solidFill>
                  <a:schemeClr val="tx1"/>
                </a:solidFill>
                <a:effectLst/>
                <a:latin typeface="+mn-lt"/>
                <a:ea typeface="+mn-ea"/>
                <a:cs typeface="+mn-cs"/>
              </a:rPr>
              <a:t>Ongoing spring warming allows the growing season to begin earlier, enhancing carbon uptake in northern ecosystems.</a:t>
            </a:r>
            <a:r>
              <a:rPr lang="en-US" sz="1200" b="0" kern="1200" baseline="0" dirty="0">
                <a:solidFill>
                  <a:schemeClr val="tx1"/>
                </a:solidFill>
                <a:effectLst/>
                <a:latin typeface="+mn-lt"/>
                <a:ea typeface="+mn-ea"/>
                <a:cs typeface="+mn-cs"/>
              </a:rPr>
              <a:t> Here w</a:t>
            </a:r>
            <a:r>
              <a:rPr lang="en-US" sz="1200" kern="1200" dirty="0">
                <a:solidFill>
                  <a:schemeClr val="tx1"/>
                </a:solidFill>
                <a:effectLst/>
                <a:latin typeface="+mn-lt"/>
                <a:ea typeface="+mn-ea"/>
                <a:cs typeface="+mn-cs"/>
              </a:rPr>
              <a:t>e use 34 years of atmospheric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concentration measurements at Barrow, Alaska (BRW, 71° N) to show that the </a:t>
            </a:r>
            <a:r>
              <a:rPr lang="en-US" sz="1200" kern="1200" dirty="0" err="1">
                <a:solidFill>
                  <a:schemeClr val="tx1"/>
                </a:solidFill>
                <a:effectLst/>
                <a:latin typeface="+mn-lt"/>
                <a:ea typeface="+mn-ea"/>
                <a:cs typeface="+mn-cs"/>
              </a:rPr>
              <a:t>interannual</a:t>
            </a:r>
            <a:r>
              <a:rPr lang="en-US" sz="1200" kern="1200" dirty="0">
                <a:solidFill>
                  <a:schemeClr val="tx1"/>
                </a:solidFill>
                <a:effectLst/>
                <a:latin typeface="+mn-lt"/>
                <a:ea typeface="+mn-ea"/>
                <a:cs typeface="+mn-cs"/>
              </a:rPr>
              <a:t> relationship between spring temperature and carbon uptake has recently shifted. Two indicators, the spring zero-crossing date of atmospheric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(SZC) and the magnitude of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drawdown between May and June (SCC), were defined. The previously reported strong correlation between SZC, SCC and ST was found in the first 17 years of measurements, but disappeared in the last 17 years. As a result, the sensitivity of both SZC and SCC to warming decreased. Simulations with an atmospheric transport model coupled to a terrestrial ecosystem model suggest that the weakened </a:t>
            </a:r>
            <a:r>
              <a:rPr lang="en-US" sz="1200" kern="1200" dirty="0" err="1">
                <a:solidFill>
                  <a:schemeClr val="tx1"/>
                </a:solidFill>
                <a:effectLst/>
                <a:latin typeface="+mn-lt"/>
                <a:ea typeface="+mn-ea"/>
                <a:cs typeface="+mn-cs"/>
              </a:rPr>
              <a:t>interannual</a:t>
            </a:r>
            <a:r>
              <a:rPr lang="en-US" sz="1200" kern="1200" dirty="0">
                <a:solidFill>
                  <a:schemeClr val="tx1"/>
                </a:solidFill>
                <a:effectLst/>
                <a:latin typeface="+mn-lt"/>
                <a:ea typeface="+mn-ea"/>
                <a:cs typeface="+mn-cs"/>
              </a:rPr>
              <a:t> correlation of SZC and SCC with ST in the last 17 years is attributable to the declining temperature response of spring net primary productivity (NPP) rather than to changes in heterotrophic respiration (HR) or in atmospheric transport patterns. </a:t>
            </a:r>
            <a:r>
              <a:rPr lang="en-US" sz="1200" b="0" kern="1200" dirty="0">
                <a:solidFill>
                  <a:schemeClr val="tx1"/>
                </a:solidFill>
                <a:effectLst/>
                <a:latin typeface="+mn-lt"/>
                <a:ea typeface="+mn-ea"/>
                <a:cs typeface="+mn-cs"/>
              </a:rPr>
              <a:t>Reduced chilling during dormancy and emerging light limitation are possible mechanisms that may have contributed to the loss of NPP response to ST. Our results thus challenge the ‘warmer spring–bigger sink’ mechanism. </a:t>
            </a:r>
          </a:p>
          <a:p>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00B050"/>
                </a:solidFill>
              </a:rPr>
              <a:t>Notes for figure: Frequency distributions of the partial correlation coefficient of SZC (RSZC) with March–June temperature during the first 17 years (blue) (1979–1995) and the second (red), more recent 17 years (1996–2012). </a:t>
            </a:r>
            <a:r>
              <a:rPr lang="en-US" sz="1200" i="1" dirty="0">
                <a:solidFill>
                  <a:srgbClr val="00B050"/>
                </a:solidFill>
              </a:rPr>
              <a:t>Statistically significant partial correlation coefficients are indicated as dotted lines (magenta: P &lt; 0.05 and brown: P &lt; 0.1). Model-NPP indicates the effect of boreal NPP change on RSZC; Model-HR indicates the effect of boreal HR change on RSZC.</a:t>
            </a:r>
            <a:endParaRPr lang="en-US" b="0" dirty="0"/>
          </a:p>
        </p:txBody>
      </p:sp>
      <p:sp>
        <p:nvSpPr>
          <p:cNvPr id="4" name="Slide Number Placeholder 3"/>
          <p:cNvSpPr>
            <a:spLocks noGrp="1"/>
          </p:cNvSpPr>
          <p:nvPr>
            <p:ph type="sldNum" sz="quarter" idx="10"/>
          </p:nvPr>
        </p:nvSpPr>
        <p:spPr/>
        <p:txBody>
          <a:bodyPr/>
          <a:lstStyle/>
          <a:p>
            <a:pPr defTabSz="931676">
              <a:defRPr/>
            </a:pPr>
            <a:fld id="{8F0D04E2-E3BA-4E3A-B019-3A9508EBD706}" type="slidenum">
              <a:rPr lang="en-US" sz="1800" kern="0">
                <a:solidFill>
                  <a:prstClr val="black"/>
                </a:solidFill>
              </a:rPr>
              <a:pPr defTabSz="931676">
                <a:defRPr/>
              </a:pPr>
              <a:t>1</a:t>
            </a:fld>
            <a:endParaRPr lang="en-US" sz="1800" kern="0" dirty="0">
              <a:solidFill>
                <a:prstClr val="black"/>
              </a:solidFill>
            </a:endParaRPr>
          </a:p>
        </p:txBody>
      </p:sp>
    </p:spTree>
    <p:extLst>
      <p:ext uri="{BB962C8B-B14F-4D97-AF65-F5344CB8AC3E}">
        <p14:creationId xmlns:p14="http://schemas.microsoft.com/office/powerpoint/2010/main" val="208422108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3.jpeg"/><Relationship Id="rId4" Type="http://schemas.openxmlformats.org/officeDocument/2006/relationships/image" Target="../media/image6.png"/><Relationship Id="rId9"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10" name="Freeform 5"/>
          <p:cNvSpPr>
            <a:spLocks/>
          </p:cNvSpPr>
          <p:nvPr userDrawn="1"/>
        </p:nvSpPr>
        <p:spPr bwMode="auto">
          <a:xfrm>
            <a:off x="5679806" y="2"/>
            <a:ext cx="3464194" cy="6861871"/>
          </a:xfrm>
          <a:custGeom>
            <a:avLst/>
            <a:gdLst>
              <a:gd name="T0" fmla="*/ 149 w 1094"/>
              <a:gd name="T1" fmla="*/ 2166 h 2166"/>
              <a:gd name="T2" fmla="*/ 1094 w 1094"/>
              <a:gd name="T3" fmla="*/ 2166 h 2166"/>
              <a:gd name="T4" fmla="*/ 1094 w 1094"/>
              <a:gd name="T5" fmla="*/ 0 h 2166"/>
              <a:gd name="T6" fmla="*/ 0 w 1094"/>
              <a:gd name="T7" fmla="*/ 0 h 2166"/>
              <a:gd name="T8" fmla="*/ 149 w 1094"/>
              <a:gd name="T9" fmla="*/ 2166 h 2166"/>
            </a:gdLst>
            <a:ahLst/>
            <a:cxnLst>
              <a:cxn ang="0">
                <a:pos x="T0" y="T1"/>
              </a:cxn>
              <a:cxn ang="0">
                <a:pos x="T2" y="T3"/>
              </a:cxn>
              <a:cxn ang="0">
                <a:pos x="T4" y="T5"/>
              </a:cxn>
              <a:cxn ang="0">
                <a:pos x="T6" y="T7"/>
              </a:cxn>
              <a:cxn ang="0">
                <a:pos x="T8" y="T9"/>
              </a:cxn>
            </a:cxnLst>
            <a:rect l="0" t="0" r="r" b="b"/>
            <a:pathLst>
              <a:path w="1094" h="2166">
                <a:moveTo>
                  <a:pt x="149" y="2166"/>
                </a:moveTo>
                <a:cubicBezTo>
                  <a:pt x="1094" y="2166"/>
                  <a:pt x="1094" y="2166"/>
                  <a:pt x="1094" y="2166"/>
                </a:cubicBezTo>
                <a:cubicBezTo>
                  <a:pt x="1094" y="0"/>
                  <a:pt x="1094" y="0"/>
                  <a:pt x="1094" y="0"/>
                </a:cubicBezTo>
                <a:cubicBezTo>
                  <a:pt x="0" y="0"/>
                  <a:pt x="0" y="0"/>
                  <a:pt x="0" y="0"/>
                </a:cubicBezTo>
                <a:cubicBezTo>
                  <a:pt x="0" y="0"/>
                  <a:pt x="304" y="816"/>
                  <a:pt x="149" y="2166"/>
                </a:cubicBezTo>
                <a:close/>
              </a:path>
            </a:pathLst>
          </a:custGeom>
          <a:solidFill>
            <a:srgbClr val="027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1800">
              <a:solidFill>
                <a:prstClr val="black"/>
              </a:solidFill>
              <a:cs typeface="Arial" charset="0"/>
            </a:endParaRPr>
          </a:p>
        </p:txBody>
      </p:sp>
      <p:sp>
        <p:nvSpPr>
          <p:cNvPr id="12" name="Freeform 6"/>
          <p:cNvSpPr>
            <a:spLocks/>
          </p:cNvSpPr>
          <p:nvPr userDrawn="1"/>
        </p:nvSpPr>
        <p:spPr bwMode="auto">
          <a:xfrm>
            <a:off x="5377264" y="2"/>
            <a:ext cx="1272781" cy="6861871"/>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7" y="767"/>
                  <a:pt x="221" y="2166"/>
                </a:cubicBezTo>
                <a:close/>
              </a:path>
            </a:pathLst>
          </a:custGeom>
          <a:solidFill>
            <a:srgbClr val="85B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1800">
              <a:solidFill>
                <a:prstClr val="black"/>
              </a:solidFill>
              <a:cs typeface="Arial" charset="0"/>
            </a:endParaRPr>
          </a:p>
        </p:txBody>
      </p:sp>
      <p:pic>
        <p:nvPicPr>
          <p:cNvPr id="4" name="Picture 3"/>
          <p:cNvPicPr>
            <a:picLocks noChangeAspect="1"/>
          </p:cNvPicPr>
          <p:nvPr userDrawn="1"/>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l="56338" r="11360" b="9696"/>
          <a:stretch/>
        </p:blipFill>
        <p:spPr>
          <a:xfrm>
            <a:off x="6180668" y="67"/>
            <a:ext cx="2953546" cy="6192917"/>
          </a:xfrm>
          <a:prstGeom prst="rect">
            <a:avLst/>
          </a:prstGeom>
        </p:spPr>
      </p:pic>
      <p:pic>
        <p:nvPicPr>
          <p:cNvPr id="18"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21203" t="21203"/>
          <a:stretch/>
        </p:blipFill>
        <p:spPr bwMode="auto">
          <a:xfrm>
            <a:off x="4934680" y="811971"/>
            <a:ext cx="2130752" cy="2152275"/>
          </a:xfrm>
          <a:prstGeom prst="ellipse">
            <a:avLst/>
          </a:prstGeom>
          <a:blipFill>
            <a:blip r:embed="rId4"/>
            <a:stretch>
              <a:fillRect l="-19758" t="-92480" r="-25422" b="-45429"/>
            </a:stretch>
          </a:blip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21543" y="1391082"/>
            <a:ext cx="1865376" cy="1865376"/>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17"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5849119" y="2728864"/>
            <a:ext cx="1645920" cy="1645920"/>
          </a:xfrm>
          <a:prstGeom prst="ellipse">
            <a:avLst/>
          </a:prstGeom>
          <a:blipFill>
            <a:blip r:embed="rId4"/>
            <a:stretch>
              <a:fillRect l="-19758" t="-92480" r="-25422" b="-45429"/>
            </a:stretch>
          </a:blip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extLst/>
        </p:spPr>
      </p:pic>
      <p:pic>
        <p:nvPicPr>
          <p:cNvPr id="20" name="Picture 19"/>
          <p:cNvPicPr>
            <a:picLocks noChangeAspect="1"/>
          </p:cNvPicPr>
          <p:nvPr userDrawn="1"/>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a:ext>
            </a:extLst>
          </a:blip>
          <a:srcRect l="53723" t="46829" r="5491"/>
          <a:stretch/>
        </p:blipFill>
        <p:spPr>
          <a:xfrm rot="5400000" flipH="1">
            <a:off x="-39312" y="38846"/>
            <a:ext cx="3519399" cy="3441027"/>
          </a:xfrm>
          <a:prstGeom prst="rect">
            <a:avLst/>
          </a:prstGeom>
        </p:spPr>
      </p:pic>
      <p:sp>
        <p:nvSpPr>
          <p:cNvPr id="8" name="AutoShape 3"/>
          <p:cNvSpPr>
            <a:spLocks noChangeAspect="1" noChangeArrowheads="1" noTextEdit="1"/>
          </p:cNvSpPr>
          <p:nvPr userDrawn="1"/>
        </p:nvSpPr>
        <p:spPr bwMode="auto">
          <a:xfrm rot="16200000">
            <a:off x="3800344" y="1503009"/>
            <a:ext cx="6858002" cy="3809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1800">
              <a:solidFill>
                <a:prstClr val="black"/>
              </a:solidFill>
              <a:cs typeface="Arial" charset="0"/>
            </a:endParaRPr>
          </a:p>
        </p:txBody>
      </p:sp>
      <p:sp>
        <p:nvSpPr>
          <p:cNvPr id="2" name="Title 1"/>
          <p:cNvSpPr>
            <a:spLocks noGrp="1"/>
          </p:cNvSpPr>
          <p:nvPr userDrawn="1">
            <p:ph type="ctrTitle"/>
          </p:nvPr>
        </p:nvSpPr>
        <p:spPr>
          <a:xfrm>
            <a:off x="201168" y="212864"/>
            <a:ext cx="4160172" cy="923330"/>
          </a:xfrm>
        </p:spPr>
        <p:txBody>
          <a:bodyPr/>
          <a:lstStyle>
            <a:lvl1pPr algn="l">
              <a:defRPr sz="3000">
                <a:solidFill>
                  <a:schemeClr val="tx2"/>
                </a:solidFill>
              </a:defRPr>
            </a:lvl1pPr>
          </a:lstStyle>
          <a:p>
            <a:r>
              <a:rPr lang="en-US"/>
              <a:t>Click to edit Master title style</a:t>
            </a:r>
            <a:endParaRPr lang="en-US" dirty="0"/>
          </a:p>
        </p:txBody>
      </p:sp>
      <p:sp>
        <p:nvSpPr>
          <p:cNvPr id="3" name="Subtitle 2"/>
          <p:cNvSpPr>
            <a:spLocks noGrp="1"/>
          </p:cNvSpPr>
          <p:nvPr userDrawn="1">
            <p:ph type="subTitle" idx="1"/>
          </p:nvPr>
        </p:nvSpPr>
        <p:spPr>
          <a:xfrm>
            <a:off x="201169" y="1761403"/>
            <a:ext cx="3255297" cy="757130"/>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9" name="TextBox 18"/>
          <p:cNvSpPr txBox="1"/>
          <p:nvPr userDrawn="1"/>
        </p:nvSpPr>
        <p:spPr>
          <a:xfrm>
            <a:off x="211135" y="6313043"/>
            <a:ext cx="2114681" cy="400110"/>
          </a:xfrm>
          <a:prstGeom prst="rect">
            <a:avLst/>
          </a:prstGeom>
          <a:noFill/>
        </p:spPr>
        <p:txBody>
          <a:bodyPr wrap="none" rtlCol="0">
            <a:spAutoFit/>
          </a:bodyPr>
          <a:lstStyle/>
          <a:p>
            <a:pPr fontAlgn="base">
              <a:spcBef>
                <a:spcPct val="0"/>
              </a:spcBef>
              <a:spcAft>
                <a:spcPct val="0"/>
              </a:spcAft>
            </a:pPr>
            <a:r>
              <a:rPr lang="en-US" sz="1000" dirty="0">
                <a:solidFill>
                  <a:srgbClr val="1E7640"/>
                </a:solidFill>
                <a:cs typeface="Arial" charset="0"/>
              </a:rPr>
              <a:t>ORNL is managed by UT-Battelle </a:t>
            </a:r>
            <a:br>
              <a:rPr lang="en-US" sz="1000" dirty="0">
                <a:solidFill>
                  <a:srgbClr val="1E7640"/>
                </a:solidFill>
                <a:cs typeface="Arial" charset="0"/>
              </a:rPr>
            </a:br>
            <a:r>
              <a:rPr lang="en-US" sz="1000" dirty="0">
                <a:solidFill>
                  <a:srgbClr val="1E7640"/>
                </a:solidFill>
                <a:cs typeface="Arial" charset="0"/>
              </a:rPr>
              <a:t>for the US Department of Energy</a:t>
            </a:r>
          </a:p>
        </p:txBody>
      </p:sp>
      <p:pic>
        <p:nvPicPr>
          <p:cNvPr id="24" name="Picture 23"/>
          <p:cNvPicPr>
            <a:picLocks noChangeAspect="1"/>
          </p:cNvPicPr>
          <p:nvPr userDrawn="1"/>
        </p:nvPicPr>
        <p:blipFill>
          <a:blip r:embed="rId8" cstate="screen">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tretch>
            <a:fillRect/>
          </a:stretch>
        </p:blipFill>
        <p:spPr>
          <a:xfrm>
            <a:off x="7448550" y="6338371"/>
            <a:ext cx="1329900" cy="316766"/>
          </a:xfrm>
          <a:prstGeom prst="rect">
            <a:avLst/>
          </a:prstGeom>
        </p:spPr>
      </p:pic>
      <p:pic>
        <p:nvPicPr>
          <p:cNvPr id="14" name="Picture 1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71164" y="6362156"/>
            <a:ext cx="1753034" cy="292983"/>
          </a:xfrm>
          <a:prstGeom prst="rect">
            <a:avLst/>
          </a:prstGeom>
        </p:spPr>
      </p:pic>
      <p:sp>
        <p:nvSpPr>
          <p:cNvPr id="5" name="TextBox 4"/>
          <p:cNvSpPr txBox="1"/>
          <p:nvPr userDrawn="1"/>
        </p:nvSpPr>
        <p:spPr>
          <a:xfrm>
            <a:off x="5221224" y="6192982"/>
            <a:ext cx="2227326" cy="341632"/>
          </a:xfrm>
          <a:prstGeom prst="rect">
            <a:avLst/>
          </a:prstGeom>
          <a:noFill/>
        </p:spPr>
        <p:txBody>
          <a:bodyPr wrap="square" rtlCol="0">
            <a:spAutoFit/>
          </a:bodyPr>
          <a:lstStyle/>
          <a:p>
            <a:pPr algn="ctr" fontAlgn="base">
              <a:lnSpc>
                <a:spcPct val="90000"/>
              </a:lnSpc>
              <a:spcBef>
                <a:spcPct val="0"/>
              </a:spcBef>
              <a:spcAft>
                <a:spcPct val="0"/>
              </a:spcAft>
            </a:pPr>
            <a:r>
              <a:rPr lang="en-US" sz="1800" b="1" dirty="0">
                <a:solidFill>
                  <a:srgbClr val="A03123">
                    <a:lumMod val="60000"/>
                    <a:lumOff val="40000"/>
                  </a:srgbClr>
                </a:solidFill>
                <a:latin typeface="Marker Felt Wide" charset="0"/>
                <a:ea typeface="Marker Felt Wide" charset="0"/>
                <a:cs typeface="Marker Felt Wide" charset="0"/>
              </a:rPr>
              <a:t>DRAFT</a:t>
            </a: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9434" y="228600"/>
            <a:ext cx="8636290" cy="424732"/>
          </a:xfrm>
        </p:spPr>
        <p:txBody>
          <a:bodyPr/>
          <a:lstStyle>
            <a:lvl1pPr>
              <a:defRPr sz="2400"/>
            </a:lvl1pPr>
          </a:lstStyle>
          <a:p>
            <a:r>
              <a:rPr lang="en-US" dirty="0"/>
              <a:t>Click to edit Master title style</a:t>
            </a:r>
          </a:p>
        </p:txBody>
      </p:sp>
      <p:sp>
        <p:nvSpPr>
          <p:cNvPr id="3" name="Content Placeholder 2"/>
          <p:cNvSpPr>
            <a:spLocks noGrp="1"/>
          </p:cNvSpPr>
          <p:nvPr>
            <p:ph idx="1"/>
          </p:nvPr>
        </p:nvSpPr>
        <p:spPr>
          <a:xfrm>
            <a:off x="201168" y="1508760"/>
            <a:ext cx="8642640" cy="4195415"/>
          </a:xfrm>
        </p:spPr>
        <p:txBody>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sz="14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5221224" y="6192982"/>
            <a:ext cx="2227326" cy="341632"/>
          </a:xfrm>
          <a:prstGeom prst="rect">
            <a:avLst/>
          </a:prstGeom>
          <a:noFill/>
        </p:spPr>
        <p:txBody>
          <a:bodyPr wrap="square" rtlCol="0">
            <a:spAutoFit/>
          </a:bodyPr>
          <a:lstStyle/>
          <a:p>
            <a:pPr algn="ctr" fontAlgn="base">
              <a:lnSpc>
                <a:spcPct val="90000"/>
              </a:lnSpc>
              <a:spcBef>
                <a:spcPct val="0"/>
              </a:spcBef>
              <a:spcAft>
                <a:spcPct val="0"/>
              </a:spcAft>
            </a:pPr>
            <a:r>
              <a:rPr lang="en-US" sz="1800" b="1" dirty="0">
                <a:solidFill>
                  <a:srgbClr val="A03123">
                    <a:lumMod val="60000"/>
                    <a:lumOff val="40000"/>
                  </a:srgbClr>
                </a:solidFill>
                <a:latin typeface="Marker Felt Wide" charset="0"/>
                <a:ea typeface="Marker Felt Wide" charset="0"/>
                <a:cs typeface="Marker Felt Wide" charset="0"/>
              </a:rPr>
              <a:t>DRAFT</a:t>
            </a: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1168" y="228600"/>
            <a:ext cx="8628678" cy="420624"/>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204416" y="1402417"/>
            <a:ext cx="4192528"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04416" y="2227999"/>
            <a:ext cx="4192528" cy="3674610"/>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3493" y="1402417"/>
            <a:ext cx="4194175"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53493" y="2227999"/>
            <a:ext cx="4194175" cy="3674610"/>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5221224" y="6192982"/>
            <a:ext cx="2227326" cy="341632"/>
          </a:xfrm>
          <a:prstGeom prst="rect">
            <a:avLst/>
          </a:prstGeom>
          <a:noFill/>
        </p:spPr>
        <p:txBody>
          <a:bodyPr wrap="square" rtlCol="0">
            <a:spAutoFit/>
          </a:bodyPr>
          <a:lstStyle/>
          <a:p>
            <a:pPr algn="ctr" fontAlgn="base">
              <a:lnSpc>
                <a:spcPct val="90000"/>
              </a:lnSpc>
              <a:spcBef>
                <a:spcPct val="0"/>
              </a:spcBef>
              <a:spcAft>
                <a:spcPct val="0"/>
              </a:spcAft>
            </a:pPr>
            <a:r>
              <a:rPr lang="en-US" sz="1800" b="1" dirty="0">
                <a:solidFill>
                  <a:srgbClr val="A03123">
                    <a:lumMod val="60000"/>
                    <a:lumOff val="40000"/>
                  </a:srgbClr>
                </a:solidFill>
                <a:latin typeface="Marker Felt Wide" charset="0"/>
                <a:ea typeface="Marker Felt Wide" charset="0"/>
                <a:cs typeface="Marker Felt Wide" charset="0"/>
              </a:rPr>
              <a:t>DRAFT</a:t>
            </a: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l="53723" t="46829" r="5491"/>
          <a:stretch/>
        </p:blipFill>
        <p:spPr>
          <a:xfrm rot="5400000" flipH="1">
            <a:off x="-39312" y="38846"/>
            <a:ext cx="3519399" cy="3441027"/>
          </a:xfrm>
          <a:prstGeom prst="rect">
            <a:avLst/>
          </a:prstGeom>
        </p:spPr>
      </p:pic>
      <p:sp>
        <p:nvSpPr>
          <p:cNvPr id="7" name="Freeform 13"/>
          <p:cNvSpPr>
            <a:spLocks/>
          </p:cNvSpPr>
          <p:nvPr userDrawn="1"/>
        </p:nvSpPr>
        <p:spPr bwMode="auto">
          <a:xfrm>
            <a:off x="5377264" y="0"/>
            <a:ext cx="1236663"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a:effectLst>
            <a:outerShdw dist="25400" algn="l" rotWithShape="0">
              <a:schemeClr val="tx2"/>
            </a:outerShdw>
          </a:effec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1800">
              <a:solidFill>
                <a:prstClr val="black"/>
              </a:solidFill>
              <a:cs typeface="Arial" charset="0"/>
            </a:endParaRPr>
          </a:p>
        </p:txBody>
      </p:sp>
      <p:sp>
        <p:nvSpPr>
          <p:cNvPr id="2" name="Title 1"/>
          <p:cNvSpPr>
            <a:spLocks noGrp="1"/>
          </p:cNvSpPr>
          <p:nvPr>
            <p:ph type="title"/>
          </p:nvPr>
        </p:nvSpPr>
        <p:spPr>
          <a:xfrm>
            <a:off x="201167" y="420446"/>
            <a:ext cx="4341471" cy="757130"/>
          </a:xfrm>
        </p:spPr>
        <p:txBody>
          <a:bodyPr/>
          <a:lstStyle>
            <a:lvl1pPr>
              <a:defRPr>
                <a:solidFill>
                  <a:schemeClr val="tx2"/>
                </a:solidFill>
              </a:defRPr>
            </a:lvl1pPr>
          </a:lstStyle>
          <a:p>
            <a:r>
              <a:rPr lang="en-US" dirty="0"/>
              <a:t>Click to edit Master title style</a:t>
            </a:r>
          </a:p>
        </p:txBody>
      </p:sp>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a:ext>
            </a:extLst>
          </a:blip>
          <a:srcRect l="53628" r="14333" b="9696"/>
          <a:stretch/>
        </p:blipFill>
        <p:spPr>
          <a:xfrm>
            <a:off x="6214534" y="67"/>
            <a:ext cx="2929466" cy="6192917"/>
          </a:xfrm>
          <a:prstGeom prst="rect">
            <a:avLst/>
          </a:prstGeom>
        </p:spPr>
      </p:pic>
      <p:pic>
        <p:nvPicPr>
          <p:cNvPr id="6" name="Picture 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448550" y="6338371"/>
            <a:ext cx="1329900" cy="316766"/>
          </a:xfrm>
          <a:prstGeom prst="rect">
            <a:avLst/>
          </a:prstGeom>
        </p:spPr>
      </p:pic>
      <p:sp>
        <p:nvSpPr>
          <p:cNvPr id="9" name="TextBox 8"/>
          <p:cNvSpPr txBox="1"/>
          <p:nvPr userDrawn="1"/>
        </p:nvSpPr>
        <p:spPr>
          <a:xfrm>
            <a:off x="5221224" y="6192982"/>
            <a:ext cx="2227326" cy="341632"/>
          </a:xfrm>
          <a:prstGeom prst="rect">
            <a:avLst/>
          </a:prstGeom>
          <a:noFill/>
        </p:spPr>
        <p:txBody>
          <a:bodyPr wrap="square" rtlCol="0">
            <a:spAutoFit/>
          </a:bodyPr>
          <a:lstStyle/>
          <a:p>
            <a:pPr algn="ctr" fontAlgn="base">
              <a:lnSpc>
                <a:spcPct val="90000"/>
              </a:lnSpc>
              <a:spcBef>
                <a:spcPct val="0"/>
              </a:spcBef>
              <a:spcAft>
                <a:spcPct val="0"/>
              </a:spcAft>
            </a:pPr>
            <a:r>
              <a:rPr lang="en-US" sz="1800" b="1" dirty="0">
                <a:solidFill>
                  <a:srgbClr val="A03123">
                    <a:lumMod val="60000"/>
                    <a:lumOff val="40000"/>
                  </a:srgbClr>
                </a:solidFill>
                <a:latin typeface="Marker Felt Wide" charset="0"/>
                <a:ea typeface="Marker Felt Wide" charset="0"/>
                <a:cs typeface="Marker Felt Wide" charset="0"/>
              </a:rPr>
              <a:t>DRAFT</a:t>
            </a: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1168" y="228600"/>
            <a:ext cx="8628678" cy="420624"/>
          </a:xfrm>
        </p:spPr>
        <p:txBody>
          <a:bodyPr/>
          <a:lstStyle/>
          <a:p>
            <a:r>
              <a:rPr lang="en-US" dirty="0"/>
              <a:t>Click to edit Master title style</a:t>
            </a: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01168" y="228600"/>
            <a:ext cx="8628678" cy="424732"/>
          </a:xfrm>
        </p:spPr>
        <p:txBody>
          <a:bodyPr/>
          <a:lstStyle>
            <a:lvl1pPr>
              <a:defRPr b="1">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pPr>
            <a:endParaRPr lang="en-US">
              <a:solidFill>
                <a:srgbClr val="000000"/>
              </a:solidFill>
              <a:cs typeface="Arial"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73289" y="6368039"/>
            <a:ext cx="3291840" cy="369745"/>
          </a:xfrm>
          <a:prstGeom prst="rect">
            <a:avLst/>
          </a:prstGeom>
        </p:spPr>
      </p:pic>
      <p:sp>
        <p:nvSpPr>
          <p:cNvPr id="11" name="TextBox 10"/>
          <p:cNvSpPr txBox="1"/>
          <p:nvPr userDrawn="1"/>
        </p:nvSpPr>
        <p:spPr>
          <a:xfrm>
            <a:off x="100680" y="6369993"/>
            <a:ext cx="2114681" cy="400110"/>
          </a:xfrm>
          <a:prstGeom prst="rect">
            <a:avLst/>
          </a:prstGeom>
          <a:noFill/>
        </p:spPr>
        <p:txBody>
          <a:bodyPr wrap="none" rtlCol="0">
            <a:spAutoFit/>
          </a:bodyPr>
          <a:lstStyle/>
          <a:p>
            <a:pPr fontAlgn="base">
              <a:spcBef>
                <a:spcPct val="0"/>
              </a:spcBef>
              <a:spcAft>
                <a:spcPct val="0"/>
              </a:spcAft>
            </a:pPr>
            <a:r>
              <a:rPr lang="en-US" sz="1000" dirty="0">
                <a:solidFill>
                  <a:srgbClr val="1E7640"/>
                </a:solidFill>
                <a:cs typeface="Arial" charset="0"/>
              </a:rPr>
              <a:t>ORNL is managed by UT-Battelle </a:t>
            </a:r>
            <a:br>
              <a:rPr lang="en-US" sz="1000" dirty="0">
                <a:solidFill>
                  <a:srgbClr val="1E7640"/>
                </a:solidFill>
                <a:cs typeface="Arial" charset="0"/>
              </a:rPr>
            </a:br>
            <a:r>
              <a:rPr lang="en-US" sz="1000" dirty="0">
                <a:solidFill>
                  <a:srgbClr val="1E7640"/>
                </a:solidFill>
                <a:cs typeface="Arial" charset="0"/>
              </a:rPr>
              <a:t>for the US Department of Energy</a:t>
            </a:r>
          </a:p>
        </p:txBody>
      </p:sp>
      <p:sp>
        <p:nvSpPr>
          <p:cNvPr id="9" name="TextBox 8"/>
          <p:cNvSpPr txBox="1"/>
          <p:nvPr userDrawn="1"/>
        </p:nvSpPr>
        <p:spPr>
          <a:xfrm>
            <a:off x="5221224" y="6192982"/>
            <a:ext cx="2227326" cy="341632"/>
          </a:xfrm>
          <a:prstGeom prst="rect">
            <a:avLst/>
          </a:prstGeom>
          <a:noFill/>
        </p:spPr>
        <p:txBody>
          <a:bodyPr wrap="square" rtlCol="0">
            <a:spAutoFit/>
          </a:bodyPr>
          <a:lstStyle/>
          <a:p>
            <a:pPr algn="ctr" fontAlgn="base">
              <a:lnSpc>
                <a:spcPct val="90000"/>
              </a:lnSpc>
              <a:spcBef>
                <a:spcPct val="0"/>
              </a:spcBef>
              <a:spcAft>
                <a:spcPct val="0"/>
              </a:spcAft>
            </a:pPr>
            <a:r>
              <a:rPr lang="en-US" sz="1800" b="1" dirty="0">
                <a:solidFill>
                  <a:srgbClr val="A03123">
                    <a:lumMod val="60000"/>
                    <a:lumOff val="40000"/>
                  </a:srgbClr>
                </a:solidFill>
                <a:latin typeface="Marker Felt Wide" charset="0"/>
                <a:ea typeface="Marker Felt Wide" charset="0"/>
                <a:cs typeface="Marker Felt Wide" charset="0"/>
              </a:rPr>
              <a:t>DRAFT</a:t>
            </a: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01168" y="228600"/>
            <a:ext cx="8631936" cy="420624"/>
          </a:xfrm>
          <a:prstGeom prst="rect">
            <a:avLst/>
          </a:prstGeom>
        </p:spPr>
        <p:txBody>
          <a:bodyPr/>
          <a:lstStyle/>
          <a:p>
            <a:r>
              <a:rPr lang="en-US" dirty="0"/>
              <a:t>Click to edit Master title style</a:t>
            </a:r>
          </a:p>
        </p:txBody>
      </p:sp>
      <p:sp>
        <p:nvSpPr>
          <p:cNvPr id="3" name="Table Placeholder 2"/>
          <p:cNvSpPr>
            <a:spLocks noGrp="1"/>
          </p:cNvSpPr>
          <p:nvPr>
            <p:ph type="tbl" idx="1"/>
          </p:nvPr>
        </p:nvSpPr>
        <p:spPr>
          <a:xfrm>
            <a:off x="201168" y="1622778"/>
            <a:ext cx="8536432" cy="4525963"/>
          </a:xfrm>
          <a:prstGeom prst="rect">
            <a:avLst/>
          </a:prstGeom>
        </p:spPr>
        <p:txBody>
          <a:bodyPr/>
          <a:lstStyle/>
          <a:p>
            <a:pPr lvl="0"/>
            <a:endParaRPr lang="en-US" noProof="0"/>
          </a:p>
        </p:txBody>
      </p:sp>
      <p:sp>
        <p:nvSpPr>
          <p:cNvPr id="4" name="TextBox 3"/>
          <p:cNvSpPr txBox="1"/>
          <p:nvPr userDrawn="1"/>
        </p:nvSpPr>
        <p:spPr>
          <a:xfrm>
            <a:off x="5221224" y="6192982"/>
            <a:ext cx="2227326" cy="341632"/>
          </a:xfrm>
          <a:prstGeom prst="rect">
            <a:avLst/>
          </a:prstGeom>
          <a:noFill/>
        </p:spPr>
        <p:txBody>
          <a:bodyPr wrap="square" rtlCol="0">
            <a:spAutoFit/>
          </a:bodyPr>
          <a:lstStyle/>
          <a:p>
            <a:pPr algn="ctr" fontAlgn="base">
              <a:lnSpc>
                <a:spcPct val="90000"/>
              </a:lnSpc>
              <a:spcBef>
                <a:spcPct val="0"/>
              </a:spcBef>
              <a:spcAft>
                <a:spcPct val="0"/>
              </a:spcAft>
            </a:pPr>
            <a:r>
              <a:rPr lang="en-US" sz="1800" b="1" dirty="0">
                <a:solidFill>
                  <a:srgbClr val="A03123">
                    <a:lumMod val="60000"/>
                    <a:lumOff val="40000"/>
                  </a:srgbClr>
                </a:solidFill>
                <a:latin typeface="Marker Felt Wide" charset="0"/>
                <a:ea typeface="Marker Felt Wide" charset="0"/>
                <a:cs typeface="Marker Felt Wide" charset="0"/>
              </a:rPr>
              <a:t>DRAFT</a:t>
            </a:r>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flipH="1">
            <a:off x="-36" y="-93129"/>
            <a:ext cx="9144000" cy="1304707"/>
            <a:chOff x="-36" y="-93129"/>
            <a:chExt cx="9144000" cy="1304707"/>
          </a:xfrm>
        </p:grpSpPr>
        <p:sp>
          <p:nvSpPr>
            <p:cNvPr id="19" name="Freeform 5"/>
            <p:cNvSpPr>
              <a:spLocks/>
            </p:cNvSpPr>
            <p:nvPr userDrawn="1"/>
          </p:nvSpPr>
          <p:spPr bwMode="auto">
            <a:xfrm rot="5400000" flipH="1">
              <a:off x="3968503" y="-4061668"/>
              <a:ext cx="1206922" cy="9144000"/>
            </a:xfrm>
            <a:custGeom>
              <a:avLst/>
              <a:gdLst>
                <a:gd name="T0" fmla="*/ 149 w 1094"/>
                <a:gd name="T1" fmla="*/ 2166 h 2166"/>
                <a:gd name="T2" fmla="*/ 1094 w 1094"/>
                <a:gd name="T3" fmla="*/ 2166 h 2166"/>
                <a:gd name="T4" fmla="*/ 1094 w 1094"/>
                <a:gd name="T5" fmla="*/ 0 h 2166"/>
                <a:gd name="T6" fmla="*/ 0 w 1094"/>
                <a:gd name="T7" fmla="*/ 0 h 2166"/>
                <a:gd name="T8" fmla="*/ 149 w 1094"/>
                <a:gd name="T9" fmla="*/ 2166 h 2166"/>
              </a:gdLst>
              <a:ahLst/>
              <a:cxnLst>
                <a:cxn ang="0">
                  <a:pos x="T0" y="T1"/>
                </a:cxn>
                <a:cxn ang="0">
                  <a:pos x="T2" y="T3"/>
                </a:cxn>
                <a:cxn ang="0">
                  <a:pos x="T4" y="T5"/>
                </a:cxn>
                <a:cxn ang="0">
                  <a:pos x="T6" y="T7"/>
                </a:cxn>
                <a:cxn ang="0">
                  <a:pos x="T8" y="T9"/>
                </a:cxn>
              </a:cxnLst>
              <a:rect l="0" t="0" r="r" b="b"/>
              <a:pathLst>
                <a:path w="1094" h="2166">
                  <a:moveTo>
                    <a:pt x="149" y="2166"/>
                  </a:moveTo>
                  <a:cubicBezTo>
                    <a:pt x="1094" y="2166"/>
                    <a:pt x="1094" y="2166"/>
                    <a:pt x="1094" y="2166"/>
                  </a:cubicBezTo>
                  <a:cubicBezTo>
                    <a:pt x="1094" y="0"/>
                    <a:pt x="1094" y="0"/>
                    <a:pt x="1094" y="0"/>
                  </a:cubicBezTo>
                  <a:cubicBezTo>
                    <a:pt x="0" y="0"/>
                    <a:pt x="0" y="0"/>
                    <a:pt x="0" y="0"/>
                  </a:cubicBezTo>
                  <a:cubicBezTo>
                    <a:pt x="0" y="0"/>
                    <a:pt x="304" y="816"/>
                    <a:pt x="149" y="2166"/>
                  </a:cubicBezTo>
                  <a:close/>
                </a:path>
              </a:pathLst>
            </a:custGeom>
            <a:solidFill>
              <a:schemeClr val="tx2"/>
            </a:solidFill>
            <a:ln>
              <a:solidFill>
                <a:schemeClr val="accent2"/>
              </a:solidFill>
            </a:ln>
            <a:effectLst/>
            <a:scene3d>
              <a:camera prst="orthographicFront">
                <a:rot lat="0" lon="0" rev="0"/>
              </a:camera>
              <a:lightRig rig="threePt" dir="t">
                <a:rot lat="0" lon="0" rev="1200000"/>
              </a:lightRig>
            </a:scene3d>
            <a:sp3d/>
            <a:extLst/>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US" sz="1800">
                <a:solidFill>
                  <a:prstClr val="black"/>
                </a:solidFill>
              </a:endParaRPr>
            </a:p>
          </p:txBody>
        </p:sp>
        <p:sp>
          <p:nvSpPr>
            <p:cNvPr id="20" name="Freeform 6"/>
            <p:cNvSpPr>
              <a:spLocks/>
            </p:cNvSpPr>
            <p:nvPr userDrawn="1"/>
          </p:nvSpPr>
          <p:spPr bwMode="auto">
            <a:xfrm rot="5400000" flipH="1">
              <a:off x="4350246" y="-3582139"/>
              <a:ext cx="443435" cy="9144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7" y="767"/>
                    <a:pt x="221" y="2166"/>
                  </a:cubicBezTo>
                  <a:close/>
                </a:path>
              </a:pathLst>
            </a:custGeom>
            <a:solidFill>
              <a:srgbClr val="85B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1800">
                <a:solidFill>
                  <a:prstClr val="black"/>
                </a:solidFill>
                <a:cs typeface="Arial" charset="0"/>
              </a:endParaRPr>
            </a:p>
          </p:txBody>
        </p:sp>
      </p:grpSp>
      <p:pic>
        <p:nvPicPr>
          <p:cNvPr id="11" name="Picture 10"/>
          <p:cNvPicPr>
            <a:picLocks noChangeAspect="1"/>
          </p:cNvPicPr>
          <p:nvPr userDrawn="1"/>
        </p:nvPicPr>
        <p:blipFill rotWithShape="1">
          <a:blip r:embed="rId10" cstate="print">
            <a:extLst>
              <a:ext uri="{28A0092B-C50C-407E-A947-70E740481C1C}">
                <a14:useLocalDpi xmlns:a14="http://schemas.microsoft.com/office/drawing/2010/main"/>
              </a:ext>
            </a:extLst>
          </a:blip>
          <a:srcRect b="-1"/>
          <a:stretch/>
        </p:blipFill>
        <p:spPr>
          <a:xfrm>
            <a:off x="5083728" y="1812022"/>
            <a:ext cx="4060272" cy="5045846"/>
          </a:xfrm>
          <a:prstGeom prst="rect">
            <a:avLst/>
          </a:prstGeom>
        </p:spPr>
      </p:pic>
      <p:pic>
        <p:nvPicPr>
          <p:cNvPr id="13" name="Picture 12"/>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7448550" y="6338371"/>
            <a:ext cx="1329900" cy="316766"/>
          </a:xfrm>
          <a:prstGeom prst="rect">
            <a:avLst/>
          </a:prstGeom>
        </p:spPr>
      </p:pic>
      <p:sp>
        <p:nvSpPr>
          <p:cNvPr id="1026" name="Title Placeholder 1"/>
          <p:cNvSpPr>
            <a:spLocks noGrp="1"/>
          </p:cNvSpPr>
          <p:nvPr userDrawn="1">
            <p:ph type="title"/>
          </p:nvPr>
        </p:nvSpPr>
        <p:spPr bwMode="auto">
          <a:xfrm>
            <a:off x="201168" y="228600"/>
            <a:ext cx="8628678" cy="4247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userDrawn="1">
            <p:ph type="body" idx="1"/>
          </p:nvPr>
        </p:nvSpPr>
        <p:spPr bwMode="auto">
          <a:xfrm>
            <a:off x="201168" y="1508762"/>
            <a:ext cx="864264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6"/>
          <p:cNvSpPr>
            <a:spLocks noChangeArrowheads="1"/>
          </p:cNvSpPr>
          <p:nvPr userDrawn="1"/>
        </p:nvSpPr>
        <p:spPr bwMode="auto">
          <a:xfrm flipH="1">
            <a:off x="22696" y="6513051"/>
            <a:ext cx="210301" cy="152400"/>
          </a:xfrm>
          <a:prstGeom prst="rect">
            <a:avLst/>
          </a:prstGeom>
          <a:noFill/>
          <a:ln w="9525">
            <a:noFill/>
            <a:miter lim="800000"/>
            <a:headEnd/>
            <a:tailEnd/>
          </a:ln>
          <a:effectLst/>
        </p:spPr>
        <p:txBody>
          <a:bodyPr lIns="0" tIns="0" rIns="0" bIns="0"/>
          <a:lstStyle/>
          <a:p>
            <a:pPr algn="r" defTabSz="173038" fontAlgn="base">
              <a:lnSpc>
                <a:spcPct val="90000"/>
              </a:lnSpc>
              <a:spcBef>
                <a:spcPct val="0"/>
              </a:spcBef>
              <a:spcAft>
                <a:spcPct val="0"/>
              </a:spcAft>
              <a:tabLst>
                <a:tab pos="230188" algn="l"/>
              </a:tabLst>
              <a:defRPr/>
            </a:pPr>
            <a:fld id="{040BB257-551A-4736-B50F-DCF1BA034C06}" type="slidenum">
              <a:rPr lang="en-US" sz="1000">
                <a:solidFill>
                  <a:prstClr val="white">
                    <a:lumMod val="75000"/>
                  </a:prstClr>
                </a:solidFill>
                <a:cs typeface="Arial" pitchFamily="34" charset="0"/>
              </a:rPr>
              <a:pPr algn="r" defTabSz="173038" fontAlgn="base">
                <a:lnSpc>
                  <a:spcPct val="90000"/>
                </a:lnSpc>
                <a:spcBef>
                  <a:spcPct val="0"/>
                </a:spcBef>
                <a:spcAft>
                  <a:spcPct val="0"/>
                </a:spcAft>
                <a:tabLst>
                  <a:tab pos="230188" algn="l"/>
                </a:tabLst>
                <a:defRPr/>
              </a:pPr>
              <a:t>‹#›</a:t>
            </a:fld>
            <a:endParaRPr lang="en-US" sz="1000" dirty="0">
              <a:solidFill>
                <a:prstClr val="white">
                  <a:lumMod val="75000"/>
                </a:prstClr>
              </a:solidFill>
              <a:cs typeface="Arial" pitchFamily="34" charset="0"/>
            </a:endParaRPr>
          </a:p>
        </p:txBody>
      </p:sp>
      <p:sp>
        <p:nvSpPr>
          <p:cNvPr id="43" name="Rectangle 14"/>
          <p:cNvSpPr>
            <a:spLocks noChangeArrowheads="1"/>
          </p:cNvSpPr>
          <p:nvPr userDrawn="1"/>
        </p:nvSpPr>
        <p:spPr bwMode="auto">
          <a:xfrm>
            <a:off x="-569913" y="-2814638"/>
            <a:ext cx="25400" cy="1588"/>
          </a:xfrm>
          <a:prstGeom prst="rect">
            <a:avLst/>
          </a:prstGeom>
          <a:solidFill>
            <a:srgbClr val="85B7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1800">
              <a:solidFill>
                <a:prstClr val="black"/>
              </a:solidFill>
              <a:cs typeface="Arial" charset="0"/>
            </a:endParaRPr>
          </a:p>
        </p:txBody>
      </p:sp>
      <p:sp>
        <p:nvSpPr>
          <p:cNvPr id="12" name="TextBox 11"/>
          <p:cNvSpPr txBox="1"/>
          <p:nvPr userDrawn="1"/>
        </p:nvSpPr>
        <p:spPr>
          <a:xfrm>
            <a:off x="211135" y="6313043"/>
            <a:ext cx="2114681" cy="400110"/>
          </a:xfrm>
          <a:prstGeom prst="rect">
            <a:avLst/>
          </a:prstGeom>
          <a:noFill/>
        </p:spPr>
        <p:txBody>
          <a:bodyPr wrap="none" rtlCol="0">
            <a:spAutoFit/>
          </a:bodyPr>
          <a:lstStyle/>
          <a:p>
            <a:pPr fontAlgn="base">
              <a:spcBef>
                <a:spcPct val="0"/>
              </a:spcBef>
              <a:spcAft>
                <a:spcPct val="0"/>
              </a:spcAft>
            </a:pPr>
            <a:r>
              <a:rPr lang="en-US" sz="1000" dirty="0">
                <a:solidFill>
                  <a:srgbClr val="1E7640"/>
                </a:solidFill>
                <a:cs typeface="Arial" charset="0"/>
              </a:rPr>
              <a:t>ORNL is managed by UT-Battelle </a:t>
            </a:r>
            <a:br>
              <a:rPr lang="en-US" sz="1000" dirty="0">
                <a:solidFill>
                  <a:srgbClr val="1E7640"/>
                </a:solidFill>
                <a:cs typeface="Arial" charset="0"/>
              </a:rPr>
            </a:br>
            <a:r>
              <a:rPr lang="en-US" sz="1000" dirty="0">
                <a:solidFill>
                  <a:srgbClr val="1E7640"/>
                </a:solidFill>
                <a:cs typeface="Arial" charset="0"/>
              </a:rPr>
              <a:t>for the US Department of Energy</a:t>
            </a:r>
          </a:p>
        </p:txBody>
      </p:sp>
      <p:pic>
        <p:nvPicPr>
          <p:cNvPr id="15" name="Picture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371164" y="6362156"/>
            <a:ext cx="1753034" cy="292983"/>
          </a:xfrm>
          <a:prstGeom prst="rect">
            <a:avLst/>
          </a:prstGeom>
        </p:spPr>
      </p:pic>
    </p:spTree>
    <p:extLst>
      <p:ext uri="{BB962C8B-B14F-4D97-AF65-F5344CB8AC3E}">
        <p14:creationId xmlns:p14="http://schemas.microsoft.com/office/powerpoint/2010/main" val="13508151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hdr="0" ftr="0" dt="0"/>
  <p:txStyles>
    <p:titleStyle>
      <a:lvl1pPr algn="l" rtl="0" eaLnBrk="1" fontAlgn="base" hangingPunct="1">
        <a:lnSpc>
          <a:spcPct val="90000"/>
        </a:lnSpc>
        <a:spcBef>
          <a:spcPct val="0"/>
        </a:spcBef>
        <a:spcAft>
          <a:spcPct val="0"/>
        </a:spcAft>
        <a:defRPr sz="2400" b="1" kern="1200">
          <a:solidFill>
            <a:schemeClr val="bg1"/>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0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16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4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179638278"/>
              </p:ext>
            </p:extLst>
          </p:nvPr>
        </p:nvGraphicFramePr>
        <p:xfrm>
          <a:off x="199007" y="1276240"/>
          <a:ext cx="5307054" cy="5044759"/>
        </p:xfrm>
        <a:graphic>
          <a:graphicData uri="http://schemas.openxmlformats.org/drawingml/2006/table">
            <a:tbl>
              <a:tblPr firstCol="1">
                <a:tableStyleId>{85BE263C-DBD7-4A20-BB59-AAB30ACAA65A}</a:tableStyleId>
              </a:tblPr>
              <a:tblGrid>
                <a:gridCol w="1211067">
                  <a:extLst>
                    <a:ext uri="{9D8B030D-6E8A-4147-A177-3AD203B41FA5}">
                      <a16:colId xmlns:a16="http://schemas.microsoft.com/office/drawing/2014/main" val="20000"/>
                    </a:ext>
                  </a:extLst>
                </a:gridCol>
                <a:gridCol w="4095987">
                  <a:extLst>
                    <a:ext uri="{9D8B030D-6E8A-4147-A177-3AD203B41FA5}">
                      <a16:colId xmlns:a16="http://schemas.microsoft.com/office/drawing/2014/main" val="20001"/>
                    </a:ext>
                  </a:extLst>
                </a:gridCol>
              </a:tblGrid>
              <a:tr h="370840">
                <a:tc gridSpan="2">
                  <a:txBody>
                    <a:bodyPr/>
                    <a:lstStyle/>
                    <a:p>
                      <a:pPr marL="0" marR="0" indent="0" algn="l" defTabSz="914400" rtl="0" eaLnBrk="1" fontAlgn="auto" latinLnBrk="0" hangingPunct="1">
                        <a:lnSpc>
                          <a:spcPct val="90000"/>
                        </a:lnSpc>
                        <a:spcBef>
                          <a:spcPts val="600"/>
                        </a:spcBef>
                        <a:spcAft>
                          <a:spcPts val="0"/>
                        </a:spcAft>
                        <a:buClrTx/>
                        <a:buSzTx/>
                        <a:buFontTx/>
                        <a:buNone/>
                        <a:tabLst/>
                        <a:defRPr/>
                      </a:pPr>
                      <a:r>
                        <a:rPr lang="en-US" sz="1400" b="1" kern="1200" dirty="0">
                          <a:solidFill>
                            <a:schemeClr val="tx1"/>
                          </a:solidFill>
                          <a:latin typeface="+mn-lt"/>
                          <a:ea typeface="+mn-ea"/>
                          <a:cs typeface="+mn-cs"/>
                        </a:rPr>
                        <a:t>Declining temperature response of spring net primary productivity weakens the relationship between spring temperature and carbon uptake</a:t>
                      </a:r>
                    </a:p>
                  </a:txBody>
                  <a:tcPr marL="45720" marR="4572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169863" indent="-169863">
                        <a:lnSpc>
                          <a:spcPct val="90000"/>
                        </a:lnSpc>
                        <a:spcBef>
                          <a:spcPts val="600"/>
                        </a:spcBef>
                        <a:buFont typeface="Arial" panose="020B0604020202020204" pitchFamily="34" charset="0"/>
                        <a:buChar char="•"/>
                      </a:pPr>
                      <a:endParaRPr lang="en-US" sz="1400" dirty="0"/>
                    </a:p>
                  </a:txBody>
                  <a:tcPr anchor="ctr">
                    <a:lnL w="1270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93483">
                <a:tc>
                  <a:txBody>
                    <a:bodyPr/>
                    <a:lstStyle/>
                    <a:p>
                      <a:pPr>
                        <a:lnSpc>
                          <a:spcPct val="90000"/>
                        </a:lnSpc>
                        <a:spcBef>
                          <a:spcPts val="600"/>
                        </a:spcBef>
                        <a:spcAft>
                          <a:spcPts val="0"/>
                        </a:spcAft>
                      </a:pPr>
                      <a:r>
                        <a:rPr lang="en-US" sz="1400" b="0" dirty="0">
                          <a:solidFill>
                            <a:schemeClr val="tx1"/>
                          </a:solidFill>
                        </a:rPr>
                        <a:t>Objective</a:t>
                      </a:r>
                    </a:p>
                  </a:txBody>
                  <a:tcPr marL="45720" marR="457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114300" indent="-114300">
                        <a:lnSpc>
                          <a:spcPct val="90000"/>
                        </a:lnSpc>
                        <a:spcBef>
                          <a:spcPts val="600"/>
                        </a:spcBef>
                        <a:spcAft>
                          <a:spcPts val="0"/>
                        </a:spcAft>
                        <a:buFont typeface="Arial" panose="020B0604020202020204" pitchFamily="34" charset="0"/>
                        <a:buChar char="•"/>
                      </a:pPr>
                      <a:r>
                        <a:rPr lang="en-US" sz="1300" dirty="0">
                          <a:solidFill>
                            <a:schemeClr val="dk1"/>
                          </a:solidFill>
                        </a:rPr>
                        <a:t>Use detection and attribution methods to explain</a:t>
                      </a:r>
                      <a:r>
                        <a:rPr lang="en-US" sz="1300" baseline="0" dirty="0">
                          <a:solidFill>
                            <a:schemeClr val="dk1"/>
                          </a:solidFill>
                        </a:rPr>
                        <a:t> </a:t>
                      </a:r>
                      <a:r>
                        <a:rPr lang="en-US" sz="1300" dirty="0">
                          <a:solidFill>
                            <a:schemeClr val="dk1"/>
                          </a:solidFill>
                        </a:rPr>
                        <a:t>changes of </a:t>
                      </a:r>
                      <a:r>
                        <a:rPr lang="en-US" sz="1300" dirty="0" err="1">
                          <a:solidFill>
                            <a:schemeClr val="dk1"/>
                          </a:solidFill>
                        </a:rPr>
                        <a:t>interannual</a:t>
                      </a:r>
                      <a:r>
                        <a:rPr lang="en-US" sz="1300" dirty="0">
                          <a:solidFill>
                            <a:schemeClr val="dk1"/>
                          </a:solidFill>
                        </a:rPr>
                        <a:t> relationship between spring temperature and carbon uptake</a:t>
                      </a:r>
                      <a:r>
                        <a:rPr lang="en-US" sz="1300" baseline="0" dirty="0">
                          <a:solidFill>
                            <a:schemeClr val="dk1"/>
                          </a:solidFill>
                        </a:rPr>
                        <a:t>.</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830643">
                <a:tc>
                  <a:txBody>
                    <a:bodyPr/>
                    <a:lstStyle/>
                    <a:p>
                      <a:pPr>
                        <a:lnSpc>
                          <a:spcPct val="90000"/>
                        </a:lnSpc>
                        <a:spcBef>
                          <a:spcPts val="600"/>
                        </a:spcBef>
                        <a:spcAft>
                          <a:spcPts val="0"/>
                        </a:spcAft>
                      </a:pPr>
                      <a:r>
                        <a:rPr lang="en-US" sz="1400" b="0" dirty="0">
                          <a:solidFill>
                            <a:schemeClr val="tx1"/>
                          </a:solidFill>
                        </a:rPr>
                        <a:t>New science</a:t>
                      </a:r>
                    </a:p>
                  </a:txBody>
                  <a:tcPr marL="45720" marR="457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114300" indent="-114300">
                        <a:lnSpc>
                          <a:spcPct val="90000"/>
                        </a:lnSpc>
                        <a:spcBef>
                          <a:spcPts val="600"/>
                        </a:spcBef>
                        <a:spcAft>
                          <a:spcPts val="0"/>
                        </a:spcAft>
                        <a:buFont typeface="Arial" panose="020B0604020202020204" pitchFamily="34" charset="0"/>
                        <a:buChar char="•"/>
                      </a:pPr>
                      <a:r>
                        <a:rPr lang="en-US" sz="1300" kern="1200" dirty="0">
                          <a:solidFill>
                            <a:schemeClr val="dk1"/>
                          </a:solidFill>
                          <a:latin typeface="+mn-lt"/>
                          <a:ea typeface="+mn-ea"/>
                          <a:cs typeface="+mn-cs"/>
                        </a:rPr>
                        <a:t>A strong correlation between carbon uptake and spring land temperature was found in the first 17 years of measurements but disappeared in the last 17 years, indicating decreased sensitivity of land carbon uptake to warming.</a:t>
                      </a:r>
                    </a:p>
                    <a:p>
                      <a:pPr marL="114300" indent="-114300">
                        <a:lnSpc>
                          <a:spcPct val="90000"/>
                        </a:lnSpc>
                        <a:spcBef>
                          <a:spcPts val="600"/>
                        </a:spcBef>
                        <a:spcAft>
                          <a:spcPts val="0"/>
                        </a:spcAft>
                        <a:buFont typeface="Arial" panose="020B0604020202020204" pitchFamily="34" charset="0"/>
                        <a:buChar char="•"/>
                      </a:pPr>
                      <a:r>
                        <a:rPr lang="en-US" sz="1300" kern="1200" dirty="0">
                          <a:solidFill>
                            <a:schemeClr val="dk1"/>
                          </a:solidFill>
                          <a:latin typeface="+mn-lt"/>
                          <a:ea typeface="+mn-ea"/>
                          <a:cs typeface="+mn-cs"/>
                        </a:rPr>
                        <a:t>The change is attributed to declining temperature response of spring net primary productivity rather than to changes in heterotrophic respiration or in atmospheric transport patterns. </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01883">
                <a:tc>
                  <a:txBody>
                    <a:bodyPr/>
                    <a:lstStyle/>
                    <a:p>
                      <a:pPr>
                        <a:lnSpc>
                          <a:spcPct val="90000"/>
                        </a:lnSpc>
                        <a:spcBef>
                          <a:spcPts val="600"/>
                        </a:spcBef>
                        <a:spcAft>
                          <a:spcPts val="0"/>
                        </a:spcAft>
                      </a:pPr>
                      <a:r>
                        <a:rPr lang="en-US" sz="1400" b="0" dirty="0">
                          <a:solidFill>
                            <a:schemeClr val="tx1"/>
                          </a:solidFill>
                        </a:rPr>
                        <a:t>Significance</a:t>
                      </a:r>
                    </a:p>
                  </a:txBody>
                  <a:tcPr marL="45720" marR="457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73152" indent="-73152">
                        <a:spcBef>
                          <a:spcPts val="0"/>
                        </a:spcBef>
                        <a:spcAft>
                          <a:spcPts val="0"/>
                        </a:spcAft>
                        <a:buFont typeface="Arial"/>
                        <a:buChar char="•"/>
                      </a:pPr>
                      <a:r>
                        <a:rPr lang="en-US" sz="1300" kern="1200" dirty="0">
                          <a:solidFill>
                            <a:schemeClr val="dk1"/>
                          </a:solidFill>
                          <a:latin typeface="+mn-lt"/>
                          <a:ea typeface="+mn-ea"/>
                          <a:cs typeface="+mn-cs"/>
                        </a:rPr>
                        <a:t>Our study demonstrates that the linkage between spring carbon uptake and temperature is not a stable property of northern ecosystems on multi-decadal timescales. This has important implications for model evaluation and climate system predictability.</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0840">
                <a:tc gridSpan="2">
                  <a:txBody>
                    <a:bodyPr/>
                    <a:lstStyle/>
                    <a:p>
                      <a:pPr>
                        <a:defRPr/>
                      </a:pPr>
                      <a:r>
                        <a:rPr lang="en-US" sz="900" b="0" kern="1200" dirty="0">
                          <a:solidFill>
                            <a:schemeClr val="tx1"/>
                          </a:solidFill>
                          <a:latin typeface="+mn-lt"/>
                          <a:ea typeface="+mn-ea"/>
                          <a:cs typeface="+mn-cs"/>
                        </a:rPr>
                        <a:t>S. </a:t>
                      </a:r>
                      <a:r>
                        <a:rPr lang="en-US" sz="900" b="0" kern="1200" dirty="0" err="1">
                          <a:solidFill>
                            <a:schemeClr val="tx1"/>
                          </a:solidFill>
                          <a:latin typeface="+mn-lt"/>
                          <a:ea typeface="+mn-ea"/>
                          <a:cs typeface="+mn-cs"/>
                        </a:rPr>
                        <a:t>Piao</a:t>
                      </a:r>
                      <a:r>
                        <a:rPr lang="en-US" sz="900" b="0" kern="1200" dirty="0">
                          <a:solidFill>
                            <a:schemeClr val="tx1"/>
                          </a:solidFill>
                          <a:latin typeface="+mn-lt"/>
                          <a:ea typeface="+mn-ea"/>
                          <a:cs typeface="+mn-cs"/>
                        </a:rPr>
                        <a:t>, Z. Liu, T. Wang, S. Peng, P. </a:t>
                      </a:r>
                      <a:r>
                        <a:rPr lang="en-US" sz="900" b="0" kern="1200" dirty="0" err="1">
                          <a:solidFill>
                            <a:schemeClr val="tx1"/>
                          </a:solidFill>
                          <a:latin typeface="+mn-lt"/>
                          <a:ea typeface="+mn-ea"/>
                          <a:cs typeface="+mn-cs"/>
                        </a:rPr>
                        <a:t>Ciais</a:t>
                      </a:r>
                      <a:r>
                        <a:rPr lang="en-US" sz="900" b="0" kern="1200" dirty="0">
                          <a:solidFill>
                            <a:schemeClr val="tx1"/>
                          </a:solidFill>
                          <a:latin typeface="+mn-lt"/>
                          <a:ea typeface="+mn-ea"/>
                          <a:cs typeface="+mn-cs"/>
                        </a:rPr>
                        <a:t>, M. Huang, A. Ahlstrom, J. F. Burkhart, F. </a:t>
                      </a:r>
                      <a:r>
                        <a:rPr lang="en-US" sz="900" b="0" kern="1200" dirty="0" err="1">
                          <a:solidFill>
                            <a:schemeClr val="tx1"/>
                          </a:solidFill>
                          <a:latin typeface="+mn-lt"/>
                          <a:ea typeface="+mn-ea"/>
                          <a:cs typeface="+mn-cs"/>
                        </a:rPr>
                        <a:t>Chevallier</a:t>
                      </a:r>
                      <a:r>
                        <a:rPr lang="en-US" sz="900" b="0" kern="1200" dirty="0">
                          <a:solidFill>
                            <a:schemeClr val="tx1"/>
                          </a:solidFill>
                          <a:latin typeface="+mn-lt"/>
                          <a:ea typeface="+mn-ea"/>
                          <a:cs typeface="+mn-cs"/>
                        </a:rPr>
                        <a:t>, I. A. </a:t>
                      </a:r>
                      <a:r>
                        <a:rPr lang="en-US" sz="900" b="0" kern="1200" dirty="0" err="1">
                          <a:solidFill>
                            <a:schemeClr val="tx1"/>
                          </a:solidFill>
                          <a:latin typeface="+mn-lt"/>
                          <a:ea typeface="+mn-ea"/>
                          <a:cs typeface="+mn-cs"/>
                        </a:rPr>
                        <a:t>Janssens</a:t>
                      </a:r>
                      <a:r>
                        <a:rPr lang="en-US" sz="900" b="0" kern="1200" dirty="0">
                          <a:solidFill>
                            <a:schemeClr val="tx1"/>
                          </a:solidFill>
                          <a:latin typeface="+mn-lt"/>
                          <a:ea typeface="+mn-ea"/>
                          <a:cs typeface="+mn-cs"/>
                        </a:rPr>
                        <a:t>, S. </a:t>
                      </a:r>
                      <a:r>
                        <a:rPr lang="en-US" sz="900" b="0" kern="1200" dirty="0" err="1">
                          <a:solidFill>
                            <a:schemeClr val="tx1"/>
                          </a:solidFill>
                          <a:latin typeface="+mn-lt"/>
                          <a:ea typeface="+mn-ea"/>
                          <a:cs typeface="+mn-cs"/>
                        </a:rPr>
                        <a:t>Jeong</a:t>
                      </a:r>
                      <a:r>
                        <a:rPr lang="en-US" sz="900" b="0" kern="1200" dirty="0">
                          <a:solidFill>
                            <a:schemeClr val="tx1"/>
                          </a:solidFill>
                          <a:latin typeface="+mn-lt"/>
                          <a:ea typeface="+mn-ea"/>
                          <a:cs typeface="+mn-cs"/>
                        </a:rPr>
                        <a:t>, X. Lin, </a:t>
                      </a:r>
                      <a:r>
                        <a:rPr lang="en-US" sz="900" b="1" kern="1200" dirty="0">
                          <a:solidFill>
                            <a:schemeClr val="tx1"/>
                          </a:solidFill>
                          <a:latin typeface="+mn-lt"/>
                          <a:ea typeface="+mn-ea"/>
                          <a:cs typeface="+mn-cs"/>
                        </a:rPr>
                        <a:t>J. Mao</a:t>
                      </a:r>
                      <a:r>
                        <a:rPr lang="en-US" sz="900" b="0" kern="1200" dirty="0">
                          <a:solidFill>
                            <a:schemeClr val="tx1"/>
                          </a:solidFill>
                          <a:latin typeface="+mn-lt"/>
                          <a:ea typeface="+mn-ea"/>
                          <a:cs typeface="+mn-cs"/>
                        </a:rPr>
                        <a:t>, J. Miller, A. </a:t>
                      </a:r>
                      <a:r>
                        <a:rPr lang="en-US" sz="900" b="0" kern="1200" dirty="0" err="1">
                          <a:solidFill>
                            <a:schemeClr val="tx1"/>
                          </a:solidFill>
                          <a:latin typeface="+mn-lt"/>
                          <a:ea typeface="+mn-ea"/>
                          <a:cs typeface="+mn-cs"/>
                        </a:rPr>
                        <a:t>Mohammat</a:t>
                      </a:r>
                      <a:r>
                        <a:rPr lang="en-US" sz="900" b="0" kern="1200" dirty="0">
                          <a:solidFill>
                            <a:schemeClr val="tx1"/>
                          </a:solidFill>
                          <a:latin typeface="+mn-lt"/>
                          <a:ea typeface="+mn-ea"/>
                          <a:cs typeface="+mn-cs"/>
                        </a:rPr>
                        <a:t>, R.</a:t>
                      </a:r>
                      <a:r>
                        <a:rPr lang="en-US" sz="900" b="0" kern="1200" baseline="0" dirty="0">
                          <a:solidFill>
                            <a:schemeClr val="tx1"/>
                          </a:solidFill>
                          <a:latin typeface="+mn-lt"/>
                          <a:ea typeface="+mn-ea"/>
                          <a:cs typeface="+mn-cs"/>
                        </a:rPr>
                        <a:t> </a:t>
                      </a:r>
                      <a:r>
                        <a:rPr lang="en-US" sz="900" b="0" kern="1200" dirty="0">
                          <a:solidFill>
                            <a:schemeClr val="tx1"/>
                          </a:solidFill>
                          <a:latin typeface="+mn-lt"/>
                          <a:ea typeface="+mn-ea"/>
                          <a:cs typeface="+mn-cs"/>
                        </a:rPr>
                        <a:t>B. </a:t>
                      </a:r>
                      <a:r>
                        <a:rPr lang="en-US" sz="900" b="0" kern="1200" dirty="0" err="1">
                          <a:solidFill>
                            <a:schemeClr val="tx1"/>
                          </a:solidFill>
                          <a:latin typeface="+mn-lt"/>
                          <a:ea typeface="+mn-ea"/>
                          <a:cs typeface="+mn-cs"/>
                        </a:rPr>
                        <a:t>Myneni</a:t>
                      </a:r>
                      <a:r>
                        <a:rPr lang="en-US" sz="900" b="0" kern="1200" dirty="0">
                          <a:solidFill>
                            <a:schemeClr val="tx1"/>
                          </a:solidFill>
                          <a:latin typeface="+mn-lt"/>
                          <a:ea typeface="+mn-ea"/>
                          <a:cs typeface="+mn-cs"/>
                        </a:rPr>
                        <a:t>, J. </a:t>
                      </a:r>
                      <a:r>
                        <a:rPr lang="en-US" sz="900" b="0" kern="1200" dirty="0" err="1">
                          <a:solidFill>
                            <a:schemeClr val="tx1"/>
                          </a:solidFill>
                          <a:latin typeface="+mn-lt"/>
                          <a:ea typeface="+mn-ea"/>
                          <a:cs typeface="+mn-cs"/>
                        </a:rPr>
                        <a:t>Peñuelas</a:t>
                      </a:r>
                      <a:r>
                        <a:rPr lang="en-US" sz="900" b="0" kern="1200" dirty="0">
                          <a:solidFill>
                            <a:schemeClr val="tx1"/>
                          </a:solidFill>
                          <a:latin typeface="+mn-lt"/>
                          <a:ea typeface="+mn-ea"/>
                          <a:cs typeface="+mn-cs"/>
                        </a:rPr>
                        <a:t>, </a:t>
                      </a:r>
                      <a:r>
                        <a:rPr lang="en-US" sz="900" b="1" kern="1200" dirty="0">
                          <a:solidFill>
                            <a:schemeClr val="tx1"/>
                          </a:solidFill>
                          <a:latin typeface="+mn-lt"/>
                          <a:ea typeface="+mn-ea"/>
                          <a:cs typeface="+mn-cs"/>
                        </a:rPr>
                        <a:t>X. Shi</a:t>
                      </a:r>
                      <a:r>
                        <a:rPr lang="en-US" sz="900" b="0" kern="1200" dirty="0">
                          <a:solidFill>
                            <a:schemeClr val="tx1"/>
                          </a:solidFill>
                          <a:latin typeface="+mn-lt"/>
                          <a:ea typeface="+mn-ea"/>
                          <a:cs typeface="+mn-cs"/>
                        </a:rPr>
                        <a:t>, A. </a:t>
                      </a:r>
                      <a:r>
                        <a:rPr lang="en-US" sz="900" b="0" kern="1200" dirty="0" err="1">
                          <a:solidFill>
                            <a:schemeClr val="tx1"/>
                          </a:solidFill>
                          <a:latin typeface="+mn-lt"/>
                          <a:ea typeface="+mn-ea"/>
                          <a:cs typeface="+mn-cs"/>
                        </a:rPr>
                        <a:t>Stohl</a:t>
                      </a:r>
                      <a:r>
                        <a:rPr lang="en-US" sz="900" b="0" kern="1200" dirty="0">
                          <a:solidFill>
                            <a:schemeClr val="tx1"/>
                          </a:solidFill>
                          <a:latin typeface="+mn-lt"/>
                          <a:ea typeface="+mn-ea"/>
                          <a:cs typeface="+mn-cs"/>
                        </a:rPr>
                        <a:t>, Y. Yao, Z. Zhu and P. P. Tans. </a:t>
                      </a:r>
                      <a:r>
                        <a:rPr lang="en-US" sz="900" b="1" i="1" u="sng" kern="1200" dirty="0">
                          <a:solidFill>
                            <a:schemeClr val="tx1"/>
                          </a:solidFill>
                          <a:latin typeface="+mn-lt"/>
                          <a:ea typeface="+mn-ea"/>
                          <a:cs typeface="+mn-cs"/>
                        </a:rPr>
                        <a:t>Nature Climate Change</a:t>
                      </a:r>
                      <a:r>
                        <a:rPr lang="en-US" sz="900" b="0" kern="1200" dirty="0">
                          <a:solidFill>
                            <a:schemeClr val="tx1"/>
                          </a:solidFill>
                          <a:latin typeface="+mn-lt"/>
                          <a:ea typeface="+mn-ea"/>
                          <a:cs typeface="+mn-cs"/>
                        </a:rPr>
                        <a:t> 7, 359–363 (2017) doi:10.1038/nclimate3277.</a:t>
                      </a:r>
                    </a:p>
                  </a:txBody>
                  <a:tcPr marL="45720" marR="45720" anchor="ct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noFill/>
                  </a:tcPr>
                </a:tc>
                <a:tc hMerge="1">
                  <a:txBody>
                    <a:bodyPr/>
                    <a:lstStyle/>
                    <a:p>
                      <a:pPr marL="169863" indent="-169863">
                        <a:lnSpc>
                          <a:spcPct val="90000"/>
                        </a:lnSpc>
                        <a:spcBef>
                          <a:spcPts val="600"/>
                        </a:spcBef>
                        <a:buFont typeface="Arial" panose="020B0604020202020204" pitchFamily="34" charset="0"/>
                        <a:buChar char="•"/>
                      </a:pPr>
                      <a:endParaRPr lang="en-US" sz="14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4"/>
                  </a:ext>
                </a:extLst>
              </a:tr>
            </a:tbl>
          </a:graphicData>
        </a:graphic>
      </p:graphicFrame>
      <p:sp>
        <p:nvSpPr>
          <p:cNvPr id="3" name="Title 2"/>
          <p:cNvSpPr>
            <a:spLocks noGrp="1"/>
          </p:cNvSpPr>
          <p:nvPr>
            <p:ph type="title"/>
          </p:nvPr>
        </p:nvSpPr>
        <p:spPr>
          <a:xfrm>
            <a:off x="201168" y="4949"/>
            <a:ext cx="8628678" cy="867930"/>
          </a:xfrm>
        </p:spPr>
        <p:txBody>
          <a:bodyPr/>
          <a:lstStyle/>
          <a:p>
            <a:pPr algn="ctr"/>
            <a:r>
              <a:rPr lang="en-US" sz="2800" dirty="0">
                <a:latin typeface="Calibri" panose="020F0502020204030204" pitchFamily="34" charset="0"/>
              </a:rPr>
              <a:t>Weakening temperature control on the </a:t>
            </a:r>
            <a:r>
              <a:rPr lang="en-US" sz="2800" dirty="0" err="1">
                <a:latin typeface="Calibri" panose="020F0502020204030204" pitchFamily="34" charset="0"/>
              </a:rPr>
              <a:t>interannual</a:t>
            </a:r>
            <a:r>
              <a:rPr lang="en-US" sz="2800" dirty="0">
                <a:latin typeface="Calibri" panose="020F0502020204030204" pitchFamily="34" charset="0"/>
              </a:rPr>
              <a:t> variations of spring carbon uptake across northern lands</a:t>
            </a:r>
          </a:p>
        </p:txBody>
      </p:sp>
      <p:sp>
        <p:nvSpPr>
          <p:cNvPr id="13" name="Rectangle 12"/>
          <p:cNvSpPr/>
          <p:nvPr/>
        </p:nvSpPr>
        <p:spPr>
          <a:xfrm>
            <a:off x="5703185" y="6632982"/>
            <a:ext cx="3461487" cy="237757"/>
          </a:xfrm>
          <a:prstGeom prst="rect">
            <a:avLst/>
          </a:prstGeom>
        </p:spPr>
        <p:txBody>
          <a:bodyPr wrap="square">
            <a:spAutoFit/>
          </a:bodyPr>
          <a:lstStyle/>
          <a:p>
            <a:pPr lvl="0" algn="ctr">
              <a:lnSpc>
                <a:spcPct val="90000"/>
              </a:lnSpc>
              <a:spcBef>
                <a:spcPts val="600"/>
              </a:spcBef>
              <a:defRPr/>
            </a:pPr>
            <a:r>
              <a:rPr lang="en-US" sz="1050" b="1" dirty="0"/>
              <a:t>Contact: Jiafu Mao, 865-576-7815, </a:t>
            </a:r>
            <a:r>
              <a:rPr lang="en-US" sz="1050" b="1" dirty="0" err="1"/>
              <a:t>maoj@ornl.gov</a:t>
            </a:r>
            <a:endParaRPr lang="en-US" sz="1050" b="1" dirty="0"/>
          </a:p>
        </p:txBody>
      </p:sp>
      <p:sp>
        <p:nvSpPr>
          <p:cNvPr id="4" name="TextBox 3"/>
          <p:cNvSpPr txBox="1"/>
          <p:nvPr/>
        </p:nvSpPr>
        <p:spPr>
          <a:xfrm>
            <a:off x="5801895" y="2361537"/>
            <a:ext cx="1532965" cy="341632"/>
          </a:xfrm>
          <a:prstGeom prst="rect">
            <a:avLst/>
          </a:prstGeom>
          <a:noFill/>
        </p:spPr>
        <p:txBody>
          <a:bodyPr wrap="square" rtlCol="0">
            <a:spAutoFit/>
          </a:bodyPr>
          <a:lstStyle/>
          <a:p>
            <a:pPr algn="ctr">
              <a:lnSpc>
                <a:spcPct val="90000"/>
              </a:lnSpc>
            </a:pPr>
            <a:r>
              <a:rPr lang="en-US" dirty="0">
                <a:solidFill>
                  <a:srgbClr val="0000FF"/>
                </a:solidFill>
              </a:rPr>
              <a:t>(1979-1995)</a:t>
            </a:r>
          </a:p>
        </p:txBody>
      </p:sp>
      <p:sp>
        <p:nvSpPr>
          <p:cNvPr id="11" name="TextBox 10"/>
          <p:cNvSpPr txBox="1"/>
          <p:nvPr/>
        </p:nvSpPr>
        <p:spPr>
          <a:xfrm>
            <a:off x="7334860" y="2356154"/>
            <a:ext cx="1532965" cy="341632"/>
          </a:xfrm>
          <a:prstGeom prst="rect">
            <a:avLst/>
          </a:prstGeom>
          <a:noFill/>
        </p:spPr>
        <p:txBody>
          <a:bodyPr wrap="square" rtlCol="0">
            <a:spAutoFit/>
          </a:bodyPr>
          <a:lstStyle/>
          <a:p>
            <a:pPr algn="ctr">
              <a:lnSpc>
                <a:spcPct val="90000"/>
              </a:lnSpc>
            </a:pPr>
            <a:r>
              <a:rPr lang="en-US" dirty="0">
                <a:solidFill>
                  <a:srgbClr val="FF0000"/>
                </a:solidFill>
              </a:rPr>
              <a:t>(1995-2012)</a:t>
            </a:r>
          </a:p>
        </p:txBody>
      </p:sp>
      <p:grpSp>
        <p:nvGrpSpPr>
          <p:cNvPr id="9" name="Group 8"/>
          <p:cNvGrpSpPr/>
          <p:nvPr/>
        </p:nvGrpSpPr>
        <p:grpSpPr>
          <a:xfrm>
            <a:off x="5588190" y="2804708"/>
            <a:ext cx="3383280" cy="1702007"/>
            <a:chOff x="5624050" y="1391701"/>
            <a:chExt cx="3383280" cy="1702007"/>
          </a:xfrm>
        </p:grpSpPr>
        <p:grpSp>
          <p:nvGrpSpPr>
            <p:cNvPr id="2" name="Group 1"/>
            <p:cNvGrpSpPr/>
            <p:nvPr/>
          </p:nvGrpSpPr>
          <p:grpSpPr>
            <a:xfrm>
              <a:off x="5624050" y="1391701"/>
              <a:ext cx="3383280" cy="1702007"/>
              <a:chOff x="5624050" y="1032387"/>
              <a:chExt cx="3383280" cy="1702007"/>
            </a:xfrm>
          </p:grpSpPr>
          <p:pic>
            <p:nvPicPr>
              <p:cNvPr id="12" name="Picture 11"/>
              <p:cNvPicPr>
                <a:picLocks noChangeAspect="1"/>
              </p:cNvPicPr>
              <p:nvPr/>
            </p:nvPicPr>
            <p:blipFill rotWithShape="1">
              <a:blip r:embed="rId3"/>
              <a:srcRect r="3084" b="87600"/>
              <a:stretch/>
            </p:blipFill>
            <p:spPr>
              <a:xfrm>
                <a:off x="5624050" y="1032387"/>
                <a:ext cx="3383280" cy="536437"/>
              </a:xfrm>
              <a:prstGeom prst="rect">
                <a:avLst/>
              </a:prstGeom>
            </p:spPr>
          </p:pic>
          <p:pic>
            <p:nvPicPr>
              <p:cNvPr id="7" name="Picture 6"/>
              <p:cNvPicPr>
                <a:picLocks noChangeAspect="1"/>
              </p:cNvPicPr>
              <p:nvPr/>
            </p:nvPicPr>
            <p:blipFill rotWithShape="1">
              <a:blip r:embed="rId3"/>
              <a:srcRect t="62283" r="3084" b="17202"/>
              <a:stretch/>
            </p:blipFill>
            <p:spPr>
              <a:xfrm>
                <a:off x="5624050" y="1541930"/>
                <a:ext cx="3383280" cy="887506"/>
              </a:xfrm>
              <a:prstGeom prst="rect">
                <a:avLst/>
              </a:prstGeom>
            </p:spPr>
          </p:pic>
          <p:pic>
            <p:nvPicPr>
              <p:cNvPr id="8" name="Picture 7"/>
              <p:cNvPicPr>
                <a:picLocks noChangeAspect="1"/>
              </p:cNvPicPr>
              <p:nvPr/>
            </p:nvPicPr>
            <p:blipFill rotWithShape="1">
              <a:blip r:embed="rId3"/>
              <a:srcRect t="92536" r="3084"/>
              <a:stretch/>
            </p:blipFill>
            <p:spPr>
              <a:xfrm>
                <a:off x="5624050" y="2411503"/>
                <a:ext cx="3383280" cy="322891"/>
              </a:xfrm>
              <a:prstGeom prst="rect">
                <a:avLst/>
              </a:prstGeom>
            </p:spPr>
          </p:pic>
        </p:grpSp>
        <p:sp>
          <p:nvSpPr>
            <p:cNvPr id="5" name="TextBox 4"/>
            <p:cNvSpPr txBox="1"/>
            <p:nvPr/>
          </p:nvSpPr>
          <p:spPr>
            <a:xfrm>
              <a:off x="7593106" y="1506070"/>
              <a:ext cx="1236740" cy="286232"/>
            </a:xfrm>
            <a:prstGeom prst="rect">
              <a:avLst/>
            </a:prstGeom>
            <a:solidFill>
              <a:schemeClr val="bg1"/>
            </a:solidFill>
          </p:spPr>
          <p:txBody>
            <a:bodyPr wrap="square" rtlCol="0">
              <a:spAutoFit/>
            </a:bodyPr>
            <a:lstStyle/>
            <a:p>
              <a:pPr algn="ctr">
                <a:lnSpc>
                  <a:spcPct val="90000"/>
                </a:lnSpc>
              </a:pPr>
              <a:r>
                <a:rPr lang="en-US" sz="1400" dirty="0"/>
                <a:t>Observations</a:t>
              </a:r>
            </a:p>
          </p:txBody>
        </p:sp>
        <p:sp>
          <p:nvSpPr>
            <p:cNvPr id="14" name="TextBox 13"/>
            <p:cNvSpPr txBox="1"/>
            <p:nvPr/>
          </p:nvSpPr>
          <p:spPr>
            <a:xfrm>
              <a:off x="7593106" y="1934758"/>
              <a:ext cx="1236740" cy="286232"/>
            </a:xfrm>
            <a:prstGeom prst="rect">
              <a:avLst/>
            </a:prstGeom>
            <a:solidFill>
              <a:schemeClr val="bg1"/>
            </a:solidFill>
          </p:spPr>
          <p:txBody>
            <a:bodyPr wrap="square" rtlCol="0">
              <a:spAutoFit/>
            </a:bodyPr>
            <a:lstStyle/>
            <a:p>
              <a:pPr algn="ctr">
                <a:lnSpc>
                  <a:spcPct val="90000"/>
                </a:lnSpc>
              </a:pPr>
              <a:r>
                <a:rPr lang="en-US" sz="1400" dirty="0"/>
                <a:t>Model - NPP</a:t>
              </a:r>
            </a:p>
          </p:txBody>
        </p:sp>
        <p:sp>
          <p:nvSpPr>
            <p:cNvPr id="16" name="TextBox 15"/>
            <p:cNvSpPr txBox="1"/>
            <p:nvPr/>
          </p:nvSpPr>
          <p:spPr>
            <a:xfrm>
              <a:off x="7593106" y="2352787"/>
              <a:ext cx="1236740" cy="286232"/>
            </a:xfrm>
            <a:prstGeom prst="rect">
              <a:avLst/>
            </a:prstGeom>
            <a:solidFill>
              <a:schemeClr val="bg1"/>
            </a:solidFill>
          </p:spPr>
          <p:txBody>
            <a:bodyPr wrap="square" rtlCol="0">
              <a:spAutoFit/>
            </a:bodyPr>
            <a:lstStyle/>
            <a:p>
              <a:pPr algn="ctr">
                <a:lnSpc>
                  <a:spcPct val="90000"/>
                </a:lnSpc>
              </a:pPr>
              <a:r>
                <a:rPr lang="en-US" sz="1400" dirty="0"/>
                <a:t>Model - HR</a:t>
              </a:r>
            </a:p>
          </p:txBody>
        </p:sp>
      </p:grpSp>
      <p:sp>
        <p:nvSpPr>
          <p:cNvPr id="17" name="TextBox 16"/>
          <p:cNvSpPr txBox="1"/>
          <p:nvPr/>
        </p:nvSpPr>
        <p:spPr>
          <a:xfrm>
            <a:off x="5801896" y="1539135"/>
            <a:ext cx="3027950" cy="757130"/>
          </a:xfrm>
          <a:prstGeom prst="rect">
            <a:avLst/>
          </a:prstGeom>
          <a:noFill/>
        </p:spPr>
        <p:txBody>
          <a:bodyPr wrap="square" rtlCol="0">
            <a:spAutoFit/>
          </a:bodyPr>
          <a:lstStyle/>
          <a:p>
            <a:pPr algn="ctr">
              <a:lnSpc>
                <a:spcPct val="90000"/>
              </a:lnSpc>
            </a:pPr>
            <a:r>
              <a:rPr lang="en-US" sz="1600" dirty="0"/>
              <a:t>Observed and simulated relationships shifted over the 30-year period of study</a:t>
            </a:r>
          </a:p>
        </p:txBody>
      </p:sp>
      <p:sp>
        <p:nvSpPr>
          <p:cNvPr id="18" name="TextBox 17"/>
          <p:cNvSpPr txBox="1"/>
          <p:nvPr/>
        </p:nvSpPr>
        <p:spPr>
          <a:xfrm>
            <a:off x="5703184" y="4543146"/>
            <a:ext cx="3268285" cy="1421928"/>
          </a:xfrm>
          <a:prstGeom prst="rect">
            <a:avLst/>
          </a:prstGeom>
          <a:noFill/>
        </p:spPr>
        <p:txBody>
          <a:bodyPr wrap="square" rtlCol="0">
            <a:spAutoFit/>
          </a:bodyPr>
          <a:lstStyle/>
          <a:p>
            <a:pPr algn="ctr">
              <a:lnSpc>
                <a:spcPct val="90000"/>
              </a:lnSpc>
            </a:pPr>
            <a:r>
              <a:rPr lang="en-US" sz="1600" dirty="0"/>
              <a:t>Modeling results suggest that a shift in vegetation productivity (NPP), rather than a shift in microbial respiration (HR), is responsible for this observed change.</a:t>
            </a:r>
          </a:p>
        </p:txBody>
      </p:sp>
    </p:spTree>
    <p:extLst>
      <p:ext uri="{BB962C8B-B14F-4D97-AF65-F5344CB8AC3E}">
        <p14:creationId xmlns:p14="http://schemas.microsoft.com/office/powerpoint/2010/main" val="2099820491"/>
      </p:ext>
    </p:extLst>
  </p:cSld>
  <p:clrMapOvr>
    <a:masterClrMapping/>
  </p:clrMapOvr>
</p:sld>
</file>

<file path=ppt/theme/theme1.xml><?xml version="1.0" encoding="utf-8"?>
<a:theme xmlns:a="http://schemas.openxmlformats.org/drawingml/2006/main" name="Default Theme">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ORNL 4x3 template_160226.potx" id="{31BED76B-0AEA-4445-9E58-7F6592087E14}" vid="{2BD8E646-6FCF-4FEF-9200-FF0DEBD01C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333</TotalTime>
  <Words>385</Words>
  <Application>Microsoft Office PowerPoint</Application>
  <PresentationFormat>On-screen Show (4:3)</PresentationFormat>
  <Paragraphs>27</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Arial Black</vt:lpstr>
      <vt:lpstr>Calibri</vt:lpstr>
      <vt:lpstr>Marker Felt Wide</vt:lpstr>
      <vt:lpstr>Default Theme</vt:lpstr>
      <vt:lpstr>Weakening temperature control on the interannual variations of spring carbon uptake across northern lands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Heinz, Susan L.</dc:creator>
  <cp:lastModifiedBy>Thornton, Peter E.</cp:lastModifiedBy>
  <cp:revision>69</cp:revision>
  <dcterms:created xsi:type="dcterms:W3CDTF">2017-05-15T14:23:23Z</dcterms:created>
  <dcterms:modified xsi:type="dcterms:W3CDTF">2017-08-11T17:17:33Z</dcterms:modified>
</cp:coreProperties>
</file>