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0981" autoAdjust="0"/>
  </p:normalViewPr>
  <p:slideViewPr>
    <p:cSldViewPr>
      <p:cViewPr varScale="1">
        <p:scale>
          <a:sx n="99" d="100"/>
          <a:sy n="99" d="100"/>
        </p:scale>
        <p:origin x="2896" y="136"/>
      </p:cViewPr>
      <p:guideLst>
        <p:guide orient="horz" pos="2160"/>
        <p:guide pos="2880"/>
      </p:guideLst>
    </p:cSldViewPr>
  </p:slideViewPr>
  <p:notesTextViewPr>
    <p:cViewPr>
      <p:scale>
        <a:sx n="100" d="100"/>
        <a:sy n="100" d="100"/>
      </p:scale>
      <p:origin x="0" y="-1568"/>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5/27/21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dirty="0"/>
          </a:p>
        </p:txBody>
      </p:sp>
    </p:spTree>
    <p:extLst>
      <p:ext uri="{BB962C8B-B14F-4D97-AF65-F5344CB8AC3E}">
        <p14:creationId xmlns:p14="http://schemas.microsoft.com/office/powerpoint/2010/main" val="407168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b="1" kern="1200" dirty="0">
                <a:solidFill>
                  <a:schemeClr val="tx1"/>
                </a:solidFill>
                <a:effectLst/>
                <a:latin typeface="+mn-lt"/>
                <a:ea typeface="+mn-ea"/>
                <a:cs typeface="+mn-cs"/>
              </a:rPr>
              <a:t>The Science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large team of researchers has synthesized the past year’s top 10 findings across the interdisciplinary arena of climate change science in an effort to provide science-based insights that should guide climate policy. Among the 10 new scientific insights identified via expert elicitation is a substantial increase in clarity regarding climate sensitivity – the equilibrated response of global surface temperature to doubled atmospheric carbon dioxide.  Specifically, the likely range of climate sensitivity has now been narrowed from 1.5–4.5°C in the most recent IPCC assessment to 2.3–4.5°C by a new, comprehensive analysis of evidence from climate feedback processes, the historical record, and the paleoclimate record (Sherwood et al., 2020). </a:t>
            </a:r>
          </a:p>
          <a:p>
            <a:r>
              <a:rPr lang="en-US" sz="1200" b="1" kern="1200" dirty="0">
                <a:solidFill>
                  <a:schemeClr val="tx1"/>
                </a:solidFill>
                <a:effectLst/>
                <a:latin typeface="+mn-lt"/>
                <a:ea typeface="+mn-ea"/>
                <a:cs typeface="+mn-cs"/>
              </a:rPr>
              <a:t>The Impact</a:t>
            </a:r>
            <a:br>
              <a:rPr lang="en-US" sz="1200" b="1"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The 10 new insights are of critical importance for evidence-based policymaking. Among these, narrowing the bounds on climate sensitivity represents substantial progress on a long-standing uncertainty in climate science, largely ruling out low climate sensitivities that would imply reduced urgency in reducing carbon emissions while also largely ruling out high sensitivities that would imply that attempts to mitigate climate change are futile. The resultant scientific horizon scan forms the basis of a wider research synthesis report provided annually to the United Nations Framework Convention on Climate Change Secretariat in connection with the Conferences of Parties. </a:t>
            </a:r>
          </a:p>
          <a:p>
            <a:r>
              <a:rPr lang="en-US" sz="1200" b="1" kern="1200" dirty="0">
                <a:solidFill>
                  <a:schemeClr val="tx1"/>
                </a:solidFill>
                <a:effectLst/>
                <a:latin typeface="+mn-lt"/>
                <a:ea typeface="+mn-ea"/>
                <a:cs typeface="+mn-cs"/>
              </a:rPr>
              <a:t>Summary</a:t>
            </a:r>
            <a:br>
              <a:rPr lang="en-US" sz="1200" b="1"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A synthesis is made of ten fields within climate science where there have been significant advances since mid-2019, through an expert elicitation process with broad disciplinary scope. </a:t>
            </a:r>
            <a:r>
              <a:rPr lang="en-US" sz="1200" kern="1200">
                <a:solidFill>
                  <a:schemeClr val="tx1"/>
                </a:solidFill>
                <a:effectLst/>
                <a:latin typeface="+mn-lt"/>
                <a:ea typeface="+mn-ea"/>
                <a:cs typeface="+mn-cs"/>
              </a:rPr>
              <a:t>Findings include: (1) a better understanding of equilibrium climate sensitivity; (2) abrupt thaw as an accelerator of carbon release from permafrost; (3) changes to global and regional land carbon sinks; (4) impacts of climate change on water crises, including equity perspectives; (5) adverse effects on mental health from climate change; (6) immediate effects on climate of the COVID-19 pandemic and requirements for recovery packages to deliver on the Paris Agreement; (7) suggested long-term changes to governance and a social contract to address climate change, learning from the current pandemic, (8) updated positive cost–benefit ratio and new perspectives on the potential for green growth in the short- and long-term perspective; (9) urban electrification as a strategy to move towards low-carbon energy systems and (10) rights-based litigation as an increasingly important method to address climate change, with recent clarifications on the legal standing and representation of future generations.</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dirty="0"/>
          </a:p>
        </p:txBody>
      </p:sp>
    </p:spTree>
    <p:extLst>
      <p:ext uri="{BB962C8B-B14F-4D97-AF65-F5344CB8AC3E}">
        <p14:creationId xmlns:p14="http://schemas.microsoft.com/office/powerpoint/2010/main" val="2742424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5/27/21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5/27/21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5/27/21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dirty="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dirty="0"/>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5/27/21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5/27/21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5/27/21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5/27/21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5/27/21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5/27/21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5/27/21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5/27/21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5/27/21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dirty="0">
              <a:latin typeface="Avenir Book" panose="02000503020000020003" pitchFamily="2" charset="0"/>
            </a:endParaRPr>
          </a:p>
        </p:txBody>
      </p:sp>
      <p:sp>
        <p:nvSpPr>
          <p:cNvPr id="5" name="TextBox 4"/>
          <p:cNvSpPr txBox="1"/>
          <p:nvPr/>
        </p:nvSpPr>
        <p:spPr>
          <a:xfrm>
            <a:off x="106769" y="210979"/>
            <a:ext cx="5257800" cy="1200329"/>
          </a:xfrm>
          <a:prstGeom prst="rect">
            <a:avLst/>
          </a:prstGeom>
          <a:noFill/>
        </p:spPr>
        <p:txBody>
          <a:bodyPr wrap="square">
            <a:spAutoFit/>
          </a:bodyPr>
          <a:lstStyle/>
          <a:p>
            <a:r>
              <a:rPr lang="en-US" sz="3600" b="1" dirty="0">
                <a:latin typeface="Avenir Book" panose="02000503020000020003" pitchFamily="2" charset="0"/>
              </a:rPr>
              <a:t>New insights in climate science in 2020</a:t>
            </a:r>
            <a:endParaRPr lang="en-US" sz="3600" dirty="0">
              <a:latin typeface="Avenir Book" panose="02000503020000020003" pitchFamily="2" charset="0"/>
            </a:endParaRPr>
          </a:p>
        </p:txBody>
      </p:sp>
      <p:sp>
        <p:nvSpPr>
          <p:cNvPr id="12" name="TextBox 11"/>
          <p:cNvSpPr txBox="1"/>
          <p:nvPr/>
        </p:nvSpPr>
        <p:spPr>
          <a:xfrm>
            <a:off x="1687624" y="6068100"/>
            <a:ext cx="5463951" cy="43088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1100" dirty="0">
                <a:latin typeface="Avenir Book" panose="02000503020000020003" pitchFamily="2" charset="0"/>
              </a:rPr>
              <a:t>Pihl, E., et al. including M. D. Zelinka, 2021: 10 New Insights in Climate Science 2020 – a Horizon Scan, </a:t>
            </a:r>
            <a:r>
              <a:rPr lang="en-GB" sz="1100" i="1" dirty="0">
                <a:latin typeface="Avenir Book" panose="02000503020000020003" pitchFamily="2" charset="0"/>
              </a:rPr>
              <a:t>Global Sustainability</a:t>
            </a:r>
            <a:r>
              <a:rPr lang="en-GB" sz="1100" dirty="0">
                <a:latin typeface="Avenir Book" panose="02000503020000020003" pitchFamily="2" charset="0"/>
              </a:rPr>
              <a:t>, 4, e5, 1–18, doi:10.1017/sus.2021.2.</a:t>
            </a:r>
          </a:p>
        </p:txBody>
      </p:sp>
      <p:sp>
        <p:nvSpPr>
          <p:cNvPr id="14" name="TextBox 13"/>
          <p:cNvSpPr txBox="1"/>
          <p:nvPr/>
        </p:nvSpPr>
        <p:spPr>
          <a:xfrm>
            <a:off x="4918929" y="4495800"/>
            <a:ext cx="4094042" cy="1292662"/>
          </a:xfrm>
          <a:prstGeom prst="rect">
            <a:avLst/>
          </a:prstGeom>
          <a:noFill/>
        </p:spPr>
        <p:txBody>
          <a:bodyPr wrap="square" rtlCol="0">
            <a:spAutoFit/>
          </a:bodyPr>
          <a:lstStyle/>
          <a:p>
            <a:r>
              <a:rPr lang="en-US" b="1" dirty="0">
                <a:solidFill>
                  <a:srgbClr val="77933C"/>
                </a:solidFill>
                <a:latin typeface="Avenir Book" panose="02000503020000020003" pitchFamily="2" charset="0"/>
              </a:rPr>
              <a:t>Research Details</a:t>
            </a:r>
            <a:br>
              <a:rPr lang="en-US" b="1" dirty="0">
                <a:solidFill>
                  <a:srgbClr val="77933C"/>
                </a:solidFill>
                <a:latin typeface="Avenir Book" panose="02000503020000020003" pitchFamily="2" charset="0"/>
              </a:rPr>
            </a:br>
            <a:r>
              <a:rPr lang="en-US" sz="1200" b="1" dirty="0">
                <a:latin typeface="Avenir Book" panose="02000503020000020003" pitchFamily="2" charset="0"/>
              </a:rPr>
              <a:t>A</a:t>
            </a:r>
            <a:r>
              <a:rPr lang="en-US" sz="1200" dirty="0">
                <a:latin typeface="Avenir Book" panose="02000503020000020003" pitchFamily="2" charset="0"/>
              </a:rPr>
              <a:t>n expert elicitation process was performed to identify areas of climate science in which there have been significant advances since mid-2019. A team of experts then synthesized these 10 key insights, which span a broad disciplinary scope of climate science.</a:t>
            </a:r>
          </a:p>
        </p:txBody>
      </p:sp>
      <p:sp>
        <p:nvSpPr>
          <p:cNvPr id="10" name="Rectangle 9"/>
          <p:cNvSpPr/>
          <p:nvPr/>
        </p:nvSpPr>
        <p:spPr>
          <a:xfrm>
            <a:off x="4953000" y="3059643"/>
            <a:ext cx="4203700" cy="1323439"/>
          </a:xfrm>
          <a:prstGeom prst="rect">
            <a:avLst/>
          </a:prstGeom>
        </p:spPr>
        <p:txBody>
          <a:bodyPr wrap="square">
            <a:spAutoFit/>
          </a:bodyPr>
          <a:lstStyle/>
          <a:p>
            <a:pPr algn="ctr"/>
            <a:r>
              <a:rPr lang="en-US" sz="1000" i="1" dirty="0">
                <a:solidFill>
                  <a:schemeClr val="tx1">
                    <a:lumMod val="65000"/>
                    <a:lumOff val="35000"/>
                  </a:schemeClr>
                </a:solidFill>
                <a:latin typeface="Avenir Book" panose="02000503020000020003" pitchFamily="2" charset="0"/>
              </a:rPr>
              <a:t>The climate sensitivity range from Sherwood et al. (2020) exhibits much less spread than previous assessments or climate model ensembles. The 1</a:t>
            </a:r>
            <a:r>
              <a:rPr lang="en-US" sz="1000" i="1" baseline="30000" dirty="0">
                <a:solidFill>
                  <a:schemeClr val="tx1">
                    <a:lumMod val="65000"/>
                    <a:lumOff val="35000"/>
                  </a:schemeClr>
                </a:solidFill>
                <a:latin typeface="Avenir Book" panose="02000503020000020003" pitchFamily="2" charset="0"/>
              </a:rPr>
              <a:t>st</a:t>
            </a:r>
            <a:r>
              <a:rPr lang="en-US" sz="1000" i="1" dirty="0">
                <a:solidFill>
                  <a:schemeClr val="tx1">
                    <a:lumMod val="65000"/>
                    <a:lumOff val="35000"/>
                  </a:schemeClr>
                </a:solidFill>
                <a:latin typeface="Avenir Book" panose="02000503020000020003" pitchFamily="2" charset="0"/>
              </a:rPr>
              <a:t> entry shows 66% (thick bar) and 90% (thin bar) probability ranges from Sherwood et al., with hatched extensions bounding the span of these ranges under plausible alternative assumptions. The 2</a:t>
            </a:r>
            <a:r>
              <a:rPr lang="en-US" sz="1000" i="1" baseline="30000" dirty="0">
                <a:solidFill>
                  <a:schemeClr val="tx1">
                    <a:lumMod val="65000"/>
                    <a:lumOff val="35000"/>
                  </a:schemeClr>
                </a:solidFill>
                <a:latin typeface="Avenir Book" panose="02000503020000020003" pitchFamily="2" charset="0"/>
              </a:rPr>
              <a:t>nd</a:t>
            </a:r>
            <a:r>
              <a:rPr lang="en-US" sz="1000" i="1" dirty="0">
                <a:solidFill>
                  <a:schemeClr val="tx1">
                    <a:lumMod val="65000"/>
                    <a:lumOff val="35000"/>
                  </a:schemeClr>
                </a:solidFill>
                <a:latin typeface="Avenir Book" panose="02000503020000020003" pitchFamily="2" charset="0"/>
              </a:rPr>
              <a:t> bar shows the ≧ 66% (thick bar) and ≧ 90% (thin bar) probability ranges from IPCCs AR5 report in 2013. The last two bars show the full span of values predicted by global climate models.</a:t>
            </a:r>
          </a:p>
        </p:txBody>
      </p:sp>
      <p:sp>
        <p:nvSpPr>
          <p:cNvPr id="11" name="TextBox 10"/>
          <p:cNvSpPr txBox="1"/>
          <p:nvPr/>
        </p:nvSpPr>
        <p:spPr>
          <a:xfrm>
            <a:off x="95046" y="1600200"/>
            <a:ext cx="4476954" cy="3970318"/>
          </a:xfrm>
          <a:prstGeom prst="rect">
            <a:avLst/>
          </a:prstGeom>
          <a:noFill/>
        </p:spPr>
        <p:txBody>
          <a:bodyPr wrap="square" rtlCol="0">
            <a:spAutoFit/>
          </a:bodyPr>
          <a:lstStyle/>
          <a:p>
            <a:r>
              <a:rPr lang="en-US" b="1" dirty="0">
                <a:solidFill>
                  <a:srgbClr val="77933C"/>
                </a:solidFill>
                <a:latin typeface="Avenir Book" panose="02000503020000020003" pitchFamily="2" charset="0"/>
              </a:rPr>
              <a:t>Scientific Achievement</a:t>
            </a:r>
            <a:br>
              <a:rPr lang="en-US" sz="1400" b="1" dirty="0">
                <a:solidFill>
                  <a:srgbClr val="77933C"/>
                </a:solidFill>
                <a:latin typeface="Avenir Book" panose="02000503020000020003" pitchFamily="2" charset="0"/>
              </a:rPr>
            </a:br>
            <a:r>
              <a:rPr lang="en-US" sz="1200" dirty="0">
                <a:latin typeface="Avenir Book" panose="02000503020000020003" pitchFamily="2" charset="0"/>
              </a:rPr>
              <a:t>LLNL scientists and their colleagues have synthesized the past year’s top 10 policy-relevant findings in climate change science. Among them is a substantial increase in clarity regarding climate sensitivity – the global temperature response to doubled CO</a:t>
            </a:r>
            <a:r>
              <a:rPr lang="en-US" sz="1200" baseline="-25000" dirty="0">
                <a:latin typeface="Avenir Book" panose="02000503020000020003" pitchFamily="2" charset="0"/>
              </a:rPr>
              <a:t>2</a:t>
            </a:r>
            <a:r>
              <a:rPr lang="en-US" sz="1200" dirty="0">
                <a:latin typeface="Avenir Book" panose="02000503020000020003" pitchFamily="2" charset="0"/>
              </a:rPr>
              <a:t>. Specifically, the likely range of climate sensitivity has been narrowed to 2.3–4.5°C by a new, comprehensive analysis of evidence from climate feedback processes, the historical record, and the paleoclimate record (Sherwood et al., 2020).</a:t>
            </a:r>
            <a:br>
              <a:rPr lang="en-US" sz="1200" dirty="0">
                <a:latin typeface="Avenir Book" panose="02000503020000020003" pitchFamily="2" charset="0"/>
              </a:rPr>
            </a:br>
            <a:br>
              <a:rPr lang="en-US" sz="1200" dirty="0">
                <a:latin typeface="Avenir Book" panose="02000503020000020003" pitchFamily="2" charset="0"/>
              </a:rPr>
            </a:br>
            <a:r>
              <a:rPr lang="en-US" b="1" dirty="0">
                <a:solidFill>
                  <a:schemeClr val="accent3">
                    <a:lumMod val="75000"/>
                  </a:schemeClr>
                </a:solidFill>
                <a:latin typeface="Avenir Book" panose="02000503020000020003" pitchFamily="2" charset="0"/>
              </a:rPr>
              <a:t>Significance &amp; Impact</a:t>
            </a:r>
            <a:endParaRPr lang="en-US" sz="1200" dirty="0">
              <a:latin typeface="Avenir Book" panose="02000503020000020003" pitchFamily="2" charset="0"/>
            </a:endParaRPr>
          </a:p>
          <a:p>
            <a:r>
              <a:rPr lang="en-US" sz="1200" dirty="0">
                <a:latin typeface="Avenir Book" panose="02000503020000020003" pitchFamily="2" charset="0"/>
              </a:rPr>
              <a:t>Narrowed bounds on climate sensitivity represents substantial progress, simultaneously ruling out low climate sensitivities implying reduced urgency in reducing CO</a:t>
            </a:r>
            <a:r>
              <a:rPr lang="en-US" sz="1200" baseline="-25000" dirty="0">
                <a:latin typeface="Avenir Book" panose="02000503020000020003" pitchFamily="2" charset="0"/>
              </a:rPr>
              <a:t>2</a:t>
            </a:r>
            <a:r>
              <a:rPr lang="en-US" sz="1200" dirty="0">
                <a:latin typeface="Avenir Book" panose="02000503020000020003" pitchFamily="2" charset="0"/>
              </a:rPr>
              <a:t> emissions and high sensitivities implying futility in attempts to mitigate climate change. The resultant scientific horizon scan forms the basis of a wider research synthesis report provided annually to the United Nations Framework Convention on Climate Change Secretariat in connection with the Conferences of Parties. </a:t>
            </a:r>
          </a:p>
        </p:txBody>
      </p:sp>
      <p:pic>
        <p:nvPicPr>
          <p:cNvPr id="16" name="Picture 34" descr="lab_icon_rgb"/>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04800" y="5732621"/>
            <a:ext cx="890868"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7">
            <a:extLst>
              <a:ext uri="{FF2B5EF4-FFF2-40B4-BE49-F238E27FC236}">
                <a16:creationId xmlns:a16="http://schemas.microsoft.com/office/drawing/2014/main" id="{1E8CE575-98BE-3641-BF09-271A578C577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493000" y="5678101"/>
            <a:ext cx="1651000" cy="947032"/>
          </a:xfrm>
          <a:prstGeom prst="rect">
            <a:avLst/>
          </a:prstGeom>
        </p:spPr>
      </p:pic>
      <p:pic>
        <p:nvPicPr>
          <p:cNvPr id="1026" name="Picture 2" descr="Figure 0">
            <a:extLst>
              <a:ext uri="{FF2B5EF4-FFF2-40B4-BE49-F238E27FC236}">
                <a16:creationId xmlns:a16="http://schemas.microsoft.com/office/drawing/2014/main" id="{793C438C-22EB-444E-8936-ED7B91D3CD0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76200"/>
            <a:ext cx="3441700" cy="2859258"/>
          </a:xfrm>
          <a:prstGeom prst="rect">
            <a:avLst/>
          </a:prstGeom>
          <a:noFill/>
          <a:ln w="19050">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4292585"/>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34999</TotalTime>
  <Words>803</Words>
  <Application>Microsoft Macintosh PowerPoint</Application>
  <PresentationFormat>On-screen Show (4:3)</PresentationFormat>
  <Paragraphs>11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Avenir Book</vt:lpstr>
      <vt:lpstr>Calibri</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Zelinka, Mark</cp:lastModifiedBy>
  <cp:revision>169</cp:revision>
  <dcterms:created xsi:type="dcterms:W3CDTF">2011-09-07T23:26:42Z</dcterms:created>
  <dcterms:modified xsi:type="dcterms:W3CDTF">2021-05-28T20:51:40Z</dcterms:modified>
</cp:coreProperties>
</file>