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3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B4295-050D-4276-922E-CDB70CB24367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CBA49-F849-4DB9-AC04-C02C0958C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2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4A5EE60-2A4E-4B34-A07F-E4BBDA2AAE9B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 smtClean="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182347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9574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9E367F-1EB9-4BB5-A380-AE1596F5FEFF}" type="datetimeFigureOut">
              <a:rPr lang="en-US"/>
              <a:pPr>
                <a:defRPr/>
              </a:pPr>
              <a:t>5/25/2017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B5A9977-085E-40C6-B515-8E2D8573E1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7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32657" y="914400"/>
            <a:ext cx="3043943" cy="5075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Investigate the combined urban heat island and aerosol effects induced by city growth in the Yangtze River Delta region of eastern China</a:t>
            </a:r>
            <a:endParaRPr lang="en-US" sz="1600" dirty="0"/>
          </a:p>
          <a:p>
            <a:pPr marL="231775" indent="-231775" algn="ctr">
              <a:spcBef>
                <a:spcPts val="1200"/>
              </a:spcBef>
              <a:defRPr/>
            </a:pPr>
            <a:r>
              <a:rPr lang="en-US" b="1" dirty="0"/>
              <a:t>Approach</a:t>
            </a:r>
            <a:endParaRPr lang="en-US" sz="1600" b="1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Conducted three, five-year cloud-permitting </a:t>
            </a:r>
            <a:r>
              <a:rPr lang="en-US" sz="1600" dirty="0"/>
              <a:t>simulations using the </a:t>
            </a:r>
            <a:r>
              <a:rPr lang="en-US" sz="1600" dirty="0" smtClean="0"/>
              <a:t>Weather Research and Forecasting-</a:t>
            </a:r>
            <a:r>
              <a:rPr lang="en-US" sz="1600" dirty="0" err="1" smtClean="0"/>
              <a:t>Chem</a:t>
            </a:r>
            <a:r>
              <a:rPr lang="en-US" sz="1600" dirty="0" smtClean="0"/>
              <a:t> </a:t>
            </a:r>
            <a:r>
              <a:rPr lang="en-US" sz="1600" dirty="0"/>
              <a:t>model coupled with a </a:t>
            </a:r>
            <a:r>
              <a:rPr lang="en-US" sz="1600" dirty="0" smtClean="0"/>
              <a:t>single-layer, urban </a:t>
            </a:r>
            <a:r>
              <a:rPr lang="en-US" sz="1600" dirty="0"/>
              <a:t>c</a:t>
            </a:r>
            <a:r>
              <a:rPr lang="en-US" sz="1600" dirty="0" smtClean="0"/>
              <a:t>anopy model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/>
              <a:t>Used high-resolution nightlight image from satellite to re-grid and obtain high-resolution urban area and intensity data, and correct emission data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5754" y="181117"/>
            <a:ext cx="900824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1" dirty="0" smtClean="0">
                <a:latin typeface="+mn-lt"/>
              </a:rPr>
              <a:t>Extremes: How Booming Cities Influence Climate</a:t>
            </a:r>
            <a:endParaRPr lang="en-US" sz="3000" b="1" dirty="0">
              <a:latin typeface="+mn-lt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35754" y="6305490"/>
            <a:ext cx="8832112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 dirty="0" smtClean="0">
                <a:latin typeface="+mn-lt"/>
              </a:rPr>
              <a:t>Zhong S, Y Qian, C Zhao, LR Leung, H Wang, B Yang, J Fan, H Yan, X-Q Yang, </a:t>
            </a:r>
            <a:r>
              <a:rPr lang="en-US" altLang="en-US" sz="1000" dirty="0">
                <a:latin typeface="+mn-lt"/>
              </a:rPr>
              <a:t>and </a:t>
            </a:r>
            <a:r>
              <a:rPr lang="en-US" altLang="en-US" sz="1000" dirty="0" smtClean="0">
                <a:latin typeface="+mn-lt"/>
              </a:rPr>
              <a:t>D Liu. 2017. “Urbanization-Induced </a:t>
            </a:r>
            <a:r>
              <a:rPr lang="en-US" altLang="en-US" sz="1000" dirty="0">
                <a:latin typeface="+mn-lt"/>
              </a:rPr>
              <a:t>U</a:t>
            </a:r>
            <a:r>
              <a:rPr lang="en-US" altLang="en-US" sz="1000" dirty="0" smtClean="0">
                <a:latin typeface="+mn-lt"/>
              </a:rPr>
              <a:t>rban </a:t>
            </a:r>
            <a:r>
              <a:rPr lang="en-US" altLang="en-US" sz="1000" dirty="0">
                <a:latin typeface="+mn-lt"/>
              </a:rPr>
              <a:t>H</a:t>
            </a:r>
            <a:r>
              <a:rPr lang="en-US" altLang="en-US" sz="1000" dirty="0" smtClean="0">
                <a:latin typeface="+mn-lt"/>
              </a:rPr>
              <a:t>eat </a:t>
            </a:r>
            <a:r>
              <a:rPr lang="en-US" altLang="en-US" sz="1000" dirty="0">
                <a:latin typeface="+mn-lt"/>
              </a:rPr>
              <a:t>I</a:t>
            </a:r>
            <a:r>
              <a:rPr lang="en-US" altLang="en-US" sz="1000" dirty="0" smtClean="0">
                <a:latin typeface="+mn-lt"/>
              </a:rPr>
              <a:t>sland </a:t>
            </a:r>
            <a:r>
              <a:rPr lang="en-US" altLang="en-US" sz="1000" dirty="0">
                <a:latin typeface="+mn-lt"/>
              </a:rPr>
              <a:t>and </a:t>
            </a:r>
            <a:r>
              <a:rPr lang="en-US" altLang="en-US" sz="1000" dirty="0" smtClean="0">
                <a:latin typeface="+mn-lt"/>
              </a:rPr>
              <a:t>Aerosol </a:t>
            </a:r>
            <a:r>
              <a:rPr lang="en-US" altLang="en-US" sz="1000" dirty="0">
                <a:latin typeface="+mn-lt"/>
              </a:rPr>
              <a:t>E</a:t>
            </a:r>
            <a:r>
              <a:rPr lang="en-US" altLang="en-US" sz="1000" dirty="0" smtClean="0">
                <a:latin typeface="+mn-lt"/>
              </a:rPr>
              <a:t>ffects </a:t>
            </a:r>
            <a:r>
              <a:rPr lang="en-US" altLang="en-US" sz="1000" dirty="0">
                <a:latin typeface="+mn-lt"/>
              </a:rPr>
              <a:t>on </a:t>
            </a:r>
            <a:r>
              <a:rPr lang="en-US" altLang="en-US" sz="1000" dirty="0" smtClean="0">
                <a:latin typeface="+mn-lt"/>
              </a:rPr>
              <a:t>Climate </a:t>
            </a:r>
            <a:r>
              <a:rPr lang="en-US" altLang="en-US" sz="1000" dirty="0">
                <a:latin typeface="+mn-lt"/>
              </a:rPr>
              <a:t>E</a:t>
            </a:r>
            <a:r>
              <a:rPr lang="en-US" altLang="en-US" sz="1000" dirty="0" smtClean="0">
                <a:latin typeface="+mn-lt"/>
              </a:rPr>
              <a:t>xtremes </a:t>
            </a:r>
            <a:r>
              <a:rPr lang="en-US" altLang="en-US" sz="1000" dirty="0">
                <a:latin typeface="+mn-lt"/>
              </a:rPr>
              <a:t>in the Yangtze River Delta </a:t>
            </a:r>
            <a:r>
              <a:rPr lang="en-US" altLang="en-US" sz="1000" dirty="0" smtClean="0">
                <a:latin typeface="+mn-lt"/>
              </a:rPr>
              <a:t>Region </a:t>
            </a:r>
            <a:r>
              <a:rPr lang="en-US" altLang="en-US" sz="1000" dirty="0">
                <a:latin typeface="+mn-lt"/>
              </a:rPr>
              <a:t>of </a:t>
            </a:r>
            <a:r>
              <a:rPr lang="en-US" altLang="en-US" sz="1000" dirty="0" smtClean="0">
                <a:latin typeface="+mn-lt"/>
              </a:rPr>
              <a:t>China.” </a:t>
            </a:r>
            <a:r>
              <a:rPr lang="en-US" altLang="en-US" sz="1000" i="1" dirty="0" smtClean="0">
                <a:latin typeface="+mn-lt"/>
              </a:rPr>
              <a:t>Atmospheric Chemistry and Physics </a:t>
            </a:r>
            <a:r>
              <a:rPr lang="en-US" altLang="en-US" sz="1000" dirty="0" smtClean="0">
                <a:latin typeface="+mn-lt"/>
              </a:rPr>
              <a:t>17:5439-5457. DOI: 10.5194/acp-17-5439-2017</a:t>
            </a:r>
            <a:endParaRPr lang="en-US" altLang="en-US" sz="1000" dirty="0"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021123" y="2934519"/>
            <a:ext cx="2913073" cy="126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dirty="0" smtClean="0">
                <a:solidFill>
                  <a:srgbClr val="0000FF"/>
                </a:solidFill>
              </a:rPr>
              <a:t>LEFT: Shanghai, home to 24 million people, is the center of the Yangtze River </a:t>
            </a:r>
            <a:r>
              <a:rPr lang="en-US" altLang="en-US" sz="1400" b="1" dirty="0">
                <a:solidFill>
                  <a:srgbClr val="0000FF"/>
                </a:solidFill>
              </a:rPr>
              <a:t>Delta megacity cluster </a:t>
            </a:r>
            <a:r>
              <a:rPr lang="en-US" altLang="en-US" sz="1400" b="1" dirty="0" smtClean="0">
                <a:solidFill>
                  <a:srgbClr val="0000FF"/>
                </a:solidFill>
              </a:rPr>
              <a:t>region in eastern China. ABOVE: The cycle of how urbanization affects climate.</a:t>
            </a:r>
            <a:endParaRPr lang="en-US" altLang="en-US" sz="1400" b="1" dirty="0">
              <a:solidFill>
                <a:srgbClr val="0000FF"/>
              </a:solidFill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436406" y="4166900"/>
            <a:ext cx="5402794" cy="1975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 smtClean="0"/>
              <a:t>The urban heat </a:t>
            </a:r>
            <a:r>
              <a:rPr lang="en-US" altLang="en-US" sz="1600" dirty="0"/>
              <a:t>island (UHI) </a:t>
            </a:r>
            <a:r>
              <a:rPr lang="en-US" altLang="en-US" sz="1600" dirty="0" smtClean="0"/>
              <a:t>effect increases the intensity of heat waves, as </a:t>
            </a:r>
            <a:r>
              <a:rPr lang="en-US" altLang="en-US" sz="1600" dirty="0"/>
              <a:t>well as </a:t>
            </a:r>
            <a:r>
              <a:rPr lang="en-US" altLang="en-US" sz="1600" dirty="0" smtClean="0"/>
              <a:t>storms’ frequency </a:t>
            </a:r>
            <a:r>
              <a:rPr lang="en-US" altLang="en-US" sz="1600" dirty="0"/>
              <a:t>in </a:t>
            </a:r>
            <a:r>
              <a:rPr lang="en-US" altLang="en-US" sz="1600" dirty="0" smtClean="0"/>
              <a:t>summer</a:t>
            </a:r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 smtClean="0"/>
              <a:t>Pollution particles </a:t>
            </a:r>
            <a:r>
              <a:rPr lang="en-US" altLang="en-US" sz="1600" dirty="0" smtClean="0"/>
              <a:t>tend </a:t>
            </a:r>
            <a:r>
              <a:rPr lang="en-US" altLang="en-US" sz="1600" dirty="0"/>
              <a:t>to suppress the UHI </a:t>
            </a:r>
            <a:r>
              <a:rPr lang="en-US" altLang="en-US" sz="1600" dirty="0" smtClean="0"/>
              <a:t>effect</a:t>
            </a:r>
          </a:p>
          <a:p>
            <a:pPr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 smtClean="0"/>
              <a:t>Combined </a:t>
            </a:r>
            <a:r>
              <a:rPr lang="en-US" altLang="en-US" sz="1600" dirty="0"/>
              <a:t>effects of the UHI and aerosols on precipitation </a:t>
            </a:r>
            <a:r>
              <a:rPr lang="en-US" altLang="en-US" sz="1600" dirty="0" smtClean="0"/>
              <a:t>depend </a:t>
            </a:r>
            <a:r>
              <a:rPr lang="en-US" altLang="en-US" sz="1600" dirty="0"/>
              <a:t>on synoptic </a:t>
            </a:r>
            <a:r>
              <a:rPr lang="en-US" altLang="en-US" sz="1600" dirty="0" smtClean="0"/>
              <a:t>(large-scale) conditions </a:t>
            </a:r>
            <a:r>
              <a:rPr lang="en-US" altLang="en-US" sz="1600" dirty="0"/>
              <a:t>in individual rainfall </a:t>
            </a:r>
            <a:r>
              <a:rPr lang="en-US" altLang="en-US" sz="1600" dirty="0" smtClean="0"/>
              <a:t>events </a:t>
            </a:r>
            <a:endParaRPr lang="en-US" alt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410" y="2623404"/>
            <a:ext cx="2414660" cy="13739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2"/>
          <a:stretch/>
        </p:blipFill>
        <p:spPr>
          <a:xfrm>
            <a:off x="3537409" y="923279"/>
            <a:ext cx="2414660" cy="1408132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339" y="928456"/>
            <a:ext cx="2651125" cy="1985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25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Qian-etal-UrbanizationClimate-ACP-May2017f</Presentation>
    <Funding xmlns="98b00cf3-a6ce-40de-8923-f140beb786e9">RGCM, ASR</Funding>
  </documentManagement>
</p:properties>
</file>

<file path=customXml/itemProps1.xml><?xml version="1.0" encoding="utf-8"?>
<ds:datastoreItem xmlns:ds="http://schemas.openxmlformats.org/officeDocument/2006/customXml" ds:itemID="{BD12D2B6-7FE5-411D-9EDB-15979CF38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D5658C-638A-4C23-B684-8D3D1034B9B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98b00cf3-a6ce-40de-8923-f140beb786e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</TotalTime>
  <Words>226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Qian-etal-UrbanizationClimate-ACP-May2017f</dc:title>
  <dc:creator>JOvink</dc:creator>
  <dc:description/>
  <cp:lastModifiedBy>JOvink</cp:lastModifiedBy>
  <cp:revision>28</cp:revision>
  <cp:lastPrinted>2011-05-11T17:30:12Z</cp:lastPrinted>
  <dcterms:created xsi:type="dcterms:W3CDTF">2013-02-22T17:42:48Z</dcterms:created>
  <dcterms:modified xsi:type="dcterms:W3CDTF">2017-05-25T21:12:17Z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RGCM, ASR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Qian-etal-UrbanizationClimate-ACP-May2017f</vt:lpwstr>
  </property>
  <property fmtid="{D5CDD505-2E9C-101B-9397-08002B2CF9AE}" pid="8" name="SlideDescription">
    <vt:lpwstr/>
  </property>
</Properties>
</file>