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AD94F-A9DF-47F8-8C25-655497794EAE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4E4AD-89E7-494E-8614-5DFBD6D9E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E4AD-89E7-494E-8614-5DFBD6D9E95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3886200"/>
            <a:ext cx="403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 smtClean="0">
                <a:latin typeface="Arial"/>
                <a:cs typeface="Arial"/>
              </a:rPr>
              <a:t>Approach</a:t>
            </a:r>
          </a:p>
          <a:p>
            <a:pPr marL="231775" indent="-231775" algn="ctr">
              <a:spcBef>
                <a:spcPct val="15000"/>
              </a:spcBef>
            </a:pPr>
            <a:endParaRPr lang="en-US" sz="2000" b="1" dirty="0" smtClean="0">
              <a:latin typeface="Arial"/>
              <a:cs typeface="Arial"/>
            </a:endParaRPr>
          </a:p>
          <a:p>
            <a:pPr>
              <a:spcBef>
                <a:spcPct val="15000"/>
              </a:spcBef>
            </a:pPr>
            <a:r>
              <a:rPr lang="en-US" sz="1600" dirty="0" smtClean="0">
                <a:latin typeface="Arial"/>
                <a:cs typeface="Arial"/>
              </a:rPr>
              <a:t>Synthesize published results from:</a:t>
            </a: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Forced ocean/sea simulations</a:t>
            </a: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Studies </a:t>
            </a:r>
            <a:r>
              <a:rPr lang="en-US" sz="1600" dirty="0" smtClean="0">
                <a:latin typeface="Arial"/>
                <a:cs typeface="Arial"/>
              </a:rPr>
              <a:t>of the s</a:t>
            </a:r>
            <a:r>
              <a:rPr lang="en-US" sz="1600" dirty="0" smtClean="0">
                <a:latin typeface="Arial"/>
                <a:cs typeface="Arial"/>
              </a:rPr>
              <a:t>ea surface temperature needed to impact atmospheric simulations</a:t>
            </a: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Coupled models.</a:t>
            </a: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76200"/>
            <a:ext cx="396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/>
                <a:cs typeface="Arial Black"/>
              </a:rPr>
              <a:t>Review Article: </a:t>
            </a:r>
            <a:r>
              <a:rPr lang="en-US" sz="2000" dirty="0" smtClean="0">
                <a:latin typeface="Arial Black"/>
                <a:cs typeface="Arial Black"/>
              </a:rPr>
              <a:t>Will </a:t>
            </a:r>
            <a:r>
              <a:rPr lang="en-US" sz="2000" dirty="0">
                <a:latin typeface="Arial Black"/>
                <a:cs typeface="Arial Black"/>
              </a:rPr>
              <a:t>high-resolution global ocean models benefit coupled predictions </a:t>
            </a:r>
            <a:r>
              <a:rPr lang="en-US" sz="2000" dirty="0" smtClean="0">
                <a:latin typeface="Arial Black"/>
                <a:cs typeface="Arial Black"/>
              </a:rPr>
              <a:t>on short</a:t>
            </a:r>
            <a:r>
              <a:rPr lang="en-US" sz="2000" dirty="0">
                <a:latin typeface="Arial Black"/>
                <a:cs typeface="Arial Black"/>
              </a:rPr>
              <a:t>-</a:t>
            </a:r>
            <a:r>
              <a:rPr lang="en-US" sz="2000" dirty="0" smtClean="0">
                <a:latin typeface="Arial Black"/>
                <a:cs typeface="Arial Black"/>
              </a:rPr>
              <a:t>range</a:t>
            </a:r>
          </a:p>
          <a:p>
            <a:r>
              <a:rPr lang="en-US" sz="2000" dirty="0" smtClean="0">
                <a:latin typeface="Arial Black"/>
                <a:cs typeface="Arial Black"/>
              </a:rPr>
              <a:t>to </a:t>
            </a:r>
            <a:r>
              <a:rPr lang="en-US" sz="2000" dirty="0">
                <a:latin typeface="Arial Black"/>
                <a:cs typeface="Arial Black"/>
              </a:rPr>
              <a:t>climate timescales</a:t>
            </a:r>
            <a:r>
              <a:rPr lang="en-US" sz="2000" dirty="0" smtClean="0">
                <a:latin typeface="Arial Black"/>
                <a:cs typeface="Arial Black"/>
              </a:rPr>
              <a:t>?</a:t>
            </a:r>
            <a:endParaRPr lang="en-US" sz="2000" b="1" dirty="0" smtClean="0">
              <a:latin typeface="Arial"/>
              <a:cs typeface="Arial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495800" y="457200"/>
            <a:ext cx="4343400" cy="2743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324600"/>
            <a:ext cx="861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Hewitt, H.T., M.J. Bell, E.P. 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Chassignet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, A. 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Czaja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, D. Ferreira, S.M. 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Griffies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, P. 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Hyder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, J.L. McClean, A.L. 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New, M.J. Roberts, </a:t>
            </a:r>
            <a:r>
              <a:rPr lang="en-US" sz="1100" dirty="0">
                <a:latin typeface="Arial"/>
                <a:cs typeface="Arial"/>
              </a:rPr>
              <a:t>Will high-resolution global ocean models benefit coupled predictions </a:t>
            </a:r>
            <a:r>
              <a:rPr lang="en-US" sz="1100" dirty="0" smtClean="0">
                <a:latin typeface="Arial"/>
                <a:cs typeface="Arial"/>
              </a:rPr>
              <a:t>on short</a:t>
            </a:r>
            <a:r>
              <a:rPr lang="en-US" sz="1100" dirty="0">
                <a:latin typeface="Arial"/>
                <a:cs typeface="Arial"/>
              </a:rPr>
              <a:t>-range to climate timescales</a:t>
            </a:r>
            <a:r>
              <a:rPr lang="en-US" sz="1100" dirty="0" smtClean="0">
                <a:latin typeface="Arial"/>
                <a:cs typeface="Arial"/>
              </a:rPr>
              <a:t>? Ocean </a:t>
            </a:r>
            <a:r>
              <a:rPr lang="en-US" sz="1100" dirty="0" smtClean="0">
                <a:latin typeface="Arial"/>
                <a:cs typeface="Arial"/>
              </a:rPr>
              <a:t>Modelling</a:t>
            </a:r>
            <a:r>
              <a:rPr lang="en-US" sz="1100" dirty="0" smtClean="0">
                <a:latin typeface="Arial"/>
                <a:cs typeface="Arial"/>
              </a:rPr>
              <a:t>, 120, 120-136, 2017</a:t>
            </a:r>
            <a:endParaRPr lang="en-US" sz="11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6200" y="1905000"/>
            <a:ext cx="426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 smtClean="0">
                <a:latin typeface="Arial"/>
                <a:cs typeface="Arial"/>
              </a:rPr>
              <a:t>Objective</a:t>
            </a:r>
          </a:p>
          <a:p>
            <a:pPr marL="231775" indent="-231775" algn="ctr">
              <a:lnSpc>
                <a:spcPct val="50000"/>
              </a:lnSpc>
              <a:spcBef>
                <a:spcPct val="15000"/>
              </a:spcBef>
            </a:pPr>
            <a:endParaRPr lang="en-US" sz="2000" dirty="0">
              <a:latin typeface="Arial"/>
              <a:cs typeface="Arial"/>
            </a:endParaRPr>
          </a:p>
          <a:p>
            <a:pPr marL="231775" indent="-3175">
              <a:spcBef>
                <a:spcPct val="15000"/>
              </a:spcBef>
            </a:pPr>
            <a:r>
              <a:rPr lang="en-US" sz="1600" dirty="0" smtClean="0">
                <a:latin typeface="Arial"/>
                <a:cs typeface="Arial"/>
              </a:rPr>
              <a:t>Review </a:t>
            </a:r>
            <a:r>
              <a:rPr lang="en-US" sz="1600" dirty="0" smtClean="0"/>
              <a:t>benefits </a:t>
            </a:r>
            <a:r>
              <a:rPr lang="en-US" sz="1600" dirty="0"/>
              <a:t>of the </a:t>
            </a:r>
            <a:r>
              <a:rPr lang="en-US" sz="1600" dirty="0" smtClean="0"/>
              <a:t>explicit resolution </a:t>
            </a:r>
            <a:r>
              <a:rPr lang="en-US" sz="1600" dirty="0"/>
              <a:t>of </a:t>
            </a:r>
            <a:r>
              <a:rPr lang="en-US" sz="1600" dirty="0"/>
              <a:t>mesoscale</a:t>
            </a:r>
            <a:r>
              <a:rPr lang="en-US" sz="1600" dirty="0"/>
              <a:t> eddies, narrow boundary currents and their frontal structures, and topographic-flow interactions in the ocean components of global coupled </a:t>
            </a:r>
            <a:r>
              <a:rPr lang="en-US" sz="1600" dirty="0" smtClean="0"/>
              <a:t>models. 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292600" y="3657600"/>
            <a:ext cx="485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 smtClean="0">
                <a:latin typeface="Arial"/>
                <a:cs typeface="Arial"/>
              </a:rPr>
              <a:t>Impact</a:t>
            </a:r>
          </a:p>
          <a:p>
            <a:pPr marL="457200" indent="-457200">
              <a:spcBef>
                <a:spcPct val="15000"/>
              </a:spcBef>
              <a:buFont typeface="Arial"/>
              <a:buChar char="•"/>
            </a:pPr>
            <a:r>
              <a:rPr lang="en-US" sz="1600" dirty="0"/>
              <a:t>Mesoscale</a:t>
            </a:r>
            <a:r>
              <a:rPr lang="en-US" sz="1600" dirty="0"/>
              <a:t> oceanic eddies impact </a:t>
            </a:r>
            <a:r>
              <a:rPr lang="en-US" sz="1600" dirty="0" smtClean="0"/>
              <a:t>both the </a:t>
            </a:r>
            <a:r>
              <a:rPr lang="en-US" sz="1600" dirty="0"/>
              <a:t>atmospheric boundary layer and above, as well as extra-tropical storm tracks. </a:t>
            </a:r>
            <a:endParaRPr lang="en-US" sz="1600" b="1" dirty="0">
              <a:latin typeface="Arial"/>
              <a:cs typeface="Arial"/>
            </a:endParaRPr>
          </a:p>
          <a:p>
            <a:pPr marL="457200" indent="-45720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/>
              <a:t>Explicitly </a:t>
            </a:r>
            <a:r>
              <a:rPr lang="en-US" sz="1600" dirty="0"/>
              <a:t>resolved </a:t>
            </a:r>
            <a:r>
              <a:rPr lang="en-US" sz="1600" dirty="0"/>
              <a:t>mesoscale</a:t>
            </a:r>
            <a:r>
              <a:rPr lang="en-US" sz="1600" dirty="0"/>
              <a:t> eddies </a:t>
            </a:r>
            <a:r>
              <a:rPr lang="en-US" sz="1600" dirty="0" smtClean="0"/>
              <a:t>reduce subsurface </a:t>
            </a:r>
            <a:r>
              <a:rPr lang="en-US" sz="1600" dirty="0"/>
              <a:t>ocean model warming </a:t>
            </a:r>
            <a:r>
              <a:rPr lang="en-US" sz="1600" dirty="0" smtClean="0"/>
              <a:t>drifts.</a:t>
            </a:r>
          </a:p>
          <a:p>
            <a:pPr marL="457200" indent="-457200">
              <a:spcBef>
                <a:spcPct val="15000"/>
              </a:spcBef>
              <a:buFont typeface="Arial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energy cycle and meandering state of the </a:t>
            </a:r>
            <a:r>
              <a:rPr lang="en-US" sz="1600" dirty="0"/>
              <a:t>Kuroshio</a:t>
            </a:r>
            <a:r>
              <a:rPr lang="en-US" sz="1600" dirty="0"/>
              <a:t> Extension </a:t>
            </a:r>
            <a:r>
              <a:rPr lang="en-US" sz="1600" dirty="0" smtClean="0"/>
              <a:t>was </a:t>
            </a:r>
            <a:r>
              <a:rPr lang="en-US" sz="1600" dirty="0"/>
              <a:t>found to be strongly dependent on </a:t>
            </a:r>
            <a:r>
              <a:rPr lang="en-US" sz="1600" dirty="0"/>
              <a:t>mesoscale</a:t>
            </a:r>
            <a:r>
              <a:rPr lang="en-US" sz="1600" dirty="0"/>
              <a:t> eddy-atmosphere </a:t>
            </a:r>
            <a:r>
              <a:rPr lang="en-US" sz="1600" dirty="0" smtClean="0"/>
              <a:t>feedbacks.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"/>
            <a:ext cx="2679700" cy="3653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228600"/>
            <a:ext cx="2057400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Fig. 6. Temporal </a:t>
            </a:r>
            <a:r>
              <a:rPr lang="en-US" sz="1200" dirty="0">
                <a:latin typeface="Arial"/>
                <a:cs typeface="Arial"/>
              </a:rPr>
              <a:t>correlation of the monthly mean </a:t>
            </a:r>
            <a:r>
              <a:rPr lang="en-US" sz="1200" dirty="0" smtClean="0">
                <a:latin typeface="Arial"/>
                <a:cs typeface="Arial"/>
              </a:rPr>
              <a:t>of spatially</a:t>
            </a:r>
            <a:r>
              <a:rPr lang="en-US" sz="1200" dirty="0">
                <a:latin typeface="Arial"/>
                <a:cs typeface="Arial"/>
              </a:rPr>
              <a:t>-filtered daily anomalies of SST and </a:t>
            </a:r>
            <a:r>
              <a:rPr lang="en-US" sz="1200" dirty="0" smtClean="0">
                <a:latin typeface="Arial"/>
                <a:cs typeface="Arial"/>
              </a:rPr>
              <a:t>wind stress from </a:t>
            </a:r>
            <a:r>
              <a:rPr lang="en-US" sz="1200" dirty="0">
                <a:latin typeface="Arial"/>
                <a:cs typeface="Arial"/>
              </a:rPr>
              <a:t>models and observations. Models (atmosphere</a:t>
            </a:r>
            <a:r>
              <a:rPr lang="en-US" sz="1200" dirty="0" smtClean="0">
                <a:latin typeface="Arial"/>
                <a:cs typeface="Arial"/>
              </a:rPr>
              <a:t>- ocean </a:t>
            </a:r>
            <a:r>
              <a:rPr lang="en-US" sz="1200" dirty="0">
                <a:latin typeface="Arial"/>
                <a:cs typeface="Arial"/>
              </a:rPr>
              <a:t>resolution) are: N96-O1, 130 km-1°</a:t>
            </a:r>
            <a:r>
              <a:rPr lang="en-US" sz="1200" dirty="0" smtClean="0">
                <a:latin typeface="Arial"/>
                <a:cs typeface="Arial"/>
              </a:rPr>
              <a:t>; </a:t>
            </a:r>
            <a:r>
              <a:rPr lang="pt-BR" sz="1200" dirty="0" smtClean="0">
                <a:latin typeface="Arial"/>
                <a:cs typeface="Arial"/>
              </a:rPr>
              <a:t>N216</a:t>
            </a:r>
            <a:r>
              <a:rPr lang="pt-BR" sz="1200" dirty="0">
                <a:latin typeface="Arial"/>
                <a:cs typeface="Arial"/>
              </a:rPr>
              <a:t>-O025, 60 km-0.25°; N512-O12, 25 km-1/12°</a:t>
            </a:r>
            <a:r>
              <a:rPr lang="pt-BR" sz="1200" dirty="0" smtClean="0">
                <a:latin typeface="Arial"/>
                <a:cs typeface="Arial"/>
              </a:rPr>
              <a:t>; </a:t>
            </a:r>
            <a:r>
              <a:rPr lang="pt-BR" sz="1200" dirty="0" smtClean="0">
                <a:latin typeface="Arial"/>
                <a:cs typeface="Arial"/>
              </a:rPr>
              <a:t>Observations</a:t>
            </a:r>
            <a:r>
              <a:rPr lang="pt-BR" sz="1200" dirty="0" smtClean="0">
                <a:latin typeface="Arial"/>
                <a:cs typeface="Arial"/>
              </a:rPr>
              <a:t> </a:t>
            </a:r>
            <a:r>
              <a:rPr lang="pt-BR" sz="1200" dirty="0">
                <a:latin typeface="Arial"/>
                <a:cs typeface="Arial"/>
              </a:rPr>
              <a:t>OAFLUX (</a:t>
            </a:r>
            <a:r>
              <a:rPr lang="pt-BR" sz="1200" dirty="0">
                <a:latin typeface="Arial"/>
                <a:cs typeface="Arial"/>
              </a:rPr>
              <a:t>Yu</a:t>
            </a:r>
            <a:r>
              <a:rPr lang="pt-BR" sz="1200" dirty="0">
                <a:latin typeface="Arial"/>
                <a:cs typeface="Arial"/>
              </a:rPr>
              <a:t> et al., 2008). </a:t>
            </a:r>
            <a:r>
              <a:rPr lang="pt-BR" sz="1200" dirty="0">
                <a:latin typeface="Arial"/>
                <a:cs typeface="Arial"/>
              </a:rPr>
              <a:t>P</a:t>
            </a:r>
            <a:r>
              <a:rPr lang="pt-BR" sz="1200" dirty="0" smtClean="0">
                <a:latin typeface="Arial"/>
                <a:cs typeface="Arial"/>
              </a:rPr>
              <a:t>ositive </a:t>
            </a:r>
            <a:r>
              <a:rPr lang="pt-BR" sz="1200" dirty="0" err="1" smtClean="0">
                <a:latin typeface="Arial"/>
                <a:cs typeface="Arial"/>
              </a:rPr>
              <a:t>correlations</a:t>
            </a:r>
            <a:r>
              <a:rPr lang="pt-BR" sz="1200" dirty="0">
                <a:latin typeface="Arial"/>
                <a:cs typeface="Arial"/>
              </a:rPr>
              <a:t> </a:t>
            </a:r>
            <a:r>
              <a:rPr lang="pt-BR" sz="1200" dirty="0" err="1" smtClean="0">
                <a:latin typeface="Arial"/>
                <a:cs typeface="Arial"/>
              </a:rPr>
              <a:t>imply</a:t>
            </a:r>
            <a:r>
              <a:rPr lang="pt-BR" sz="1200" dirty="0" smtClean="0">
                <a:latin typeface="Arial"/>
                <a:cs typeface="Arial"/>
              </a:rPr>
              <a:t> </a:t>
            </a:r>
            <a:r>
              <a:rPr lang="pt-BR" sz="1200" dirty="0">
                <a:latin typeface="Arial"/>
                <a:cs typeface="Arial"/>
              </a:rPr>
              <a:t>that</a:t>
            </a:r>
            <a:r>
              <a:rPr lang="pt-BR" sz="1200" dirty="0">
                <a:latin typeface="Arial"/>
                <a:cs typeface="Arial"/>
              </a:rPr>
              <a:t> </a:t>
            </a:r>
            <a:r>
              <a:rPr lang="pt-BR" sz="1200" dirty="0">
                <a:latin typeface="Arial"/>
                <a:cs typeface="Arial"/>
              </a:rPr>
              <a:t>the</a:t>
            </a:r>
            <a:r>
              <a:rPr lang="pt-BR" sz="1200" dirty="0">
                <a:latin typeface="Arial"/>
                <a:cs typeface="Arial"/>
              </a:rPr>
              <a:t> </a:t>
            </a:r>
            <a:r>
              <a:rPr lang="pt-BR" sz="1200" dirty="0">
                <a:latin typeface="Arial"/>
                <a:cs typeface="Arial"/>
              </a:rPr>
              <a:t>ocean</a:t>
            </a:r>
            <a:r>
              <a:rPr lang="pt-BR" sz="1200" dirty="0">
                <a:latin typeface="Arial"/>
                <a:cs typeface="Arial"/>
              </a:rPr>
              <a:t> </a:t>
            </a:r>
            <a:r>
              <a:rPr lang="pt-BR" sz="1200" dirty="0">
                <a:latin typeface="Arial"/>
                <a:cs typeface="Arial"/>
              </a:rPr>
              <a:t>is</a:t>
            </a:r>
            <a:r>
              <a:rPr lang="pt-BR" sz="1200" dirty="0">
                <a:latin typeface="Arial"/>
                <a:cs typeface="Arial"/>
              </a:rPr>
              <a:t> </a:t>
            </a:r>
            <a:r>
              <a:rPr lang="pt-BR" sz="1200" dirty="0" err="1">
                <a:latin typeface="Arial"/>
                <a:cs typeface="Arial"/>
              </a:rPr>
              <a:t>forcing</a:t>
            </a:r>
            <a:r>
              <a:rPr lang="pt-BR" sz="1200" dirty="0">
                <a:latin typeface="Arial"/>
                <a:cs typeface="Arial"/>
              </a:rPr>
              <a:t> </a:t>
            </a:r>
            <a:r>
              <a:rPr lang="pt-BR" sz="1200" dirty="0" err="1" smtClean="0">
                <a:latin typeface="Arial"/>
                <a:cs typeface="Arial"/>
              </a:rPr>
              <a:t>the</a:t>
            </a:r>
            <a:r>
              <a:rPr lang="pt-BR" sz="1200" dirty="0">
                <a:latin typeface="Arial"/>
                <a:cs typeface="Arial"/>
              </a:rPr>
              <a:t> </a:t>
            </a:r>
            <a:r>
              <a:rPr lang="pt-BR" sz="1200" smtClean="0">
                <a:latin typeface="Arial"/>
                <a:cs typeface="Arial"/>
              </a:rPr>
              <a:t>atmosphere</a:t>
            </a:r>
            <a:r>
              <a:rPr lang="pt-BR" sz="1200" dirty="0" smtClean="0">
                <a:latin typeface="Arial"/>
                <a:cs typeface="Arial"/>
              </a:rPr>
              <a:t>. </a:t>
            </a:r>
            <a:r>
              <a:rPr lang="pt-BR" sz="1200" dirty="0" err="1" smtClean="0">
                <a:latin typeface="Arial"/>
                <a:cs typeface="Arial"/>
              </a:rPr>
              <a:t>Adapted</a:t>
            </a:r>
            <a:r>
              <a:rPr lang="pt-BR" sz="1200" dirty="0" smtClean="0">
                <a:latin typeface="Arial"/>
                <a:cs typeface="Arial"/>
              </a:rPr>
              <a:t> </a:t>
            </a:r>
            <a:r>
              <a:rPr lang="pt-BR" sz="1200" dirty="0">
                <a:latin typeface="Arial"/>
                <a:cs typeface="Arial"/>
              </a:rPr>
              <a:t>from</a:t>
            </a:r>
            <a:r>
              <a:rPr lang="pt-BR" sz="1200" dirty="0">
                <a:latin typeface="Arial"/>
                <a:cs typeface="Arial"/>
              </a:rPr>
              <a:t> Roberts et al. (</a:t>
            </a:r>
            <a:r>
              <a:rPr lang="pt-BR" sz="1200" dirty="0" smtClean="0">
                <a:latin typeface="Arial"/>
                <a:cs typeface="Arial"/>
              </a:rPr>
              <a:t>2016, GRL)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305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Julie McClean</cp:lastModifiedBy>
  <cp:revision>44</cp:revision>
  <dcterms:created xsi:type="dcterms:W3CDTF">2006-08-16T00:00:00Z</dcterms:created>
  <dcterms:modified xsi:type="dcterms:W3CDTF">2018-01-22T04:52:12Z</dcterms:modified>
</cp:coreProperties>
</file>