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262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D Collins" initials="WDC" lastIdx="1" clrIdx="0"/>
  <p:cmAuthor id="2" name="William D Collins" initials="WDC [2]" lastIdx="1" clrIdx="1"/>
  <p:cmAuthor id="3" name="William D Collins" initials="WDC [3]" lastIdx="1" clrIdx="2"/>
  <p:cmAuthor id="4" name="William D Collins" initials="WDC [4]" lastIdx="1" clrIdx="3"/>
  <p:cmAuthor id="5" name="William D Collins" initials="WDC [5]" lastIdx="1" clrIdx="4"/>
  <p:cmAuthor id="6" name="William D Collins" initials="WDC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86E25"/>
    <a:srgbClr val="1C75BC"/>
    <a:srgbClr val="88AC2E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 autoAdjust="0"/>
    <p:restoredTop sz="94574" autoAdjust="0"/>
  </p:normalViewPr>
  <p:slideViewPr>
    <p:cSldViewPr snapToGrid="0" snapToObjects="1">
      <p:cViewPr>
        <p:scale>
          <a:sx n="75" d="100"/>
          <a:sy n="75" d="100"/>
        </p:scale>
        <p:origin x="2478" y="1488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35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531495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587217"/>
            <a:ext cx="3350984" cy="3578253"/>
          </a:xfrm>
          <a:prstGeom prst="rect">
            <a:avLst/>
          </a:prstGeom>
        </p:spPr>
        <p:txBody>
          <a:bodyPr/>
          <a:lstStyle>
            <a:lvl1pPr>
              <a:defRPr sz="1350" b="0" baseline="0">
                <a:solidFill>
                  <a:schemeClr val="accent4"/>
                </a:solidFill>
              </a:defRPr>
            </a:lvl1pPr>
            <a:lvl2pPr>
              <a:defRPr sz="105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4165470"/>
            <a:ext cx="3352280" cy="516220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750"/>
              </a:lnSpc>
              <a:spcBef>
                <a:spcPts val="0"/>
              </a:spcBef>
              <a:defRPr sz="75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1" y="809286"/>
            <a:ext cx="5786275" cy="910657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1" y="1980861"/>
            <a:ext cx="5786275" cy="909297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1" y="3160769"/>
            <a:ext cx="5786275" cy="1525531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buFont typeface="Arial" panose="020B0604020202020204" pitchFamily="34" charset="0"/>
              <a:buChar char="‒"/>
              <a:defRPr sz="105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686300"/>
            <a:ext cx="762000" cy="444985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4742260"/>
            <a:ext cx="3187700" cy="329803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6" y="4747975"/>
            <a:ext cx="2883535" cy="329803"/>
          </a:xfrm>
          <a:prstGeom prst="rect">
            <a:avLst/>
          </a:prstGeom>
        </p:spPr>
        <p:txBody>
          <a:bodyPr/>
          <a:lstStyle>
            <a:lvl1pPr>
              <a:defRPr sz="825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550885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4681690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0" descr="CRD_logo_new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55182" y="4686301"/>
            <a:ext cx="988971" cy="46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1" y="247650"/>
            <a:ext cx="9140825" cy="178594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077666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6" y="233363"/>
            <a:ext cx="9140825" cy="164306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077666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1" y="197644"/>
            <a:ext cx="9140825" cy="175022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077666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48816"/>
            <a:ext cx="9144000" cy="2714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077666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77666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417910"/>
            <a:ext cx="9147175" cy="17502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077666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53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587217"/>
            <a:ext cx="3350984" cy="3578253"/>
          </a:xfrm>
          <a:prstGeom prst="rect">
            <a:avLst/>
          </a:prstGeom>
        </p:spPr>
        <p:txBody>
          <a:bodyPr/>
          <a:lstStyle>
            <a:lvl1pPr>
              <a:defRPr sz="1350" b="0" baseline="0">
                <a:solidFill>
                  <a:schemeClr val="accent4"/>
                </a:solidFill>
              </a:defRPr>
            </a:lvl1pPr>
            <a:lvl2pPr>
              <a:defRPr sz="105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4165470"/>
            <a:ext cx="3352280" cy="516220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750"/>
              </a:lnSpc>
              <a:spcBef>
                <a:spcPts val="0"/>
              </a:spcBef>
              <a:defRPr sz="75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1" y="809286"/>
            <a:ext cx="5786275" cy="910657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1" y="1980861"/>
            <a:ext cx="5786275" cy="909297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1" y="3160769"/>
            <a:ext cx="5786275" cy="1525531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buFont typeface="Arial" panose="020B0604020202020204" pitchFamily="34" charset="0"/>
              <a:buChar char="‒"/>
              <a:defRPr sz="105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686300"/>
            <a:ext cx="762000" cy="444985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4742260"/>
            <a:ext cx="3187700" cy="329803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6" y="4747975"/>
            <a:ext cx="2883535" cy="329803"/>
          </a:xfrm>
          <a:prstGeom prst="rect">
            <a:avLst/>
          </a:prstGeom>
        </p:spPr>
        <p:txBody>
          <a:bodyPr/>
          <a:lstStyle>
            <a:lvl1pPr>
              <a:defRPr sz="825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550885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4681690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0" descr="CRD_logo_new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55182" y="4686301"/>
            <a:ext cx="988971" cy="46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3470"/>
            <a:ext cx="8392886" cy="53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587217"/>
            <a:ext cx="3350984" cy="3578253"/>
          </a:xfrm>
          <a:prstGeom prst="rect">
            <a:avLst/>
          </a:prstGeom>
        </p:spPr>
        <p:txBody>
          <a:bodyPr/>
          <a:lstStyle>
            <a:lvl1pPr>
              <a:defRPr sz="1350" b="0" baseline="0">
                <a:solidFill>
                  <a:srgbClr val="008000"/>
                </a:solidFill>
              </a:defRPr>
            </a:lvl1pPr>
            <a:lvl2pPr>
              <a:defRPr sz="105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4165470"/>
            <a:ext cx="3352280" cy="516220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750"/>
              </a:lnSpc>
              <a:spcBef>
                <a:spcPts val="0"/>
              </a:spcBef>
              <a:defRPr sz="75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1" y="952418"/>
            <a:ext cx="5786275" cy="767525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95590" y="2343631"/>
            <a:ext cx="5786275" cy="562025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1" y="3160770"/>
            <a:ext cx="5786275" cy="710236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buFont typeface="Arial" panose="020B0604020202020204" pitchFamily="34" charset="0"/>
              <a:buChar char="‒"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717315"/>
            <a:ext cx="2438400" cy="40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4686300"/>
            <a:ext cx="573977" cy="4469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4742260"/>
            <a:ext cx="3187700" cy="329803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pic>
        <p:nvPicPr>
          <p:cNvPr id="12" name="Picture 20" descr="CRD_logo_new2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55182" y="4686301"/>
            <a:ext cx="812903" cy="50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3470"/>
            <a:ext cx="8392886" cy="53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587217"/>
            <a:ext cx="3350984" cy="3578253"/>
          </a:xfrm>
          <a:prstGeom prst="rect">
            <a:avLst/>
          </a:prstGeom>
        </p:spPr>
        <p:txBody>
          <a:bodyPr/>
          <a:lstStyle>
            <a:lvl1pPr>
              <a:defRPr sz="1350" b="0" baseline="0">
                <a:solidFill>
                  <a:srgbClr val="008000"/>
                </a:solidFill>
              </a:defRPr>
            </a:lvl1pPr>
            <a:lvl2pPr>
              <a:defRPr sz="105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4165470"/>
            <a:ext cx="3352280" cy="516220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750"/>
              </a:lnSpc>
              <a:spcBef>
                <a:spcPts val="0"/>
              </a:spcBef>
              <a:defRPr sz="75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1" y="809286"/>
            <a:ext cx="5786275" cy="910657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1" y="1980861"/>
            <a:ext cx="5786275" cy="909297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1" y="3160769"/>
            <a:ext cx="5786275" cy="1525531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buFont typeface="Arial" panose="020B0604020202020204" pitchFamily="34" charset="0"/>
              <a:buChar char="‒"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766083"/>
            <a:ext cx="2438400" cy="30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4742461"/>
            <a:ext cx="1351650" cy="27432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686300"/>
            <a:ext cx="762000" cy="444985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4720590"/>
            <a:ext cx="548640" cy="40235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4720229"/>
            <a:ext cx="548640" cy="39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9" y="3981450"/>
            <a:ext cx="3373437" cy="184547"/>
          </a:xfrm>
          <a:prstGeom prst="rect">
            <a:avLst/>
          </a:prstGeom>
        </p:spPr>
        <p:txBody>
          <a:bodyPr/>
          <a:lstStyle>
            <a:lvl1pPr>
              <a:defRPr sz="75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3387841" y="2930129"/>
            <a:ext cx="5786275" cy="20859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350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3387841" y="2257584"/>
            <a:ext cx="5786275" cy="47620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350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3387841" y="586979"/>
            <a:ext cx="5786275" cy="2059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350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8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5pPr>
      <a:lvl6pPr marL="341891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6pPr>
      <a:lvl7pPr marL="683783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7pPr>
      <a:lvl8pPr marL="1025670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8pPr>
      <a:lvl9pPr marL="1367565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35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342377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35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853571" indent="-1700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95949" indent="-1700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38328" indent="-1700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0404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295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186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6077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1891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3783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5670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7565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09455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1347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3240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5132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804834" y="2805192"/>
            <a:ext cx="5919597" cy="50928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350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766088" y="1549831"/>
            <a:ext cx="5958343" cy="72088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350" dirty="0"/>
              <a:t>Significance and Impact</a:t>
            </a:r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581892" y="586979"/>
            <a:ext cx="8592224" cy="2059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350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8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5pPr>
      <a:lvl6pPr marL="341891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6pPr>
      <a:lvl7pPr marL="683783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7pPr>
      <a:lvl8pPr marL="1025670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8pPr>
      <a:lvl9pPr marL="1367565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35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342377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35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853571" indent="-1700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95949" indent="-1700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38328" indent="-1700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0404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295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186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6077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1891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3783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5670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7565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09455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1347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3240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5132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631768" y="12038"/>
            <a:ext cx="7260296" cy="531495"/>
          </a:xfrm>
        </p:spPr>
        <p:txBody>
          <a:bodyPr/>
          <a:lstStyle/>
          <a:p>
            <a:r>
              <a:rPr lang="en-US" dirty="0"/>
              <a:t>Anthropogenic Influence on Hurricane Dorian's Extreme Rainfall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465513" y="769120"/>
            <a:ext cx="7888777" cy="1978397"/>
          </a:xfrm>
        </p:spPr>
        <p:txBody>
          <a:bodyPr/>
          <a:lstStyle/>
          <a:p>
            <a:r>
              <a:rPr lang="en-US" dirty="0"/>
              <a:t>The work explores the potential impact of climate change on the rainfall associated with Hurricane Dorian using the CAM5 hindcast attribution framework. The analysis indicates that the simulated extreme 3 hourly rainfall rates associated with Hurricane Dorian increase in both frequency and magnitude due to climate change. The likelihood of 3 hourly rainfall accumulations above 0.136 m (observed) increases by 16%.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4"/>
          </p:nvPr>
        </p:nvSpPr>
        <p:spPr>
          <a:xfrm>
            <a:off x="3483033" y="1770611"/>
            <a:ext cx="5561214" cy="1097280"/>
          </a:xfrm>
        </p:spPr>
        <p:txBody>
          <a:bodyPr/>
          <a:lstStyle/>
          <a:p>
            <a:r>
              <a:rPr lang="en-US" sz="1050" dirty="0"/>
              <a:t>Tropical  cyclones  are  very  costly  natural  disasters due  to  a  diverse  set  of  impacts,  including high winds, extreme rainfall, storm surge, and fresh  and/or  saltwater  flooding.  A recent review by  estimates that the global mean near-storm rainfall increases at the Clausius-Clapeyron rate of about 7% per 1°C. This work continues the authors’  advances in attribution frameworks to quantify the effect of climate change on individual hurricanes</a:t>
            </a:r>
            <a:endParaRPr lang="en-US" sz="900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5"/>
          </p:nvPr>
        </p:nvSpPr>
        <p:spPr>
          <a:xfrm>
            <a:off x="3467819" y="2988823"/>
            <a:ext cx="5551490" cy="918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This work uses the variable-resolution configuration of the Community Atmosphere Model version with a 28-km nest over the North Atlantic to construct a hindcast ensemble under "actual" and counterfactual climate and weather conditions. The anthropogenic signal for the counterfactual hindcast is approximated by computing the difference between the All-Hist and Nat-Hist simulations completed under DOE RGMA sponsored Climate of the Twentieth Century (C20C+) Detection and Attribution Project (available at </a:t>
            </a:r>
            <a:r>
              <a:rPr lang="en-US" dirty="0" err="1"/>
              <a:t>portal.nersc.gov</a:t>
            </a:r>
            <a:r>
              <a:rPr lang="en-US" dirty="0"/>
              <a:t>/c20c) for the average of August and September over 1996-2016.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7819" y="3325563"/>
            <a:ext cx="3308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Total accumulated ensemble mean storm-related rainfall (m) over the entire forecast period (excluding the first 12 hours) of the counterfactual and actual realizations of Hurricane Dorian for a single initialization time.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2F5B612A-0810-B64F-AA3B-2AFE7E169A9B}"/>
              </a:ext>
            </a:extLst>
          </p:cNvPr>
          <p:cNvSpPr>
            <a:spLocks noGrp="1" noChangeArrowheads="1"/>
          </p:cNvSpPr>
          <p:nvPr>
            <p:ph type="body" sz="quarter" idx="26"/>
          </p:nvPr>
        </p:nvSpPr>
        <p:spPr bwMode="auto">
          <a:xfrm>
            <a:off x="249383" y="4140359"/>
            <a:ext cx="8703424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K. A. Reed, M. F. Wehner, A. M. Stansfield  and C. M.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Zarzycki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(2021), Anthropogenic Influence on Hurricane Dorian’s Extreme Rainfall, [in “Explaining Extremes of 2019 from a Climate Perspective”]. Bull. Amer. Meteor. Soc., 102 (1), S9–S15,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doi:https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://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doi.org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/10.1175/BAMS-D-20-0160.1. (Cover article)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74714-1872-A14E-8F59-0D8378CCD7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8" y="1595887"/>
            <a:ext cx="3278649" cy="15170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19E34C-1A56-5A4C-8CC6-7549D5ECA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1212"/>
            <a:ext cx="3545457" cy="274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18" y="4672144"/>
            <a:ext cx="2114965" cy="51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3040</TotalTime>
  <Words>339</Words>
  <Application>Microsoft Office PowerPoint</Application>
  <PresentationFormat>On-screen Show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Other EESA Highlights (not DOE-SC)</vt:lpstr>
      <vt:lpstr>DOE-SC EESA Highlights</vt:lpstr>
      <vt:lpstr>Anthropogenic Influence on Hurricane Dorian's Extreme Rainfall 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jagimbel</cp:lastModifiedBy>
  <cp:revision>143</cp:revision>
  <dcterms:created xsi:type="dcterms:W3CDTF">2016-02-10T19:06:12Z</dcterms:created>
  <dcterms:modified xsi:type="dcterms:W3CDTF">2021-02-02T19:34:49Z</dcterms:modified>
</cp:coreProperties>
</file>