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>
    <p:extLst/>
  </p:cmAuthor>
  <p:cmAuthor id="2" name="William D Collins" initials="WDC [2]" lastIdx="1" clrIdx="1">
    <p:extLst/>
  </p:cmAuthor>
  <p:cmAuthor id="3" name="William D Collins" initials="WDC [3]" lastIdx="1" clrIdx="2">
    <p:extLst/>
  </p:cmAuthor>
  <p:cmAuthor id="4" name="William D Collins" initials="WDC [4]" lastIdx="1" clrIdx="3">
    <p:extLst/>
  </p:cmAuthor>
  <p:cmAuthor id="5" name="William D Collins" initials="WDC [5]" lastIdx="1" clrIdx="4">
    <p:extLst/>
  </p:cmAuthor>
  <p:cmAuthor id="6" name="William D Collins" initials="WDC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159" autoAdjust="0"/>
    <p:restoredTop sz="94567" autoAdjust="0"/>
  </p:normalViewPr>
  <p:slideViewPr>
    <p:cSldViewPr snapToGrid="0" snapToObjects="1">
      <p:cViewPr varScale="1">
        <p:scale>
          <a:sx n="121" d="100"/>
          <a:sy n="121" d="100"/>
        </p:scale>
        <p:origin x="2016" y="10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</a:t>
            </a:r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 Importance, relevance, or intriguing component of the finding to the field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Optional - additional logos here (project logo, collaborators, etc.)</a:t>
            </a:r>
            <a:endParaRPr lang="en-US" dirty="0"/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Sponsor logo here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</a:t>
            </a:r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50 words or less Importance, relevance, or intriguing component of the finding to the field</a:t>
            </a:r>
            <a:endParaRPr lang="en-US" dirty="0"/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Optional - additional logos here (project logo, collaborators, etc.)</a:t>
            </a:r>
            <a:endParaRPr lang="en-US" dirty="0"/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Sponsor logo here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 Importance, relevance, or intriguing component of the finding to the field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  <a:p>
            <a:pPr lvl="0"/>
            <a:r>
              <a:rPr lang="en-US" dirty="0" smtClean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 smtClean="0"/>
              <a:t>Optional - additional logos here (project logo, collaborators,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 smtClean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 smtClean="0"/>
              <a:t>Last, F., F. Last, F. last and F. Last (</a:t>
            </a:r>
            <a:r>
              <a:rPr lang="en-US" dirty="0" err="1" smtClean="0"/>
              <a:t>yyyy</a:t>
            </a:r>
            <a:r>
              <a:rPr lang="en-US" dirty="0" smtClean="0"/>
              <a:t>), Title. Journal, Volume (Issue), pages, DOI: 10.xxxxx/</a:t>
            </a:r>
            <a:r>
              <a:rPr lang="en-US" dirty="0" err="1" smtClean="0"/>
              <a:t>xxxxxx</a:t>
            </a:r>
            <a:endParaRPr lang="en-US" dirty="0" smtClean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50 words or less Importance, relevance, or intriguing component of the finding to the field</a:t>
            </a:r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Address the research approach in 2-4 bullet points</a:t>
            </a:r>
          </a:p>
          <a:p>
            <a:pPr lvl="0"/>
            <a:r>
              <a:rPr lang="en-US" dirty="0" smtClean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 smtClean="0"/>
              <a:t>Data available at (DOI):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mtClean="0"/>
              <a:t>Significance and Impact</a:t>
            </a:r>
            <a:endParaRPr lang="en-US" dirty="0" smtClean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mtClean="0"/>
              <a:t>Scientific Achievement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1007/s00382-019-04636-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02675" y="16051"/>
            <a:ext cx="8796075" cy="708660"/>
          </a:xfrm>
        </p:spPr>
        <p:txBody>
          <a:bodyPr/>
          <a:lstStyle/>
          <a:p>
            <a:r>
              <a:rPr lang="en-US" sz="1800" dirty="0"/>
              <a:t>A probabilistic gridded product for daily precipitation extremes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over </a:t>
            </a:r>
            <a:r>
              <a:rPr lang="en-US" sz="1800" dirty="0"/>
              <a:t>the United States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6"/>
          </p:nvPr>
        </p:nvSpPr>
        <p:spPr>
          <a:xfrm>
            <a:off x="65193" y="5587282"/>
            <a:ext cx="3559855" cy="99665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900" dirty="0"/>
              <a:t>Risser, M. D., </a:t>
            </a:r>
            <a:r>
              <a:rPr lang="en-US" sz="900" dirty="0" err="1"/>
              <a:t>Paciorek</a:t>
            </a:r>
            <a:r>
              <a:rPr lang="en-US" sz="900" dirty="0"/>
              <a:t>, C. J., </a:t>
            </a:r>
            <a:r>
              <a:rPr lang="en-US" sz="900" dirty="0" err="1"/>
              <a:t>Wehner</a:t>
            </a:r>
            <a:r>
              <a:rPr lang="en-US" sz="900" dirty="0"/>
              <a:t>, M. F., O’Brien, T. A., Collins, W. D. (2019). A probabilistic gridded product for daily precipitation extremes over the United States. Climate Dynamics, just-accepted. </a:t>
            </a:r>
            <a:r>
              <a:rPr lang="en-US" sz="900" dirty="0">
                <a:hlinkClick r:id="rId2"/>
              </a:rPr>
              <a:t>https://doi.org/10.1007/s00382-019-04636-0</a:t>
            </a:r>
            <a:r>
              <a:rPr lang="en-US" sz="900" dirty="0"/>
              <a:t>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3462554" y="1084284"/>
            <a:ext cx="5515870" cy="1214209"/>
          </a:xfrm>
        </p:spPr>
        <p:txBody>
          <a:bodyPr/>
          <a:lstStyle/>
          <a:p>
            <a:r>
              <a:rPr lang="en-US" sz="1300" dirty="0"/>
              <a:t>A specialized </a:t>
            </a:r>
            <a:r>
              <a:rPr lang="en-US" sz="1300" dirty="0" smtClean="0"/>
              <a:t>statistical analysis </a:t>
            </a:r>
            <a:r>
              <a:rPr lang="en-US" sz="1300" dirty="0"/>
              <a:t>is used to characterize the climatology of extreme precipitation over CONUS as follows: first, estimate the extreme climatology of precipitation based on station data, and then use a data-driven statistical approach to interpolate the estimates to their native scales and quantify the resulting uncertainty.</a:t>
            </a: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4"/>
          </p:nvPr>
        </p:nvSpPr>
        <p:spPr>
          <a:xfrm>
            <a:off x="3462553" y="2661997"/>
            <a:ext cx="5610909" cy="111494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300" dirty="0"/>
              <a:t>We present a new gridded product with uncertainty based on in situ measurements specifically tailored to extreme precipitation. Our </a:t>
            </a:r>
            <a:r>
              <a:rPr lang="en-US" sz="1300" dirty="0" smtClean="0"/>
              <a:t>analysis demonstrates </a:t>
            </a:r>
            <a:r>
              <a:rPr lang="en-US" sz="1300" dirty="0"/>
              <a:t>how to properly compare station data with output from </a:t>
            </a:r>
            <a:r>
              <a:rPr lang="en-US" sz="1300" dirty="0" smtClean="0"/>
              <a:t>climate models</a:t>
            </a:r>
            <a:r>
              <a:rPr lang="en-US" sz="1300" dirty="0"/>
              <a:t>, and we show that traditional products underestimate </a:t>
            </a:r>
            <a:r>
              <a:rPr lang="en-US" sz="1300" dirty="0" smtClean="0"/>
              <a:t>extreme wintertime </a:t>
            </a:r>
            <a:r>
              <a:rPr lang="en-US" sz="1300" dirty="0"/>
              <a:t>precipitation by an average of </a:t>
            </a:r>
            <a:r>
              <a:rPr lang="en-US" sz="1300" dirty="0" smtClean="0"/>
              <a:t>27%. </a:t>
            </a:r>
            <a:endParaRPr lang="en-US" sz="1300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3525008" y="4227323"/>
            <a:ext cx="5548454" cy="1911699"/>
          </a:xfrm>
        </p:spPr>
        <p:txBody>
          <a:bodyPr>
            <a:noAutofit/>
          </a:bodyPr>
          <a:lstStyle/>
          <a:p>
            <a:pPr marL="182880" indent="-18288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1300" dirty="0" smtClean="0"/>
              <a:t>Analyses conducted using state-of-the-art extreme value statistical methods 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1300" dirty="0" smtClean="0"/>
              <a:t>Data-driven uncertainty quantification to indicate where the gridded product is more or less certain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1300" dirty="0" smtClean="0"/>
              <a:t>Accounts for temporal changes </a:t>
            </a:r>
            <a:r>
              <a:rPr lang="en-US" sz="1300" dirty="0"/>
              <a:t>and seasonal differences </a:t>
            </a:r>
            <a:r>
              <a:rPr lang="en-US" sz="1300" dirty="0" smtClean="0"/>
              <a:t>in the climatology of extreme precipitation</a:t>
            </a:r>
          </a:p>
          <a:p>
            <a:pPr marL="182880" indent="-18288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US" sz="1300" dirty="0" smtClean="0"/>
              <a:t>Describes the relationship between extreme precipitation and orography, as well as the spatial length scale of extreme precipitation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5272" y="4112010"/>
            <a:ext cx="3462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/>
              <a:t>Top:</a:t>
            </a:r>
            <a:r>
              <a:rPr lang="en-US" sz="1100" i="1" dirty="0" smtClean="0"/>
              <a:t> </a:t>
            </a:r>
            <a:r>
              <a:rPr lang="en-US" sz="1100" dirty="0" smtClean="0"/>
              <a:t>DJF 20-year return values (left) with uncertainty (right), showing that our new data product (middle row, “Gridded”) is consistent with station-specific estimates (top row, “No smoothing”) but has greatly reduced uncertainty. Bottom row: </a:t>
            </a:r>
            <a:r>
              <a:rPr lang="en-US" sz="1100" dirty="0" err="1" smtClean="0"/>
              <a:t>Livneh</a:t>
            </a:r>
            <a:r>
              <a:rPr lang="en-US" sz="1100" dirty="0" smtClean="0"/>
              <a:t> estimates.</a:t>
            </a:r>
          </a:p>
          <a:p>
            <a:pPr algn="ctr"/>
            <a:r>
              <a:rPr lang="en-US" sz="1100" b="1" i="1" dirty="0" smtClean="0"/>
              <a:t>Bottom:</a:t>
            </a:r>
            <a:r>
              <a:rPr lang="en-US" sz="1100" i="1" dirty="0" smtClean="0"/>
              <a:t> </a:t>
            </a:r>
            <a:r>
              <a:rPr lang="en-US" sz="1100" dirty="0" smtClean="0"/>
              <a:t>Illustration of the dry bias in precipitation extremes from the </a:t>
            </a:r>
            <a:r>
              <a:rPr lang="en-US" sz="1100" dirty="0" err="1" smtClean="0"/>
              <a:t>Livneh</a:t>
            </a:r>
            <a:r>
              <a:rPr lang="en-US" sz="1100" dirty="0" smtClean="0"/>
              <a:t> et al. (2013) data set (average = 27%), relative to our data product.</a:t>
            </a:r>
            <a:endParaRPr lang="en-US" sz="1100" i="1" dirty="0"/>
          </a:p>
        </p:txBody>
      </p:sp>
      <p:pic>
        <p:nvPicPr>
          <p:cNvPr id="6" name="Picture 5" descr="Screen Shot 2019-03-07 at 12.30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" y="845660"/>
            <a:ext cx="3291840" cy="2448307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7" name="Picture 6" descr="Screen Shot 2019-03-07 at 12.29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" y="3341772"/>
            <a:ext cx="3291840" cy="809216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10" name="Content Placeholder 5"/>
          <p:cNvPicPr>
            <a:picLocks noGrp="1" noChangeAspect="1"/>
          </p:cNvPicPr>
          <p:nvPr>
            <p:ph sz="quarter" idx="3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79" y="6341211"/>
            <a:ext cx="418560" cy="411405"/>
          </a:xfr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278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Other EESA Highlights (not DOE-SC)</vt:lpstr>
      <vt:lpstr>DOE-SC EESA Highlights</vt:lpstr>
      <vt:lpstr>A probabilistic gridded product for daily precipitation extremes  over the United States 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jagimbel</cp:lastModifiedBy>
  <cp:revision>132</cp:revision>
  <dcterms:created xsi:type="dcterms:W3CDTF">2016-02-10T19:06:12Z</dcterms:created>
  <dcterms:modified xsi:type="dcterms:W3CDTF">2019-03-13T16:44:18Z</dcterms:modified>
</cp:coreProperties>
</file>