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4643"/>
  </p:normalViewPr>
  <p:slideViewPr>
    <p:cSldViewPr snapToGrid="0" snapToObjects="1">
      <p:cViewPr>
        <p:scale>
          <a:sx n="120" d="100"/>
          <a:sy n="120" d="100"/>
        </p:scale>
        <p:origin x="1272"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lvl1pPr>
              <a:defRPr sz="1000"/>
            </a:lvl1p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77825" y="1416050"/>
            <a:ext cx="8415338" cy="15557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
          <p:cNvSpPr txBox="1"/>
          <p:nvPr/>
        </p:nvSpPr>
        <p:spPr>
          <a:xfrm>
            <a:off x="180753" y="1062655"/>
            <a:ext cx="3634137" cy="58887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31775" indent="-231775" algn="ctr">
              <a:spcBef>
                <a:spcPts val="200"/>
              </a:spcBef>
              <a:defRPr sz="1400" b="1"/>
            </a:pPr>
            <a:r>
              <a:rPr dirty="0"/>
              <a:t>Objective</a:t>
            </a:r>
          </a:p>
          <a:p>
            <a:pPr marL="285750" indent="-285750">
              <a:spcBef>
                <a:spcPts val="200"/>
              </a:spcBef>
              <a:buSzPct val="100000"/>
              <a:buFont typeface="Arial"/>
              <a:buChar char="●"/>
              <a:defRPr sz="1400"/>
            </a:pPr>
            <a:r>
              <a:rPr lang="en-US" sz="1400" dirty="0"/>
              <a:t>Create a fast, objective, optimal algorithm to identify monsoon low pressure systems in ensembles of high-resolution data</a:t>
            </a:r>
            <a:endParaRPr b="1" dirty="0"/>
          </a:p>
          <a:p>
            <a:pPr marL="231775" indent="-231775" algn="ctr">
              <a:spcBef>
                <a:spcPts val="1000"/>
              </a:spcBef>
              <a:defRPr sz="1400" b="1"/>
            </a:pPr>
            <a:r>
              <a:rPr dirty="0"/>
              <a:t>Approach</a:t>
            </a:r>
          </a:p>
          <a:p>
            <a:pPr marL="285750" indent="-285750">
              <a:spcBef>
                <a:spcPts val="200"/>
              </a:spcBef>
              <a:buSzPct val="100000"/>
              <a:buFont typeface="Arial"/>
              <a:buChar char="●"/>
              <a:defRPr sz="1400"/>
            </a:pPr>
            <a:r>
              <a:rPr lang="en-US" sz="1400" dirty="0"/>
              <a:t>Execute over 500 algorithms on four modern atmospheric reanalyses, choosing the algorithm that best matches a hand-analyzed reference dataset while minimizing disagreement between reanalyses</a:t>
            </a:r>
          </a:p>
          <a:p>
            <a:pPr marL="285750" indent="-285750">
              <a:spcBef>
                <a:spcPts val="200"/>
              </a:spcBef>
              <a:buSzPct val="100000"/>
              <a:buFont typeface="Arial"/>
              <a:buChar char="●"/>
              <a:defRPr sz="1400"/>
            </a:pPr>
            <a:r>
              <a:rPr lang="en-US" sz="1400" dirty="0"/>
              <a:t>Assess trends and interannual variability in the resulting track datasets</a:t>
            </a:r>
            <a:endParaRPr lang="en-US" dirty="0"/>
          </a:p>
          <a:p>
            <a:pPr marL="231775" indent="-231775" algn="ctr">
              <a:spcBef>
                <a:spcPts val="1000"/>
              </a:spcBef>
              <a:defRPr sz="1400" b="1"/>
            </a:pPr>
            <a:r>
              <a:rPr sz="1400" b="1" dirty="0"/>
              <a:t>Impact</a:t>
            </a:r>
          </a:p>
          <a:p>
            <a:pPr marL="283463" indent="-283463">
              <a:spcBef>
                <a:spcPts val="200"/>
              </a:spcBef>
              <a:buSzPct val="100000"/>
              <a:buFont typeface="Arial"/>
              <a:buChar char="●"/>
              <a:defRPr sz="1400"/>
            </a:pPr>
            <a:r>
              <a:rPr lang="en-US" sz="1400" dirty="0"/>
              <a:t>The resulting data product provides a new basis for understanding vortices that produce extreme rainfall in Earth’s tropics</a:t>
            </a:r>
          </a:p>
          <a:p>
            <a:pPr marL="283463" indent="-283463">
              <a:spcBef>
                <a:spcPts val="200"/>
              </a:spcBef>
              <a:buSzPct val="100000"/>
              <a:buFont typeface="Arial"/>
              <a:buChar char="●"/>
              <a:defRPr sz="1400"/>
            </a:pPr>
            <a:r>
              <a:rPr lang="en-US" sz="1400" dirty="0"/>
              <a:t>A previously claimed large decrease in South Asian monsoon depressions was shown to likely be an artifact of the introduction of satellite observations in the early 1980s</a:t>
            </a:r>
          </a:p>
          <a:p>
            <a:pPr marL="283463" indent="-283463">
              <a:spcBef>
                <a:spcPts val="200"/>
              </a:spcBef>
              <a:buSzPct val="100000"/>
              <a:buFont typeface="Arial"/>
              <a:buChar char="●"/>
              <a:defRPr sz="1400"/>
            </a:pPr>
            <a:r>
              <a:rPr lang="en-US" sz="1400" dirty="0"/>
              <a:t>The optimized algorithm can be used in supercomputing environments to assess future trends in high-resolution Earth system model output</a:t>
            </a:r>
            <a:endParaRPr dirty="0"/>
          </a:p>
        </p:txBody>
      </p:sp>
      <p:sp>
        <p:nvSpPr>
          <p:cNvPr id="22" name="Rectangle 5"/>
          <p:cNvSpPr txBox="1"/>
          <p:nvPr/>
        </p:nvSpPr>
        <p:spPr>
          <a:xfrm>
            <a:off x="531628" y="69645"/>
            <a:ext cx="7347098" cy="830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3000" b="1">
                <a:latin typeface="Arial"/>
                <a:ea typeface="Arial"/>
                <a:cs typeface="Arial"/>
                <a:sym typeface="Arial"/>
              </a:defRPr>
            </a:lvl1pPr>
          </a:lstStyle>
          <a:p>
            <a:pPr algn="ctr"/>
            <a:r>
              <a:rPr lang="en-US" sz="2400" dirty="0"/>
              <a:t>Creating and analyzing an optimal, global dataset of atmospheric vortices in monsoon regions</a:t>
            </a:r>
            <a:endParaRPr sz="2400" dirty="0"/>
          </a:p>
        </p:txBody>
      </p:sp>
      <p:sp>
        <p:nvSpPr>
          <p:cNvPr id="23" name="Text Box 6"/>
          <p:cNvSpPr txBox="1"/>
          <p:nvPr/>
        </p:nvSpPr>
        <p:spPr>
          <a:xfrm>
            <a:off x="4044646" y="6176598"/>
            <a:ext cx="4937235" cy="553998"/>
          </a:xfrm>
          <a:prstGeom prst="rect">
            <a:avLst/>
          </a:prstGeom>
          <a:ln w="12700">
            <a:solidFill>
              <a:srgbClr val="000000"/>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lang="en-US" sz="1000" dirty="0"/>
              <a:t>Vishnu, S., W. R. Boos, P. A. Ullrich, and T. A. O'Brien. "Assessing historical variability of South Asian monsoon lows and depressions with an optimized tracking algorithm." </a:t>
            </a:r>
            <a:r>
              <a:rPr lang="en-US" sz="1000" i="1" dirty="0"/>
              <a:t>Journal of Geophysical Research: Atmospheres</a:t>
            </a:r>
            <a:r>
              <a:rPr lang="en-US" sz="1000" dirty="0"/>
              <a:t>: DOI: 10.1029/2020JD032977</a:t>
            </a:r>
          </a:p>
        </p:txBody>
      </p:sp>
      <p:sp>
        <p:nvSpPr>
          <p:cNvPr id="24" name="TextBox 9"/>
          <p:cNvSpPr txBox="1"/>
          <p:nvPr/>
        </p:nvSpPr>
        <p:spPr>
          <a:xfrm>
            <a:off x="4044646" y="4414345"/>
            <a:ext cx="4937235" cy="1384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200" b="1">
                <a:solidFill>
                  <a:srgbClr val="0000FF"/>
                </a:solidFill>
                <a:latin typeface="Arial"/>
                <a:ea typeface="Arial"/>
                <a:cs typeface="Arial"/>
                <a:sym typeface="Arial"/>
              </a:defRPr>
            </a:lvl1pPr>
          </a:lstStyle>
          <a:p>
            <a:pPr algn="just"/>
            <a:r>
              <a:rPr lang="en-US" dirty="0"/>
              <a:t>Illustration of the algorithm optimization process, testing skill using four geophysical variables in two atmospheric reanalyses. The vortex genesis point and track obtained by the algorithm are shown in magenta, while the genesis point and track from the subjectively analyzed reference dataset are shown in blue. The top panel shows results from ERA–Interim and the bottom panel from JRA-55.</a:t>
            </a:r>
          </a:p>
        </p:txBody>
      </p:sp>
      <p:pic>
        <p:nvPicPr>
          <p:cNvPr id="4" name="Picture 3" descr="A picture containing text, map&#10;&#10;Description automatically generated">
            <a:extLst>
              <a:ext uri="{FF2B5EF4-FFF2-40B4-BE49-F238E27FC236}">
                <a16:creationId xmlns:a16="http://schemas.microsoft.com/office/drawing/2014/main" id="{0683E48D-B410-4442-93EA-23C2E71D2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336" y="1879985"/>
            <a:ext cx="5197586" cy="2534360"/>
          </a:xfrm>
          <a:prstGeom prst="rect">
            <a:avLst/>
          </a:prstGeom>
        </p:spPr>
      </p:pic>
    </p:spTree>
  </p:cSld>
  <p:clrMapOvr>
    <a:masterClrMapping/>
  </p:clrMapOvr>
  <p:transition spd="med"/>
</p:sld>
</file>

<file path=ppt/theme/theme1.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Calibri"/>
        <a:ea typeface="Calibri"/>
        <a:cs typeface="Calibri"/>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Calibri"/>
        <a:ea typeface="Calibri"/>
        <a:cs typeface="Calibri"/>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103</TotalTime>
  <Words>251</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Bill Boos</cp:lastModifiedBy>
  <cp:revision>12</cp:revision>
  <dcterms:modified xsi:type="dcterms:W3CDTF">2020-07-01T17:53:11Z</dcterms:modified>
</cp:coreProperties>
</file>