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71"/>
    <p:restoredTop sz="94660"/>
  </p:normalViewPr>
  <p:slideViewPr>
    <p:cSldViewPr>
      <p:cViewPr varScale="1">
        <p:scale>
          <a:sx n="128" d="100"/>
          <a:sy n="128" d="100"/>
        </p:scale>
        <p:origin x="226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4/1/19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82763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4/1/19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4/1/19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4/1/19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4/1/19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4/1/19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111107_RenataMcCoy_banner_pcmdi-0.png"/>
          <p:cNvPicPr>
            <a:picLocks noChangeAspect="1"/>
          </p:cNvPicPr>
          <p:nvPr/>
        </p:nvPicPr>
        <p:blipFill rotWithShape="1">
          <a:blip r:embed="rId3">
            <a:extLst>
              <a:ext uri="{28A0092B-C50C-407E-A947-70E740481C1C}">
                <a14:useLocalDpi xmlns:a14="http://schemas.microsoft.com/office/drawing/2010/main" val="0"/>
              </a:ext>
            </a:extLst>
          </a:blip>
          <a:srcRect r="1263"/>
          <a:stretch/>
        </p:blipFill>
        <p:spPr>
          <a:xfrm>
            <a:off x="7108825" y="0"/>
            <a:ext cx="2035175" cy="609600"/>
          </a:xfrm>
          <a:prstGeom prst="rect">
            <a:avLst/>
          </a:prstGeom>
        </p:spPr>
      </p:pic>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76201" y="224135"/>
            <a:ext cx="6781800" cy="707886"/>
          </a:xfrm>
          <a:prstGeom prst="rect">
            <a:avLst/>
          </a:prstGeom>
          <a:noFill/>
        </p:spPr>
        <p:txBody>
          <a:bodyPr wrap="square">
            <a:spAutoFit/>
          </a:bodyPr>
          <a:lstStyle/>
          <a:p>
            <a:pPr algn="ctr">
              <a:defRPr/>
            </a:pPr>
            <a:r>
              <a:rPr lang="en-US" sz="2000" b="1" dirty="0"/>
              <a:t>Celebrating the 40</a:t>
            </a:r>
            <a:r>
              <a:rPr lang="en-US" sz="2000" b="1" baseline="30000" dirty="0"/>
              <a:t>th</a:t>
            </a:r>
            <a:r>
              <a:rPr lang="en-US" sz="2000" b="1" dirty="0"/>
              <a:t> Anniversary of Three Key Events in Climate Change Science</a:t>
            </a:r>
            <a:endParaRPr lang="en-US" sz="2000" b="1" dirty="0">
              <a:solidFill>
                <a:srgbClr val="FF0000"/>
              </a:solidFill>
            </a:endParaRPr>
          </a:p>
        </p:txBody>
      </p:sp>
      <p:sp>
        <p:nvSpPr>
          <p:cNvPr id="18" name="TextBox 17"/>
          <p:cNvSpPr txBox="1"/>
          <p:nvPr/>
        </p:nvSpPr>
        <p:spPr>
          <a:xfrm>
            <a:off x="76200" y="1082963"/>
            <a:ext cx="5257800" cy="4632037"/>
          </a:xfrm>
          <a:prstGeom prst="rect">
            <a:avLst/>
          </a:prstGeom>
          <a:noFill/>
        </p:spPr>
        <p:txBody>
          <a:bodyPr wrap="square" rtlCol="0">
            <a:spAutoFit/>
          </a:bodyPr>
          <a:lstStyle/>
          <a:p>
            <a:r>
              <a:rPr lang="en-US" sz="1500" u="sng" dirty="0"/>
              <a:t>Objective</a:t>
            </a:r>
          </a:p>
          <a:p>
            <a:pPr marL="115888" indent="-115888">
              <a:spcBef>
                <a:spcPts val="600"/>
              </a:spcBef>
              <a:buFont typeface="Arial"/>
              <a:buChar char="•"/>
            </a:pPr>
            <a:r>
              <a:rPr lang="en-US" sz="1300" dirty="0"/>
              <a:t>To understand the scientific impact of three seminal events in 1979:</a:t>
            </a:r>
          </a:p>
          <a:p>
            <a:pPr marL="742950" lvl="1" indent="-285750">
              <a:spcBef>
                <a:spcPts val="600"/>
              </a:spcBef>
              <a:buSzPct val="80000"/>
              <a:buFont typeface="Zapf Dingbats"/>
              <a:buChar char="➡"/>
            </a:pPr>
            <a:r>
              <a:rPr lang="en-US" sz="1300" dirty="0"/>
              <a:t>Release of the National Academy Charney report</a:t>
            </a:r>
          </a:p>
          <a:p>
            <a:pPr marL="742950" lvl="1" indent="-285750">
              <a:spcBef>
                <a:spcPts val="600"/>
              </a:spcBef>
              <a:buSzPct val="80000"/>
              <a:buFont typeface="Zapf Dingbats"/>
              <a:buChar char="➡"/>
            </a:pPr>
            <a:r>
              <a:rPr lang="en-US" sz="1300" dirty="0"/>
              <a:t>Publication of a key signal detection paper by </a:t>
            </a:r>
            <a:r>
              <a:rPr lang="en-US" sz="1300" dirty="0" err="1"/>
              <a:t>Hasselmann</a:t>
            </a:r>
            <a:endParaRPr lang="en-US" sz="1300" dirty="0"/>
          </a:p>
          <a:p>
            <a:pPr marL="742950" lvl="1" indent="-285750">
              <a:spcBef>
                <a:spcPts val="600"/>
              </a:spcBef>
              <a:buSzPct val="80000"/>
              <a:buFont typeface="Zapf Dingbats"/>
              <a:buChar char="➡"/>
            </a:pPr>
            <a:r>
              <a:rPr lang="en-US" sz="1300" dirty="0"/>
              <a:t>Start of atmospheric temperature measurements with satellite-based Microwave Sounding Units (MSUs)</a:t>
            </a:r>
          </a:p>
          <a:p>
            <a:pPr>
              <a:spcBef>
                <a:spcPts val="600"/>
              </a:spcBef>
            </a:pPr>
            <a:r>
              <a:rPr lang="en-US" sz="1500" u="sng" dirty="0"/>
              <a:t>Research</a:t>
            </a:r>
          </a:p>
          <a:p>
            <a:pPr marL="115888" indent="-115888">
              <a:spcBef>
                <a:spcPts val="600"/>
              </a:spcBef>
              <a:buFont typeface="Arial"/>
              <a:buChar char="•"/>
            </a:pPr>
            <a:r>
              <a:rPr lang="en-US" sz="1300" dirty="0"/>
              <a:t>Apply a variant of </a:t>
            </a:r>
            <a:r>
              <a:rPr lang="en-US" sz="1300" dirty="0" err="1"/>
              <a:t>Hasselmann’s</a:t>
            </a:r>
            <a:r>
              <a:rPr lang="en-US" sz="1300" dirty="0"/>
              <a:t> signal detection method to annual-mean tropospheric temperature changes estimated from MSUs and from current climate models</a:t>
            </a:r>
          </a:p>
          <a:p>
            <a:pPr>
              <a:spcBef>
                <a:spcPts val="600"/>
              </a:spcBef>
            </a:pPr>
            <a:r>
              <a:rPr lang="en-US" sz="1500" u="sng" dirty="0"/>
              <a:t>Impact</a:t>
            </a:r>
          </a:p>
          <a:p>
            <a:pPr marL="115888" indent="-115888">
              <a:spcBef>
                <a:spcPts val="600"/>
              </a:spcBef>
              <a:buFont typeface="Arial"/>
              <a:buChar char="•"/>
            </a:pPr>
            <a:r>
              <a:rPr lang="en-US" sz="1300" dirty="0"/>
              <a:t>The Charney report recognized that fossil fuel burning would yield an appreciable global warming signal</a:t>
            </a:r>
          </a:p>
          <a:p>
            <a:pPr marL="115888" indent="-115888">
              <a:spcBef>
                <a:spcPts val="600"/>
              </a:spcBef>
              <a:buFont typeface="Arial"/>
              <a:buChar char="•"/>
            </a:pPr>
            <a:r>
              <a:rPr lang="en-US" sz="1300" dirty="0" err="1"/>
              <a:t>Hasselmann’s</a:t>
            </a:r>
            <a:r>
              <a:rPr lang="en-US" sz="1300" dirty="0"/>
              <a:t> paper provided a rational approach for detecting this signal</a:t>
            </a:r>
          </a:p>
          <a:p>
            <a:pPr marL="115888" indent="-115888">
              <a:spcBef>
                <a:spcPts val="600"/>
              </a:spcBef>
              <a:buFont typeface="Arial"/>
              <a:buChar char="•"/>
            </a:pPr>
            <a:r>
              <a:rPr lang="en-US" sz="1300" dirty="0"/>
              <a:t>MSU data provided the pattern information required for successful application of </a:t>
            </a:r>
            <a:r>
              <a:rPr lang="en-US" sz="1300" dirty="0" err="1"/>
              <a:t>Hasselmann’s</a:t>
            </a:r>
            <a:r>
              <a:rPr lang="en-US" sz="1300" dirty="0"/>
              <a:t> method</a:t>
            </a:r>
          </a:p>
          <a:p>
            <a:pPr marL="115888" indent="-115888">
              <a:spcBef>
                <a:spcPts val="600"/>
              </a:spcBef>
              <a:buFont typeface="Arial"/>
              <a:buChar char="•"/>
            </a:pPr>
            <a:r>
              <a:rPr lang="en-US" sz="1300" dirty="0"/>
              <a:t>An anthropogenic fingerprint of tropospheric warming is now identifiable with high statistical confidence in all currently available satellite data  </a:t>
            </a:r>
          </a:p>
        </p:txBody>
      </p:sp>
      <p:sp>
        <p:nvSpPr>
          <p:cNvPr id="12" name="TextBox 11"/>
          <p:cNvSpPr txBox="1"/>
          <p:nvPr/>
        </p:nvSpPr>
        <p:spPr>
          <a:xfrm>
            <a:off x="76200" y="5923002"/>
            <a:ext cx="5181600" cy="5539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en-GB" sz="1000" b="1" dirty="0"/>
              <a:t>Reference: </a:t>
            </a:r>
            <a:r>
              <a:rPr lang="en-US" sz="1000" b="1" dirty="0"/>
              <a:t>Santer, B.D.</a:t>
            </a:r>
            <a:r>
              <a:rPr lang="en-US" sz="1000" dirty="0"/>
              <a:t>, </a:t>
            </a:r>
            <a:r>
              <a:rPr lang="en-US" sz="1000" b="1" dirty="0"/>
              <a:t>C. </a:t>
            </a:r>
            <a:r>
              <a:rPr lang="en-US" sz="1000" b="1" dirty="0" err="1"/>
              <a:t>Bonfils</a:t>
            </a:r>
            <a:r>
              <a:rPr lang="en-US" sz="1000" dirty="0"/>
              <a:t>, Q. Fu, J.C. Fyfe, G.C. </a:t>
            </a:r>
            <a:r>
              <a:rPr lang="en-US" sz="1000" dirty="0" err="1"/>
              <a:t>Hegerl</a:t>
            </a:r>
            <a:r>
              <a:rPr lang="en-US" sz="1000" dirty="0"/>
              <a:t>, C. Mears,</a:t>
            </a:r>
            <a:r>
              <a:rPr lang="en-US" sz="1000" b="1" dirty="0"/>
              <a:t> J.F. Painter</a:t>
            </a:r>
            <a:r>
              <a:rPr lang="en-US" sz="1000" dirty="0"/>
              <a:t>,</a:t>
            </a:r>
            <a:r>
              <a:rPr lang="en-US" sz="1000" b="1" dirty="0"/>
              <a:t> S. Po-</a:t>
            </a:r>
            <a:r>
              <a:rPr lang="en-US" sz="1000" b="1" dirty="0" err="1"/>
              <a:t>Chedley</a:t>
            </a:r>
            <a:r>
              <a:rPr lang="en-US" sz="1000" dirty="0"/>
              <a:t>, F.J. Wentz, </a:t>
            </a:r>
            <a:r>
              <a:rPr lang="en-US" sz="1000" b="1" dirty="0"/>
              <a:t>M.D. </a:t>
            </a:r>
            <a:r>
              <a:rPr lang="en-US" sz="1000" b="1" dirty="0" err="1"/>
              <a:t>Zelinka</a:t>
            </a:r>
            <a:r>
              <a:rPr lang="en-US" sz="1000" dirty="0"/>
              <a:t>, and C.-Z. Zou, 2019: Celebrating the anniversary of three key events in climate change science. </a:t>
            </a:r>
            <a:r>
              <a:rPr lang="en-US" sz="1000" i="1" dirty="0"/>
              <a:t>Nature Climate Change </a:t>
            </a:r>
            <a:r>
              <a:rPr lang="en-US" sz="1000" b="1" dirty="0"/>
              <a:t>9</a:t>
            </a:r>
            <a:r>
              <a:rPr lang="en-US" sz="1000" dirty="0"/>
              <a:t>, 180-182.</a:t>
            </a:r>
          </a:p>
        </p:txBody>
      </p:sp>
      <p:sp>
        <p:nvSpPr>
          <p:cNvPr id="14" name="TextBox 13"/>
          <p:cNvSpPr txBox="1"/>
          <p:nvPr/>
        </p:nvSpPr>
        <p:spPr>
          <a:xfrm>
            <a:off x="-18815" y="2662296"/>
            <a:ext cx="184666" cy="369332"/>
          </a:xfrm>
          <a:prstGeom prst="rect">
            <a:avLst/>
          </a:prstGeom>
          <a:noFill/>
        </p:spPr>
        <p:txBody>
          <a:bodyPr wrap="none" rtlCol="0">
            <a:spAutoFit/>
          </a:bodyPr>
          <a:lstStyle/>
          <a:p>
            <a:endParaRPr lang="en-US" dirty="0"/>
          </a:p>
        </p:txBody>
      </p:sp>
      <p:sp>
        <p:nvSpPr>
          <p:cNvPr id="9" name="TextBox 8"/>
          <p:cNvSpPr txBox="1"/>
          <p:nvPr/>
        </p:nvSpPr>
        <p:spPr>
          <a:xfrm>
            <a:off x="5396749" y="4419600"/>
            <a:ext cx="3671051" cy="1477328"/>
          </a:xfrm>
          <a:prstGeom prst="rect">
            <a:avLst/>
          </a:prstGeom>
          <a:noFill/>
        </p:spPr>
        <p:txBody>
          <a:bodyPr wrap="square" rtlCol="0">
            <a:spAutoFit/>
          </a:bodyPr>
          <a:lstStyle/>
          <a:p>
            <a:pPr algn="just"/>
            <a:r>
              <a:rPr lang="en-US" sz="900" dirty="0">
                <a:latin typeface=""/>
              </a:rPr>
              <a:t>Signal-to-noise ratios (S/N) used for identifying a model-predicted anthropogenic fingerprint in 40 years of satellite measurements of annual-mean tropospheric temperature. The measurements are from three different research groups: Remote Sensing Systems (RSS), the Center for Satellite Applications and Research (STAR), and the University of Alabama at Huntsville (UAH). The grey and black horizontal lines are the 3σ and 5σ thresholds that we use for estimating the signal detection time. By 2002, all three satellite data sets yield S/N ratios exceeding the 3σ threshold. By 2016, an anthropogenic signal is consistently detected at the 5σ threshold.</a:t>
            </a:r>
            <a:endParaRPr lang="en-US" sz="900" dirty="0"/>
          </a:p>
        </p:txBody>
      </p:sp>
      <p:pic>
        <p:nvPicPr>
          <p:cNvPr id="8" name="Picture 7">
            <a:extLst>
              <a:ext uri="{FF2B5EF4-FFF2-40B4-BE49-F238E27FC236}">
                <a16:creationId xmlns:a16="http://schemas.microsoft.com/office/drawing/2014/main" id="{832BF21C-869F-1040-931A-EB5488EE90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7500" y="1505212"/>
            <a:ext cx="3441700" cy="2730238"/>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1F5D3D28678C4996E7F38775E2FF63" ma:contentTypeVersion="4" ma:contentTypeDescription="Create a new document." ma:contentTypeScope="" ma:versionID="e8e7cf3e618a10f4e6e2404e6f288304">
  <xsd:schema xmlns:xsd="http://www.w3.org/2001/XMLSchema" xmlns:xs="http://www.w3.org/2001/XMLSchema" xmlns:p="http://schemas.microsoft.com/office/2006/metadata/properties" xmlns:ns2="c9ef2096-39e0-47b8-b35c-48b23345f083" xmlns:ns3="8be1be4a-8497-4275-864d-df681ab653d4" targetNamespace="http://schemas.microsoft.com/office/2006/metadata/properties" ma:root="true" ma:fieldsID="a023a4c7cd965b2654c5984942aa3035" ns2:_="" ns3:_="">
    <xsd:import namespace="c9ef2096-39e0-47b8-b35c-48b23345f083"/>
    <xsd:import namespace="8be1be4a-8497-4275-864d-df681ab653d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ef2096-39e0-47b8-b35c-48b23345f0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e1be4a-8497-4275-864d-df681ab653d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DDC0CF-1176-4E3B-A3EC-34A49309533C}"/>
</file>

<file path=customXml/itemProps2.xml><?xml version="1.0" encoding="utf-8"?>
<ds:datastoreItem xmlns:ds="http://schemas.openxmlformats.org/officeDocument/2006/customXml" ds:itemID="{B72AFE45-2160-47F6-B5BD-306A675BD0D9}"/>
</file>

<file path=customXml/itemProps3.xml><?xml version="1.0" encoding="utf-8"?>
<ds:datastoreItem xmlns:ds="http://schemas.openxmlformats.org/officeDocument/2006/customXml" ds:itemID="{DDDF5A6A-F2A5-49DF-9DE6-F4903A1D200E}"/>
</file>

<file path=docProps/app.xml><?xml version="1.0" encoding="utf-8"?>
<Properties xmlns="http://schemas.openxmlformats.org/officeDocument/2006/extended-properties" xmlns:vt="http://schemas.openxmlformats.org/officeDocument/2006/docPropsVTypes">
  <TotalTime>6680</TotalTime>
  <Words>331</Words>
  <Application>Microsoft Macintosh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Zapf Dingbats</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Santer, Ben</cp:lastModifiedBy>
  <cp:revision>134</cp:revision>
  <cp:lastPrinted>2012-05-08T18:23:55Z</cp:lastPrinted>
  <dcterms:created xsi:type="dcterms:W3CDTF">2012-05-08T19:40:26Z</dcterms:created>
  <dcterms:modified xsi:type="dcterms:W3CDTF">2019-04-01T21:16:53Z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0x010100A41F5D3D28678C4996E7F38775E2FF63</vt:lpwstr>
  </property>
</Properties>
</file>