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19"/>
    <p:restoredTop sz="94660"/>
  </p:normalViewPr>
  <p:slideViewPr>
    <p:cSldViewPr>
      <p:cViewPr varScale="1">
        <p:scale>
          <a:sx n="128" d="100"/>
          <a:sy n="128" d="100"/>
        </p:scale>
        <p:origin x="23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6/15/20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82763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6/15/20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6/15/20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111107_RenataMcCoy_banner_pcmdi-0.png"/>
          <p:cNvPicPr>
            <a:picLocks noChangeAspect="1"/>
          </p:cNvPicPr>
          <p:nvPr/>
        </p:nvPicPr>
        <p:blipFill rotWithShape="1">
          <a:blip r:embed="rId3">
            <a:extLst>
              <a:ext uri="{28A0092B-C50C-407E-A947-70E740481C1C}">
                <a14:useLocalDpi xmlns:a14="http://schemas.microsoft.com/office/drawing/2010/main" val="0"/>
              </a:ext>
            </a:extLst>
          </a:blip>
          <a:srcRect r="1263"/>
          <a:stretch/>
        </p:blipFill>
        <p:spPr>
          <a:xfrm>
            <a:off x="7108825" y="0"/>
            <a:ext cx="2035175" cy="60960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76201" y="224135"/>
            <a:ext cx="6781800" cy="707886"/>
          </a:xfrm>
          <a:prstGeom prst="rect">
            <a:avLst/>
          </a:prstGeom>
          <a:noFill/>
        </p:spPr>
        <p:txBody>
          <a:bodyPr wrap="square">
            <a:spAutoFit/>
          </a:bodyPr>
          <a:lstStyle/>
          <a:p>
            <a:pPr algn="ctr">
              <a:defRPr/>
            </a:pPr>
            <a:r>
              <a:rPr lang="en-US" sz="2000" b="1" dirty="0"/>
              <a:t>Quantifying Stochastic Uncertainty in Detection Time of Human-Caused Climate Signals</a:t>
            </a:r>
            <a:endParaRPr lang="en-US" sz="2000" b="1" dirty="0">
              <a:solidFill>
                <a:srgbClr val="FF0000"/>
              </a:solidFill>
            </a:endParaRPr>
          </a:p>
        </p:txBody>
      </p:sp>
      <p:sp>
        <p:nvSpPr>
          <p:cNvPr id="18" name="TextBox 17"/>
          <p:cNvSpPr txBox="1"/>
          <p:nvPr/>
        </p:nvSpPr>
        <p:spPr>
          <a:xfrm>
            <a:off x="76200" y="1082963"/>
            <a:ext cx="5257800" cy="4755148"/>
          </a:xfrm>
          <a:prstGeom prst="rect">
            <a:avLst/>
          </a:prstGeom>
          <a:noFill/>
        </p:spPr>
        <p:txBody>
          <a:bodyPr wrap="square" rtlCol="0">
            <a:spAutoFit/>
          </a:bodyPr>
          <a:lstStyle/>
          <a:p>
            <a:r>
              <a:rPr lang="en-US" sz="1500" u="sng" dirty="0"/>
              <a:t>Objectives</a:t>
            </a:r>
          </a:p>
          <a:p>
            <a:pPr marL="115888" indent="-115888">
              <a:spcBef>
                <a:spcPts val="600"/>
              </a:spcBef>
              <a:buFont typeface="Arial"/>
              <a:buChar char="•"/>
            </a:pPr>
            <a:r>
              <a:rPr lang="en-US" sz="1300" dirty="0"/>
              <a:t>Use Large Ensembles (LEs) to quantify the stochastic uncertainty in fingerprint detection time (</a:t>
            </a:r>
            <a:r>
              <a:rPr lang="en-US" sz="1300" i="1" dirty="0"/>
              <a:t>t</a:t>
            </a:r>
            <a:r>
              <a:rPr lang="en-US" sz="1300" i="1" baseline="-25000" dirty="0"/>
              <a:t>d</a:t>
            </a:r>
            <a:r>
              <a:rPr lang="en-US" sz="1300" dirty="0"/>
              <a:t>) arising from natural internal variability</a:t>
            </a:r>
          </a:p>
          <a:p>
            <a:pPr marL="115888" indent="-115888">
              <a:spcBef>
                <a:spcPts val="600"/>
              </a:spcBef>
              <a:buFont typeface="Arial"/>
              <a:buChar char="•"/>
            </a:pPr>
            <a:r>
              <a:rPr lang="en-US" sz="1300" dirty="0"/>
              <a:t>Determine whether anthropogenic fingerprint detection time in satellite data is within the stochastic uncertainty in </a:t>
            </a:r>
            <a:r>
              <a:rPr lang="en-US" sz="1300" i="1" dirty="0"/>
              <a:t>t</a:t>
            </a:r>
            <a:r>
              <a:rPr lang="en-US" sz="1300" i="1" baseline="-25000" dirty="0"/>
              <a:t>d</a:t>
            </a:r>
            <a:r>
              <a:rPr lang="en-US" sz="1300" dirty="0"/>
              <a:t> estimated from model LEs   </a:t>
            </a:r>
          </a:p>
          <a:p>
            <a:pPr>
              <a:spcBef>
                <a:spcPts val="600"/>
              </a:spcBef>
            </a:pPr>
            <a:r>
              <a:rPr lang="en-US" sz="1500" u="sng" dirty="0"/>
              <a:t>Research</a:t>
            </a:r>
          </a:p>
          <a:p>
            <a:pPr marL="115888" indent="-115888">
              <a:spcBef>
                <a:spcPts val="600"/>
              </a:spcBef>
              <a:buFont typeface="Arial"/>
              <a:buChar char="•"/>
            </a:pPr>
            <a:r>
              <a:rPr lang="en-US" sz="1300" dirty="0"/>
              <a:t>Analyze LEs, satellite data, and a multi-model ensemble to study signal-to-noise properties of atmospheric temperature</a:t>
            </a:r>
          </a:p>
          <a:p>
            <a:pPr>
              <a:spcBef>
                <a:spcPts val="600"/>
              </a:spcBef>
            </a:pPr>
            <a:r>
              <a:rPr lang="en-US" sz="1500" u="sng" dirty="0"/>
              <a:t>Impact</a:t>
            </a:r>
          </a:p>
          <a:p>
            <a:pPr marL="115888" indent="-115888">
              <a:spcBef>
                <a:spcPts val="600"/>
              </a:spcBef>
              <a:buFont typeface="Arial"/>
              <a:buChar char="•"/>
            </a:pPr>
            <a:r>
              <a:rPr lang="en-US" sz="1300" dirty="0"/>
              <a:t>Median </a:t>
            </a:r>
            <a:r>
              <a:rPr lang="en-US" sz="1300" i="1" dirty="0"/>
              <a:t>t</a:t>
            </a:r>
            <a:r>
              <a:rPr lang="en-US" sz="1300" i="1" baseline="-25000" dirty="0"/>
              <a:t>d</a:t>
            </a:r>
            <a:r>
              <a:rPr lang="en-US" sz="1300" dirty="0"/>
              <a:t> in LEs performed with two climate models is ca. 1995 for stratospheric temperature and ca. 2000 for tropospheric temperature   </a:t>
            </a:r>
          </a:p>
          <a:p>
            <a:pPr marL="115888" indent="-115888">
              <a:spcBef>
                <a:spcPts val="600"/>
              </a:spcBef>
              <a:buFont typeface="Arial"/>
              <a:buChar char="•"/>
            </a:pPr>
            <a:r>
              <a:rPr lang="en-US" sz="1300" dirty="0"/>
              <a:t>Stochastic uncertainty in </a:t>
            </a:r>
            <a:r>
              <a:rPr lang="en-US" sz="1300" i="1" dirty="0"/>
              <a:t>t</a:t>
            </a:r>
            <a:r>
              <a:rPr lang="en-US" sz="1300" i="1" baseline="-25000" dirty="0"/>
              <a:t>d</a:t>
            </a:r>
            <a:r>
              <a:rPr lang="en-US" sz="1300" dirty="0"/>
              <a:t> ranges from 8 to 15 years in the troposphere and from 1 to 3 years in the stratosphere </a:t>
            </a:r>
          </a:p>
          <a:p>
            <a:pPr marL="115888" indent="-115888">
              <a:spcBef>
                <a:spcPts val="600"/>
              </a:spcBef>
              <a:buFont typeface="Arial"/>
              <a:buChar char="•"/>
            </a:pPr>
            <a:r>
              <a:rPr lang="en-US" sz="1300" dirty="0"/>
              <a:t>Consistency between fingerprint detection times in satellite data and in two LEs depends on model climate sensitivity and aerosol forcing</a:t>
            </a:r>
          </a:p>
          <a:p>
            <a:pPr marL="115888" indent="-115888">
              <a:spcBef>
                <a:spcPts val="600"/>
              </a:spcBef>
              <a:buFont typeface="Arial"/>
              <a:buChar char="•"/>
            </a:pPr>
            <a:r>
              <a:rPr lang="en-US" sz="1300" dirty="0"/>
              <a:t>Tropospheric warming in the LE performed with </a:t>
            </a:r>
            <a:r>
              <a:rPr lang="en-US" sz="1300"/>
              <a:t>a high-sensitivity</a:t>
            </a:r>
            <a:r>
              <a:rPr lang="en-US" sz="1300" dirty="0"/>
              <a:t>, high aerosol forcing model is closer to observed warming</a:t>
            </a:r>
          </a:p>
          <a:p>
            <a:pPr marL="115888" indent="-115888">
              <a:spcBef>
                <a:spcPts val="600"/>
              </a:spcBef>
              <a:buFont typeface="Arial"/>
              <a:buChar char="•"/>
            </a:pPr>
            <a:r>
              <a:rPr lang="en-US" sz="1300" dirty="0"/>
              <a:t>Differences in </a:t>
            </a:r>
            <a:r>
              <a:rPr lang="en-US" sz="1300" i="1" dirty="0"/>
              <a:t>t</a:t>
            </a:r>
            <a:r>
              <a:rPr lang="en-US" sz="1300" i="1" baseline="-25000" dirty="0"/>
              <a:t>d</a:t>
            </a:r>
            <a:r>
              <a:rPr lang="en-US" sz="1300" dirty="0"/>
              <a:t> between three satellite data sets can be larger than the stochastic uncertainty in </a:t>
            </a:r>
            <a:r>
              <a:rPr lang="en-US" sz="1300" i="1" dirty="0"/>
              <a:t>t</a:t>
            </a:r>
            <a:r>
              <a:rPr lang="en-US" sz="1300" i="1" baseline="-25000" dirty="0"/>
              <a:t>d</a:t>
            </a:r>
          </a:p>
        </p:txBody>
      </p:sp>
      <p:sp>
        <p:nvSpPr>
          <p:cNvPr id="12" name="TextBox 11"/>
          <p:cNvSpPr txBox="1"/>
          <p:nvPr/>
        </p:nvSpPr>
        <p:spPr>
          <a:xfrm>
            <a:off x="76200" y="5923002"/>
            <a:ext cx="51816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sz="1000" b="1" dirty="0"/>
              <a:t>Reference: </a:t>
            </a:r>
            <a:r>
              <a:rPr lang="en-US" sz="1000" b="1" dirty="0"/>
              <a:t>Santer, B.D.</a:t>
            </a:r>
            <a:r>
              <a:rPr lang="en-US" sz="1000" dirty="0"/>
              <a:t>, J.C. Fyfe, S. Solomon,</a:t>
            </a:r>
            <a:r>
              <a:rPr lang="en-US" sz="1000" b="1" dirty="0"/>
              <a:t> J.F. Painter</a:t>
            </a:r>
            <a:r>
              <a:rPr lang="en-US" sz="1000" dirty="0"/>
              <a:t>, </a:t>
            </a:r>
            <a:r>
              <a:rPr lang="en-US" sz="1000" b="1" dirty="0"/>
              <a:t>C. </a:t>
            </a:r>
            <a:r>
              <a:rPr lang="en-US" sz="1000" b="1" dirty="0" err="1"/>
              <a:t>Bonfils</a:t>
            </a:r>
            <a:r>
              <a:rPr lang="en-US" sz="1000" dirty="0"/>
              <a:t>, </a:t>
            </a:r>
            <a:r>
              <a:rPr lang="en-US" sz="1000" b="1" dirty="0"/>
              <a:t>G. Pallotta</a:t>
            </a:r>
            <a:r>
              <a:rPr lang="en-US" sz="1000" dirty="0"/>
              <a:t>, and </a:t>
            </a:r>
            <a:r>
              <a:rPr lang="en-US" sz="1000" b="1" dirty="0"/>
              <a:t>M.D. </a:t>
            </a:r>
            <a:r>
              <a:rPr lang="en-US" sz="1000" b="1" dirty="0" err="1"/>
              <a:t>Zelinka</a:t>
            </a:r>
            <a:r>
              <a:rPr lang="en-US" sz="1000" dirty="0"/>
              <a:t>, 2019: Quantifying stochastic uncertainty in detection time of human-caused climate signals. </a:t>
            </a:r>
            <a:r>
              <a:rPr lang="en-US" sz="1000" i="1" dirty="0"/>
              <a:t>Proc. Natl. Acad. Sci., </a:t>
            </a:r>
            <a:r>
              <a:rPr lang="en-US" sz="1000" dirty="0"/>
              <a:t>in press, </a:t>
            </a:r>
            <a:r>
              <a:rPr lang="en-US" sz="1000" dirty="0" err="1"/>
              <a:t>doi</a:t>
            </a:r>
            <a:r>
              <a:rPr lang="en-US" sz="1000" dirty="0"/>
              <a:t>: </a:t>
            </a:r>
            <a:r>
              <a:rPr lang="en-US" sz="1000" dirty="0" err="1"/>
              <a:t>www.pnas.org</a:t>
            </a:r>
            <a:r>
              <a:rPr lang="en-US" sz="1000" dirty="0"/>
              <a:t>/</a:t>
            </a:r>
            <a:r>
              <a:rPr lang="en-US" sz="1000" dirty="0" err="1"/>
              <a:t>cgi</a:t>
            </a:r>
            <a:r>
              <a:rPr lang="en-US" sz="1000" dirty="0"/>
              <a:t>/</a:t>
            </a:r>
            <a:r>
              <a:rPr lang="en-US" sz="1000" dirty="0" err="1"/>
              <a:t>doi</a:t>
            </a:r>
            <a:r>
              <a:rPr lang="en-US" sz="1000" dirty="0"/>
              <a:t>/10.1073/pnas.1904586116 </a:t>
            </a:r>
          </a:p>
        </p:txBody>
      </p:sp>
      <p:sp>
        <p:nvSpPr>
          <p:cNvPr id="14" name="TextBox 13"/>
          <p:cNvSpPr txBox="1"/>
          <p:nvPr/>
        </p:nvSpPr>
        <p:spPr>
          <a:xfrm>
            <a:off x="-18815" y="2662296"/>
            <a:ext cx="184666" cy="369332"/>
          </a:xfrm>
          <a:prstGeom prst="rect">
            <a:avLst/>
          </a:prstGeom>
          <a:noFill/>
        </p:spPr>
        <p:txBody>
          <a:bodyPr wrap="none" rtlCol="0">
            <a:spAutoFit/>
          </a:bodyPr>
          <a:lstStyle/>
          <a:p>
            <a:endParaRPr lang="en-US" dirty="0"/>
          </a:p>
        </p:txBody>
      </p:sp>
      <p:sp>
        <p:nvSpPr>
          <p:cNvPr id="9" name="TextBox 8"/>
          <p:cNvSpPr txBox="1"/>
          <p:nvPr/>
        </p:nvSpPr>
        <p:spPr>
          <a:xfrm>
            <a:off x="5396749" y="4507974"/>
            <a:ext cx="3671051" cy="2031325"/>
          </a:xfrm>
          <a:prstGeom prst="rect">
            <a:avLst/>
          </a:prstGeom>
          <a:noFill/>
        </p:spPr>
        <p:txBody>
          <a:bodyPr wrap="square" rtlCol="0">
            <a:spAutoFit/>
          </a:bodyPr>
          <a:lstStyle/>
          <a:p>
            <a:pPr algn="just"/>
            <a:r>
              <a:rPr lang="en-US" sz="900" dirty="0">
                <a:latin typeface=""/>
              </a:rPr>
              <a:t>Trajectories of global-mean annual-mean stratospheric and tropospheric temperature changes in Large Initial Condition Ensembles (LEs) produced with version 2 of the Canadian Earth System Model (CanESM2) and with version 1 of the U.S. Community Earth System Model (CESM1). There are 50 individual members of the CanESM2 LE (in light grey) and 40 individual members of the CESM1 LE (in light brown). The ensemble averages of the LEs are plotted in black for CanESM2 and in dark brown for CESM1. Satellite tropospheric temperatures are from Remote Sensing Systems in Santa Rosa (RSS; in red), the NOAA Center for Satellite Applications and Research in Maryland (STAR; in blue), and the University of Alabama at Huntsville (UAH; in green). Temperature changes are departures from the model and satellite annual averages over the three-year period from 1979 to 1981.</a:t>
            </a:r>
            <a:endParaRPr lang="en-US" sz="900" dirty="0"/>
          </a:p>
        </p:txBody>
      </p:sp>
      <p:pic>
        <p:nvPicPr>
          <p:cNvPr id="10" name="Picture 9">
            <a:extLst>
              <a:ext uri="{FF2B5EF4-FFF2-40B4-BE49-F238E27FC236}">
                <a16:creationId xmlns:a16="http://schemas.microsoft.com/office/drawing/2014/main" id="{79565F91-24BE-9F49-BA34-810AEB56ED35}"/>
              </a:ext>
            </a:extLst>
          </p:cNvPr>
          <p:cNvPicPr/>
          <p:nvPr/>
        </p:nvPicPr>
        <p:blipFill rotWithShape="1">
          <a:blip r:embed="rId4">
            <a:extLst>
              <a:ext uri="{28A0092B-C50C-407E-A947-70E740481C1C}">
                <a14:useLocalDpi xmlns:a14="http://schemas.microsoft.com/office/drawing/2010/main" val="0"/>
              </a:ext>
            </a:extLst>
          </a:blip>
          <a:srcRect t="-844" b="42604"/>
          <a:stretch/>
        </p:blipFill>
        <p:spPr bwMode="auto">
          <a:xfrm>
            <a:off x="5257800" y="850374"/>
            <a:ext cx="3886200" cy="3505200"/>
          </a:xfrm>
          <a:prstGeom prst="rect">
            <a:avLst/>
          </a:prstGeom>
          <a:ln>
            <a:noFill/>
          </a:ln>
          <a:extLst>
            <a:ext uri="{53640926-AAD7-44D8-BBD7-CCE9431645EC}">
              <a14:shadowObscured xmlns:a14="http://schemas.microsoft.com/office/drawing/2010/main"/>
            </a:ext>
          </a:extLst>
        </p:spPr>
      </p:pic>
      <p:sp>
        <p:nvSpPr>
          <p:cNvPr id="2" name="Rectangle 1">
            <a:extLst>
              <a:ext uri="{FF2B5EF4-FFF2-40B4-BE49-F238E27FC236}">
                <a16:creationId xmlns:a16="http://schemas.microsoft.com/office/drawing/2014/main" id="{51231E89-7C0A-B74A-BE74-370897183197}"/>
              </a:ext>
            </a:extLst>
          </p:cNvPr>
          <p:cNvSpPr/>
          <p:nvPr/>
        </p:nvSpPr>
        <p:spPr>
          <a:xfrm>
            <a:off x="5791200" y="2903070"/>
            <a:ext cx="152400" cy="157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8D3EBEB-9A24-4840-827D-3AE1A739CC85}"/>
              </a:ext>
            </a:extLst>
          </p:cNvPr>
          <p:cNvSpPr/>
          <p:nvPr/>
        </p:nvSpPr>
        <p:spPr>
          <a:xfrm>
            <a:off x="7162800" y="1214496"/>
            <a:ext cx="152400" cy="157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6774</TotalTime>
  <Words>414</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Bonfils, Celine J. W</cp:lastModifiedBy>
  <cp:revision>143</cp:revision>
  <cp:lastPrinted>2012-05-08T18:23:55Z</cp:lastPrinted>
  <dcterms:created xsi:type="dcterms:W3CDTF">2012-05-08T19:40:26Z</dcterms:created>
  <dcterms:modified xsi:type="dcterms:W3CDTF">2020-06-15T19:04:10Z</dcterms:modified>
</cp:coreProperties>
</file>