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9" r:id="rId5"/>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dy, Beth E" initials="MBE" lastIdx="2" clrIdx="0">
    <p:extLst>
      <p:ext uri="{19B8F6BF-5375-455C-9EA6-DF929625EA0E}">
        <p15:presenceInfo xmlns:p15="http://schemas.microsoft.com/office/powerpoint/2012/main" userId="S::beth.mundy@pnnl.gov::09c03546-1d2d-4d82-89e1-bb5e2a2e687b" providerId="AD"/>
      </p:ext>
    </p:extLst>
  </p:cmAuthor>
  <p:cmAuthor id="2" name="Leung, Lai-Yung (Ruby)" initials="LL(" lastIdx="1" clrIdx="1">
    <p:extLst>
      <p:ext uri="{19B8F6BF-5375-455C-9EA6-DF929625EA0E}">
        <p15:presenceInfo xmlns:p15="http://schemas.microsoft.com/office/powerpoint/2012/main" userId="S::ruby.leung@pnnl.gov::8890b783-e14a-47e3-a682-fbb67b692e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8" autoAdjust="0"/>
    <p:restoredTop sz="93203" autoAdjust="0"/>
  </p:normalViewPr>
  <p:slideViewPr>
    <p:cSldViewPr>
      <p:cViewPr varScale="1">
        <p:scale>
          <a:sx n="121" d="100"/>
          <a:sy n="121" d="100"/>
        </p:scale>
        <p:origin x="28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dy, Beth E" userId="09c03546-1d2d-4d82-89e1-bb5e2a2e687b" providerId="ADAL" clId="{9462E5CB-378A-4E26-B5BA-EAF5E938D8F6}"/>
    <pc:docChg chg="custSel delSld modSld">
      <pc:chgData name="Mundy, Beth E" userId="09c03546-1d2d-4d82-89e1-bb5e2a2e687b" providerId="ADAL" clId="{9462E5CB-378A-4E26-B5BA-EAF5E938D8F6}" dt="2021-02-04T00:12:19.750" v="3" actId="6549"/>
      <pc:docMkLst>
        <pc:docMk/>
      </pc:docMkLst>
      <pc:sldChg chg="del">
        <pc:chgData name="Mundy, Beth E" userId="09c03546-1d2d-4d82-89e1-bb5e2a2e687b" providerId="ADAL" clId="{9462E5CB-378A-4E26-B5BA-EAF5E938D8F6}" dt="2021-02-04T00:12:10.466" v="0" actId="47"/>
        <pc:sldMkLst>
          <pc:docMk/>
          <pc:sldMk cId="0" sldId="258"/>
        </pc:sldMkLst>
      </pc:sldChg>
      <pc:sldChg chg="delSp mod delCm modNotesTx">
        <pc:chgData name="Mundy, Beth E" userId="09c03546-1d2d-4d82-89e1-bb5e2a2e687b" providerId="ADAL" clId="{9462E5CB-378A-4E26-B5BA-EAF5E938D8F6}" dt="2021-02-04T00:12:19.750" v="3" actId="6549"/>
        <pc:sldMkLst>
          <pc:docMk/>
          <pc:sldMk cId="1034918407" sldId="259"/>
        </pc:sldMkLst>
        <pc:spChg chg="del">
          <ac:chgData name="Mundy, Beth E" userId="09c03546-1d2d-4d82-89e1-bb5e2a2e687b" providerId="ADAL" clId="{9462E5CB-378A-4E26-B5BA-EAF5E938D8F6}" dt="2021-02-04T00:12:15.662" v="2" actId="478"/>
          <ac:spMkLst>
            <pc:docMk/>
            <pc:sldMk cId="1034918407" sldId="259"/>
            <ac:spMk id="19" creationId="{4B8FF3AA-FFE3-4F96-B1C6-504CFEDCCA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2/3/2021</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Tree>
    <p:extLst>
      <p:ext uri="{BB962C8B-B14F-4D97-AF65-F5344CB8AC3E}">
        <p14:creationId xmlns:p14="http://schemas.microsoft.com/office/powerpoint/2010/main" val="175576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2/3/2021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2/3/2021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2/3/2021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2/3/2021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2/3/2021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2/3/2021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2/3/2021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52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a:solidFill>
                <a:srgbClr val="000000"/>
              </a:solidFill>
            </a:endParaRPr>
          </a:p>
        </p:txBody>
      </p:sp>
      <p:sp>
        <p:nvSpPr>
          <p:cNvPr id="3075" name="Rectangle 4"/>
          <p:cNvSpPr>
            <a:spLocks noChangeArrowheads="1"/>
          </p:cNvSpPr>
          <p:nvPr/>
        </p:nvSpPr>
        <p:spPr bwMode="auto">
          <a:xfrm>
            <a:off x="152398" y="1143000"/>
            <a:ext cx="4310668" cy="558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defRPr/>
            </a:pPr>
            <a:r>
              <a:rPr lang="en-US" sz="1400" b="1" dirty="0">
                <a:solidFill>
                  <a:prstClr val="black"/>
                </a:solidFill>
              </a:rPr>
              <a:t>Objective</a:t>
            </a:r>
          </a:p>
          <a:p>
            <a:pPr marL="285750" indent="-285750">
              <a:spcBef>
                <a:spcPct val="15000"/>
              </a:spcBef>
              <a:buFont typeface="Arial" pitchFamily="34" charset="0"/>
              <a:buChar char="●"/>
              <a:defRPr/>
            </a:pPr>
            <a:r>
              <a:rPr lang="en-US" sz="1400" dirty="0">
                <a:solidFill>
                  <a:prstClr val="black"/>
                </a:solidFill>
              </a:rPr>
              <a:t>Evaluate the impacts of land on the interannual predictability of East Asian summer monsoon (EASM) rainfall. </a:t>
            </a:r>
          </a:p>
          <a:p>
            <a:pPr>
              <a:spcBef>
                <a:spcPct val="15000"/>
              </a:spcBef>
              <a:defRPr/>
            </a:pPr>
            <a:endParaRPr lang="en-US" sz="1400" b="1" dirty="0">
              <a:solidFill>
                <a:prstClr val="black"/>
              </a:solidFill>
            </a:endParaRPr>
          </a:p>
          <a:p>
            <a:pPr marL="231775" indent="-231775" algn="ctr">
              <a:spcBef>
                <a:spcPct val="15000"/>
              </a:spcBef>
              <a:defRPr/>
            </a:pPr>
            <a:r>
              <a:rPr lang="en-US" sz="1400" b="1" dirty="0">
                <a:solidFill>
                  <a:prstClr val="black"/>
                </a:solidFill>
              </a:rPr>
              <a:t>Approach</a:t>
            </a:r>
          </a:p>
          <a:p>
            <a:pPr marL="285750" indent="-285750">
              <a:spcBef>
                <a:spcPct val="15000"/>
              </a:spcBef>
              <a:buFont typeface="Arial" pitchFamily="34" charset="0"/>
              <a:buChar char="●"/>
              <a:defRPr/>
            </a:pPr>
            <a:r>
              <a:rPr lang="en-US" sz="1400" dirty="0">
                <a:solidFill>
                  <a:prstClr val="black"/>
                </a:solidFill>
              </a:rPr>
              <a:t>Develop a weakly coupled data assimilation system to constrain soil moisture and soil temperature in a coupled climate model with observations.</a:t>
            </a:r>
          </a:p>
          <a:p>
            <a:pPr marL="285750" indent="-285750">
              <a:spcBef>
                <a:spcPct val="15000"/>
              </a:spcBef>
              <a:buFont typeface="Arial" pitchFamily="34" charset="0"/>
              <a:buChar char="●"/>
              <a:defRPr/>
            </a:pPr>
            <a:r>
              <a:rPr lang="en-US" sz="1400" dirty="0">
                <a:solidFill>
                  <a:prstClr val="black"/>
                </a:solidFill>
              </a:rPr>
              <a:t>Perform numerical experiments using the coupled model with and without assimilating soil moisture and temperature.</a:t>
            </a:r>
          </a:p>
          <a:p>
            <a:pPr marL="285750" indent="-285750">
              <a:spcBef>
                <a:spcPct val="15000"/>
              </a:spcBef>
              <a:buFont typeface="Arial" pitchFamily="34" charset="0"/>
              <a:buChar char="●"/>
              <a:defRPr/>
            </a:pPr>
            <a:r>
              <a:rPr lang="en-US" sz="1400" dirty="0">
                <a:solidFill>
                  <a:prstClr val="black"/>
                </a:solidFill>
              </a:rPr>
              <a:t>Identify improvements in predicting EASM rainfall and their underlying mechanisms.</a:t>
            </a:r>
          </a:p>
          <a:p>
            <a:pPr>
              <a:spcBef>
                <a:spcPct val="15000"/>
              </a:spcBef>
              <a:defRPr/>
            </a:pPr>
            <a:endParaRPr lang="en-US" sz="1400" dirty="0">
              <a:solidFill>
                <a:prstClr val="black"/>
              </a:solidFill>
            </a:endParaRPr>
          </a:p>
          <a:p>
            <a:pPr algn="ctr" eaLnBrk="1" hangingPunct="1">
              <a:spcBef>
                <a:spcPct val="15000"/>
              </a:spcBef>
              <a:buFontTx/>
              <a:buNone/>
            </a:pPr>
            <a:r>
              <a:rPr lang="en-US" altLang="en-US" sz="1400" b="1" dirty="0">
                <a:solidFill>
                  <a:srgbClr val="000000"/>
                </a:solidFill>
              </a:rPr>
              <a:t>Impact</a:t>
            </a:r>
          </a:p>
          <a:p>
            <a:pPr marL="283464" indent="-283464" eaLnBrk="1" hangingPunct="1">
              <a:spcBef>
                <a:spcPct val="15000"/>
              </a:spcBef>
              <a:buFont typeface="Arial" panose="020B0604020202020204" pitchFamily="34" charset="0"/>
              <a:buChar char="●"/>
            </a:pPr>
            <a:r>
              <a:rPr lang="en-US" altLang="en-US" sz="1400" dirty="0">
                <a:solidFill>
                  <a:srgbClr val="000000"/>
                </a:solidFill>
              </a:rPr>
              <a:t>Land significantly contributes to the interannual variability of EASM rainfall and</a:t>
            </a:r>
            <a:r>
              <a:rPr lang="en-US" sz="1400" dirty="0">
                <a:solidFill>
                  <a:prstClr val="black"/>
                </a:solidFill>
              </a:rPr>
              <a:t> Earth system predictability through land-atmosphere coupling, which is strong in a large portion of East Asia.  </a:t>
            </a:r>
          </a:p>
          <a:p>
            <a:pPr marL="285750" indent="-285750">
              <a:spcBef>
                <a:spcPct val="15000"/>
              </a:spcBef>
              <a:buFont typeface="Arial" pitchFamily="34" charset="0"/>
              <a:buChar char="●"/>
              <a:defRPr/>
            </a:pPr>
            <a:r>
              <a:rPr lang="en-US" sz="1400" dirty="0">
                <a:solidFill>
                  <a:prstClr val="black"/>
                </a:solidFill>
              </a:rPr>
              <a:t>These results demonstrate the need to systematically evaluate the contributions of land vs. ocean in interannual climate predictions worldwide.</a:t>
            </a:r>
          </a:p>
        </p:txBody>
      </p:sp>
      <p:sp>
        <p:nvSpPr>
          <p:cNvPr id="3076" name="Rectangle 5"/>
          <p:cNvSpPr>
            <a:spLocks noChangeArrowheads="1"/>
          </p:cNvSpPr>
          <p:nvPr/>
        </p:nvSpPr>
        <p:spPr bwMode="auto">
          <a:xfrm>
            <a:off x="152398" y="42057"/>
            <a:ext cx="88526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dirty="0">
                <a:solidFill>
                  <a:srgbClr val="000000"/>
                </a:solidFill>
                <a:latin typeface="Arial" panose="020B0604020202020204" pitchFamily="34" charset="0"/>
              </a:rPr>
              <a:t>Land Significantly Contributes to East Asian Summer Monsoon Rainfall Predictability </a:t>
            </a:r>
          </a:p>
        </p:txBody>
      </p:sp>
      <p:sp>
        <p:nvSpPr>
          <p:cNvPr id="3077" name="Text Box 6"/>
          <p:cNvSpPr txBox="1">
            <a:spLocks noChangeArrowheads="1"/>
          </p:cNvSpPr>
          <p:nvPr/>
        </p:nvSpPr>
        <p:spPr bwMode="auto">
          <a:xfrm>
            <a:off x="4603398" y="5959733"/>
            <a:ext cx="4433004" cy="7694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1100" dirty="0"/>
              <a:t>Shi, P., H. Lu, L.R. Leung, Y. He, B. Wang, K. Yang, L. Yu, L. Liu, W. Huang, S. Xu, J. Liu, X. Huang, L. Li, and Y. Lin. “Significant Land Contributions to Interannual Predictability of East Asian Summer Monsoon Rainfall.” </a:t>
            </a:r>
            <a:r>
              <a:rPr lang="en-US" sz="1100" i="1" dirty="0"/>
              <a:t>Earth’s Future</a:t>
            </a:r>
            <a:r>
              <a:rPr lang="en-US" sz="1100" dirty="0"/>
              <a:t>, 2021. doi:10.1029/2020EF001762.</a:t>
            </a:r>
          </a:p>
        </p:txBody>
      </p:sp>
      <p:sp>
        <p:nvSpPr>
          <p:cNvPr id="3078" name="TextBox 9"/>
          <p:cNvSpPr txBox="1">
            <a:spLocks noChangeArrowheads="1"/>
          </p:cNvSpPr>
          <p:nvPr/>
        </p:nvSpPr>
        <p:spPr bwMode="auto">
          <a:xfrm>
            <a:off x="4603398" y="4863584"/>
            <a:ext cx="4343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dirty="0">
                <a:solidFill>
                  <a:srgbClr val="0000FF"/>
                </a:solidFill>
                <a:latin typeface="Arial" panose="020B0604020202020204" pitchFamily="34" charset="0"/>
              </a:rPr>
              <a:t>Land contributes to improved predictions of EASM rainfall through strong couplings between soil moisture and evaporation (upper left), the evaporative fraction and clouds (upper right), and an overall impact on large-scale circulation (bottom).</a:t>
            </a:r>
          </a:p>
        </p:txBody>
      </p:sp>
      <p:grpSp>
        <p:nvGrpSpPr>
          <p:cNvPr id="3" name="Group 2">
            <a:extLst>
              <a:ext uri="{FF2B5EF4-FFF2-40B4-BE49-F238E27FC236}">
                <a16:creationId xmlns:a16="http://schemas.microsoft.com/office/drawing/2014/main" id="{6FE6496C-FDAB-CE4B-AD4F-6188EE0C40D7}"/>
              </a:ext>
            </a:extLst>
          </p:cNvPr>
          <p:cNvGrpSpPr/>
          <p:nvPr/>
        </p:nvGrpSpPr>
        <p:grpSpPr>
          <a:xfrm>
            <a:off x="4517771" y="978753"/>
            <a:ext cx="4419600" cy="3825171"/>
            <a:chOff x="4572000" y="905727"/>
            <a:chExt cx="4419600" cy="3825171"/>
          </a:xfrm>
        </p:grpSpPr>
        <p:pic>
          <p:nvPicPr>
            <p:cNvPr id="9" name="图片 6">
              <a:extLst>
                <a:ext uri="{FF2B5EF4-FFF2-40B4-BE49-F238E27FC236}">
                  <a16:creationId xmlns:a16="http://schemas.microsoft.com/office/drawing/2014/main" id="{4CBAE561-8BBD-B84C-B6E9-06744C55688A}"/>
                </a:ext>
              </a:extLst>
            </p:cNvPr>
            <p:cNvPicPr/>
            <p:nvPr/>
          </p:nvPicPr>
          <p:blipFill rotWithShape="1">
            <a:blip r:embed="rId3">
              <a:extLst>
                <a:ext uri="{28A0092B-C50C-407E-A947-70E740481C1C}">
                  <a14:useLocalDpi xmlns:a14="http://schemas.microsoft.com/office/drawing/2010/main" val="0"/>
                </a:ext>
              </a:extLst>
            </a:blip>
            <a:srcRect l="5129" t="38154" r="59941" b="33621"/>
            <a:stretch/>
          </p:blipFill>
          <p:spPr bwMode="auto">
            <a:xfrm>
              <a:off x="4648200" y="1447800"/>
              <a:ext cx="1980278" cy="1600200"/>
            </a:xfrm>
            <a:prstGeom prst="rect">
              <a:avLst/>
            </a:prstGeom>
            <a:ln>
              <a:noFill/>
            </a:ln>
            <a:extLst>
              <a:ext uri="{53640926-AAD7-44D8-BBD7-CCE9431645EC}">
                <a14:shadowObscured xmlns:a14="http://schemas.microsoft.com/office/drawing/2010/main"/>
              </a:ext>
            </a:extLst>
          </p:spPr>
        </p:pic>
        <p:pic>
          <p:nvPicPr>
            <p:cNvPr id="10" name="图片 6">
              <a:extLst>
                <a:ext uri="{FF2B5EF4-FFF2-40B4-BE49-F238E27FC236}">
                  <a16:creationId xmlns:a16="http://schemas.microsoft.com/office/drawing/2014/main" id="{C266B787-DD63-FB41-84C8-E1C46FA5B9E0}"/>
                </a:ext>
              </a:extLst>
            </p:cNvPr>
            <p:cNvPicPr/>
            <p:nvPr/>
          </p:nvPicPr>
          <p:blipFill rotWithShape="1">
            <a:blip r:embed="rId3">
              <a:extLst>
                <a:ext uri="{28A0092B-C50C-407E-A947-70E740481C1C}">
                  <a14:useLocalDpi xmlns:a14="http://schemas.microsoft.com/office/drawing/2010/main" val="0"/>
                </a:ext>
              </a:extLst>
            </a:blip>
            <a:srcRect l="42098" t="11834" r="50271" b="11857"/>
            <a:stretch/>
          </p:blipFill>
          <p:spPr bwMode="auto">
            <a:xfrm>
              <a:off x="8610599" y="1225263"/>
              <a:ext cx="238539" cy="1828800"/>
            </a:xfrm>
            <a:prstGeom prst="rect">
              <a:avLst/>
            </a:prstGeom>
            <a:ln>
              <a:noFill/>
            </a:ln>
            <a:extLst>
              <a:ext uri="{53640926-AAD7-44D8-BBD7-CCE9431645EC}">
                <a14:shadowObscured xmlns:a14="http://schemas.microsoft.com/office/drawing/2010/main"/>
              </a:ext>
            </a:extLst>
          </p:spPr>
        </p:pic>
        <p:pic>
          <p:nvPicPr>
            <p:cNvPr id="11" name="图片 8">
              <a:extLst>
                <a:ext uri="{FF2B5EF4-FFF2-40B4-BE49-F238E27FC236}">
                  <a16:creationId xmlns:a16="http://schemas.microsoft.com/office/drawing/2014/main" id="{C7FEFB7B-B381-7C46-B31E-E0C1B07A9C5D}"/>
                </a:ext>
              </a:extLst>
            </p:cNvPr>
            <p:cNvPicPr/>
            <p:nvPr/>
          </p:nvPicPr>
          <p:blipFill rotWithShape="1">
            <a:blip r:embed="rId4">
              <a:extLst>
                <a:ext uri="{28A0092B-C50C-407E-A947-70E740481C1C}">
                  <a14:useLocalDpi xmlns:a14="http://schemas.microsoft.com/office/drawing/2010/main" val="0"/>
                </a:ext>
              </a:extLst>
            </a:blip>
            <a:srcRect l="4133" t="3827" r="58401" b="66838"/>
            <a:stretch/>
          </p:blipFill>
          <p:spPr bwMode="auto">
            <a:xfrm>
              <a:off x="6629400" y="1447799"/>
              <a:ext cx="1981200" cy="1551313"/>
            </a:xfrm>
            <a:prstGeom prst="rect">
              <a:avLst/>
            </a:prstGeom>
            <a:ln>
              <a:noFill/>
            </a:ln>
            <a:extLst>
              <a:ext uri="{53640926-AAD7-44D8-BBD7-CCE9431645EC}">
                <a14:shadowObscured xmlns:a14="http://schemas.microsoft.com/office/drawing/2010/main"/>
              </a:ext>
            </a:extLst>
          </p:spPr>
        </p:pic>
        <p:pic>
          <p:nvPicPr>
            <p:cNvPr id="12" name="图片 1">
              <a:extLst>
                <a:ext uri="{FF2B5EF4-FFF2-40B4-BE49-F238E27FC236}">
                  <a16:creationId xmlns:a16="http://schemas.microsoft.com/office/drawing/2014/main" id="{8F3331A8-E992-674A-9225-4CB0ACC1E540}"/>
                </a:ext>
              </a:extLst>
            </p:cNvPr>
            <p:cNvPicPr/>
            <p:nvPr/>
          </p:nvPicPr>
          <p:blipFill rotWithShape="1">
            <a:blip r:embed="rId5">
              <a:extLst>
                <a:ext uri="{28A0092B-C50C-407E-A947-70E740481C1C}">
                  <a14:useLocalDpi xmlns:a14="http://schemas.microsoft.com/office/drawing/2010/main" val="0"/>
                </a:ext>
              </a:extLst>
            </a:blip>
            <a:srcRect l="3916" t="41598" r="2796" b="34138"/>
            <a:stretch/>
          </p:blipFill>
          <p:spPr bwMode="auto">
            <a:xfrm>
              <a:off x="4572000" y="3581400"/>
              <a:ext cx="4419600" cy="1149498"/>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6292B7DB-809D-E549-B56E-C57A7BB4FB0B}"/>
                </a:ext>
              </a:extLst>
            </p:cNvPr>
            <p:cNvSpPr txBox="1"/>
            <p:nvPr/>
          </p:nvSpPr>
          <p:spPr>
            <a:xfrm>
              <a:off x="4762039" y="1009820"/>
              <a:ext cx="1866439" cy="430887"/>
            </a:xfrm>
            <a:prstGeom prst="rect">
              <a:avLst/>
            </a:prstGeom>
            <a:noFill/>
          </p:spPr>
          <p:txBody>
            <a:bodyPr wrap="square" rtlCol="0">
              <a:spAutoFit/>
            </a:bodyPr>
            <a:lstStyle/>
            <a:p>
              <a:pPr algn="ctr"/>
              <a:r>
                <a:rPr lang="en-US" sz="1100" b="1" dirty="0"/>
                <a:t>Soil moisture-evaporation coupling strength</a:t>
              </a:r>
            </a:p>
          </p:txBody>
        </p:sp>
        <p:sp>
          <p:nvSpPr>
            <p:cNvPr id="14" name="TextBox 13">
              <a:extLst>
                <a:ext uri="{FF2B5EF4-FFF2-40B4-BE49-F238E27FC236}">
                  <a16:creationId xmlns:a16="http://schemas.microsoft.com/office/drawing/2014/main" id="{7F480196-CB0D-3542-8AC2-2FE6C2CCDD29}"/>
                </a:ext>
              </a:extLst>
            </p:cNvPr>
            <p:cNvSpPr txBox="1"/>
            <p:nvPr/>
          </p:nvSpPr>
          <p:spPr>
            <a:xfrm>
              <a:off x="6629397" y="905727"/>
              <a:ext cx="1981201" cy="600164"/>
            </a:xfrm>
            <a:prstGeom prst="rect">
              <a:avLst/>
            </a:prstGeom>
            <a:noFill/>
          </p:spPr>
          <p:txBody>
            <a:bodyPr wrap="square" rtlCol="0">
              <a:spAutoFit/>
            </a:bodyPr>
            <a:lstStyle/>
            <a:p>
              <a:pPr algn="ctr"/>
              <a:r>
                <a:rPr lang="en-US" sz="1100" b="1" dirty="0"/>
                <a:t>Evaporative fraction-lifting condensation level coupling strength</a:t>
              </a:r>
            </a:p>
          </p:txBody>
        </p:sp>
        <p:sp>
          <p:nvSpPr>
            <p:cNvPr id="15" name="TextBox 14">
              <a:extLst>
                <a:ext uri="{FF2B5EF4-FFF2-40B4-BE49-F238E27FC236}">
                  <a16:creationId xmlns:a16="http://schemas.microsoft.com/office/drawing/2014/main" id="{B29B94A5-8E1D-FF4C-AD0B-62A4A44F8D1D}"/>
                </a:ext>
              </a:extLst>
            </p:cNvPr>
            <p:cNvSpPr txBox="1"/>
            <p:nvPr/>
          </p:nvSpPr>
          <p:spPr>
            <a:xfrm>
              <a:off x="5257800" y="3048000"/>
              <a:ext cx="2971800" cy="261610"/>
            </a:xfrm>
            <a:prstGeom prst="rect">
              <a:avLst/>
            </a:prstGeom>
            <a:noFill/>
          </p:spPr>
          <p:txBody>
            <a:bodyPr wrap="square" rtlCol="0">
              <a:spAutoFit/>
            </a:bodyPr>
            <a:lstStyle/>
            <a:p>
              <a:pPr algn="ctr"/>
              <a:r>
                <a:rPr lang="en-US" sz="1100" b="1" dirty="0"/>
                <a:t>Upper-level wind anomalies</a:t>
              </a:r>
            </a:p>
          </p:txBody>
        </p:sp>
        <p:sp>
          <p:nvSpPr>
            <p:cNvPr id="16" name="TextBox 15">
              <a:extLst>
                <a:ext uri="{FF2B5EF4-FFF2-40B4-BE49-F238E27FC236}">
                  <a16:creationId xmlns:a16="http://schemas.microsoft.com/office/drawing/2014/main" id="{713C150C-65A9-2843-872D-AC06FF9FAFBF}"/>
                </a:ext>
              </a:extLst>
            </p:cNvPr>
            <p:cNvSpPr txBox="1"/>
            <p:nvPr/>
          </p:nvSpPr>
          <p:spPr>
            <a:xfrm>
              <a:off x="4724400" y="3352800"/>
              <a:ext cx="1219200" cy="246221"/>
            </a:xfrm>
            <a:prstGeom prst="rect">
              <a:avLst/>
            </a:prstGeom>
            <a:noFill/>
          </p:spPr>
          <p:txBody>
            <a:bodyPr wrap="square" rtlCol="0">
              <a:spAutoFit/>
            </a:bodyPr>
            <a:lstStyle/>
            <a:p>
              <a:pPr algn="ctr"/>
              <a:r>
                <a:rPr lang="en-US" sz="1000" dirty="0"/>
                <a:t>Observations</a:t>
              </a:r>
            </a:p>
          </p:txBody>
        </p:sp>
        <p:sp>
          <p:nvSpPr>
            <p:cNvPr id="17" name="TextBox 16">
              <a:extLst>
                <a:ext uri="{FF2B5EF4-FFF2-40B4-BE49-F238E27FC236}">
                  <a16:creationId xmlns:a16="http://schemas.microsoft.com/office/drawing/2014/main" id="{61FF57D9-ACF1-5148-ADEA-0FABCCA2D246}"/>
                </a:ext>
              </a:extLst>
            </p:cNvPr>
            <p:cNvSpPr txBox="1"/>
            <p:nvPr/>
          </p:nvSpPr>
          <p:spPr>
            <a:xfrm>
              <a:off x="5981700" y="3234639"/>
              <a:ext cx="1447800" cy="400110"/>
            </a:xfrm>
            <a:prstGeom prst="rect">
              <a:avLst/>
            </a:prstGeom>
            <a:noFill/>
          </p:spPr>
          <p:txBody>
            <a:bodyPr wrap="square" rtlCol="0">
              <a:spAutoFit/>
            </a:bodyPr>
            <a:lstStyle/>
            <a:p>
              <a:pPr algn="ctr"/>
              <a:r>
                <a:rPr lang="en-US" sz="1000" dirty="0"/>
                <a:t>Simulations with land data assimilation</a:t>
              </a:r>
            </a:p>
          </p:txBody>
        </p:sp>
        <p:sp>
          <p:nvSpPr>
            <p:cNvPr id="18" name="TextBox 17">
              <a:extLst>
                <a:ext uri="{FF2B5EF4-FFF2-40B4-BE49-F238E27FC236}">
                  <a16:creationId xmlns:a16="http://schemas.microsoft.com/office/drawing/2014/main" id="{FC7286BE-CFDA-AF41-AD4F-1D5BBFD79BFE}"/>
                </a:ext>
              </a:extLst>
            </p:cNvPr>
            <p:cNvSpPr txBox="1"/>
            <p:nvPr/>
          </p:nvSpPr>
          <p:spPr>
            <a:xfrm>
              <a:off x="7408718" y="3227712"/>
              <a:ext cx="1447800" cy="400110"/>
            </a:xfrm>
            <a:prstGeom prst="rect">
              <a:avLst/>
            </a:prstGeom>
            <a:noFill/>
          </p:spPr>
          <p:txBody>
            <a:bodyPr wrap="square" rtlCol="0">
              <a:spAutoFit/>
            </a:bodyPr>
            <a:lstStyle/>
            <a:p>
              <a:pPr algn="ctr"/>
              <a:r>
                <a:rPr lang="en-US" sz="1000" dirty="0"/>
                <a:t>Simulations without land data assimilation</a:t>
              </a:r>
            </a:p>
          </p:txBody>
        </p:sp>
      </p:grpSp>
    </p:spTree>
    <p:extLst>
      <p:ext uri="{BB962C8B-B14F-4D97-AF65-F5344CB8AC3E}">
        <p14:creationId xmlns:p14="http://schemas.microsoft.com/office/powerpoint/2010/main" val="1034918407"/>
      </p:ext>
    </p:extLst>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33D5BE7003A24B86BD831924205D3A" ma:contentTypeVersion="2" ma:contentTypeDescription="Create a new document." ma:contentTypeScope="" ma:versionID="ac238988cf9dac0644edde20317055e2">
  <xsd:schema xmlns:xsd="http://www.w3.org/2001/XMLSchema" xmlns:xs="http://www.w3.org/2001/XMLSchema" xmlns:p="http://schemas.microsoft.com/office/2006/metadata/properties" xmlns:ns1="http://schemas.microsoft.com/sharepoint/v3" targetNamespace="http://schemas.microsoft.com/office/2006/metadata/properties" ma:root="true" ma:fieldsID="1a3b33f41066294d476535f56813624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57D9F0-2B85-430B-8843-0027C0E6F07C}">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FDE39E42-86AA-45D1-BDEC-E709624E7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74935E-4390-47DD-99CE-60A5373B7B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6441</TotalTime>
  <Words>277</Words>
  <Application>Microsoft Office PowerPoint</Application>
  <PresentationFormat>On-screen Show (4:3)</PresentationFormat>
  <Paragraphs>21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Mundy, Beth E</cp:lastModifiedBy>
  <cp:revision>13</cp:revision>
  <cp:lastPrinted>2011-05-11T17:30:12Z</cp:lastPrinted>
  <dcterms:created xsi:type="dcterms:W3CDTF">2017-11-02T21:19:41Z</dcterms:created>
  <dcterms:modified xsi:type="dcterms:W3CDTF">2021-02-04T00:12:19Z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0x0101008833D5BE7003A24B86BD831924205D3A</vt:lpwstr>
  </property>
  <property fmtid="{D5CDD505-2E9C-101B-9397-08002B2CF9AE}" pid="4" name="Order">
    <vt:r8>3400</vt:r8>
  </property>
</Properties>
</file>