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p:restoredTop sz="94677"/>
  </p:normalViewPr>
  <p:slideViewPr>
    <p:cSldViewPr showGuides="1">
      <p:cViewPr varScale="1">
        <p:scale>
          <a:sx n="87" d="100"/>
          <a:sy n="87" d="100"/>
        </p:scale>
        <p:origin x="752" y="77"/>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42DF11-4C4B-1B4C-843E-49459654FB94}"/>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60A4EC8-B452-2F45-AAB3-2AE5A6AC193B}"/>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a:defRPr/>
            </a:pPr>
            <a:fld id="{64F6DD8E-B6F0-4E49-B775-B09A09F20BAC}" type="datetimeFigureOut">
              <a:rPr lang="en-US" altLang="en-US"/>
              <a:pPr>
                <a:defRPr/>
              </a:pPr>
              <a:t>10/3/2018</a:t>
            </a:fld>
            <a:endParaRPr lang="en-US" altLang="en-US"/>
          </a:p>
        </p:txBody>
      </p:sp>
      <p:sp>
        <p:nvSpPr>
          <p:cNvPr id="4" name="Slide Image Placeholder 3">
            <a:extLst>
              <a:ext uri="{FF2B5EF4-FFF2-40B4-BE49-F238E27FC236}">
                <a16:creationId xmlns:a16="http://schemas.microsoft.com/office/drawing/2014/main" id="{625D5594-0F7D-DB44-8CEC-4623196EB371}"/>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8148951B-6102-874B-A3F3-371148D64DBC}"/>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421489-2E07-B24D-AEDC-B1C75EAFE94B}"/>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5BC91E3-D30E-2B44-A6BC-D567CB82B53A}"/>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a:defRPr/>
            </a:pPr>
            <a:fld id="{59DE545C-F352-4C4A-BD2C-14F870218D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A35ED0F-4A04-C446-A0B5-E5D6C0BB333B}"/>
              </a:ext>
            </a:extLst>
          </p:cNvPr>
          <p:cNvSpPr>
            <a:spLocks noGrp="1"/>
          </p:cNvSpPr>
          <p:nvPr>
            <p:ph type="dt" sz="half" idx="10"/>
          </p:nvPr>
        </p:nvSpPr>
        <p:spPr/>
        <p:txBody>
          <a:bodyPr/>
          <a:lstStyle>
            <a:lvl1pPr>
              <a:defRPr/>
            </a:lvl1pPr>
          </a:lstStyle>
          <a:p>
            <a:pPr>
              <a:defRPr/>
            </a:pPr>
            <a:fld id="{A8723834-6C72-A64B-A40B-213EFE28F639}" type="datetimeFigureOut">
              <a:rPr lang="en-US" altLang="en-US"/>
              <a:pPr>
                <a:defRPr/>
              </a:pPr>
              <a:t>10/3/2018</a:t>
            </a:fld>
            <a:endParaRPr lang="en-US" altLang="en-US"/>
          </a:p>
        </p:txBody>
      </p:sp>
      <p:sp>
        <p:nvSpPr>
          <p:cNvPr id="5" name="Footer Placeholder 4">
            <a:extLst>
              <a:ext uri="{FF2B5EF4-FFF2-40B4-BE49-F238E27FC236}">
                <a16:creationId xmlns:a16="http://schemas.microsoft.com/office/drawing/2014/main" id="{BECED3F7-7E98-0245-83F4-EE974EDB8B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325432-7174-9144-9FE3-07BA3CA7C49A}"/>
              </a:ext>
            </a:extLst>
          </p:cNvPr>
          <p:cNvSpPr>
            <a:spLocks noGrp="1"/>
          </p:cNvSpPr>
          <p:nvPr>
            <p:ph type="sldNum" sz="quarter" idx="12"/>
          </p:nvPr>
        </p:nvSpPr>
        <p:spPr/>
        <p:txBody>
          <a:bodyPr/>
          <a:lstStyle>
            <a:lvl1pPr>
              <a:defRPr/>
            </a:lvl1pPr>
          </a:lstStyle>
          <a:p>
            <a:pPr>
              <a:defRPr/>
            </a:pPr>
            <a:fld id="{BD64326A-11F0-544A-A4E8-951CBC8450FD}" type="slidenum">
              <a:rPr lang="en-US" altLang="en-US"/>
              <a:pPr>
                <a:defRPr/>
              </a:pPr>
              <a:t>‹#›</a:t>
            </a:fld>
            <a:endParaRPr lang="en-US" altLang="en-US"/>
          </a:p>
        </p:txBody>
      </p:sp>
    </p:spTree>
    <p:extLst>
      <p:ext uri="{BB962C8B-B14F-4D97-AF65-F5344CB8AC3E}">
        <p14:creationId xmlns:p14="http://schemas.microsoft.com/office/powerpoint/2010/main" val="193401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52987-D940-0E4C-A0C2-25C213BAFA99}"/>
              </a:ext>
            </a:extLst>
          </p:cNvPr>
          <p:cNvSpPr>
            <a:spLocks noGrp="1"/>
          </p:cNvSpPr>
          <p:nvPr>
            <p:ph type="dt" sz="half" idx="10"/>
          </p:nvPr>
        </p:nvSpPr>
        <p:spPr/>
        <p:txBody>
          <a:bodyPr/>
          <a:lstStyle>
            <a:lvl1pPr>
              <a:defRPr/>
            </a:lvl1pPr>
          </a:lstStyle>
          <a:p>
            <a:pPr>
              <a:defRPr/>
            </a:pPr>
            <a:fld id="{A1DFE92B-1141-6B4B-A613-FC6A9694D454}" type="datetimeFigureOut">
              <a:rPr lang="en-US" altLang="en-US"/>
              <a:pPr>
                <a:defRPr/>
              </a:pPr>
              <a:t>10/3/2018</a:t>
            </a:fld>
            <a:endParaRPr lang="en-US" altLang="en-US"/>
          </a:p>
        </p:txBody>
      </p:sp>
      <p:sp>
        <p:nvSpPr>
          <p:cNvPr id="5" name="Footer Placeholder 4">
            <a:extLst>
              <a:ext uri="{FF2B5EF4-FFF2-40B4-BE49-F238E27FC236}">
                <a16:creationId xmlns:a16="http://schemas.microsoft.com/office/drawing/2014/main" id="{A1194A64-69EC-7E47-8273-C3A04484DB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17E6C2-0DBA-2C41-AE3F-5AAA7BC9F1FF}"/>
              </a:ext>
            </a:extLst>
          </p:cNvPr>
          <p:cNvSpPr>
            <a:spLocks noGrp="1"/>
          </p:cNvSpPr>
          <p:nvPr>
            <p:ph type="sldNum" sz="quarter" idx="12"/>
          </p:nvPr>
        </p:nvSpPr>
        <p:spPr/>
        <p:txBody>
          <a:bodyPr/>
          <a:lstStyle>
            <a:lvl1pPr>
              <a:defRPr/>
            </a:lvl1pPr>
          </a:lstStyle>
          <a:p>
            <a:pPr>
              <a:defRPr/>
            </a:pPr>
            <a:fld id="{6EC04FCD-67B8-F14A-B220-29A03FAD4428}" type="slidenum">
              <a:rPr lang="en-US" altLang="en-US"/>
              <a:pPr>
                <a:defRPr/>
              </a:pPr>
              <a:t>‹#›</a:t>
            </a:fld>
            <a:endParaRPr lang="en-US" altLang="en-US"/>
          </a:p>
        </p:txBody>
      </p:sp>
    </p:spTree>
    <p:extLst>
      <p:ext uri="{BB962C8B-B14F-4D97-AF65-F5344CB8AC3E}">
        <p14:creationId xmlns:p14="http://schemas.microsoft.com/office/powerpoint/2010/main" val="280799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CC394-D1C9-1B43-B0E6-295A7F2BC5E7}"/>
              </a:ext>
            </a:extLst>
          </p:cNvPr>
          <p:cNvSpPr>
            <a:spLocks noGrp="1"/>
          </p:cNvSpPr>
          <p:nvPr>
            <p:ph type="dt" sz="half" idx="10"/>
          </p:nvPr>
        </p:nvSpPr>
        <p:spPr/>
        <p:txBody>
          <a:bodyPr/>
          <a:lstStyle>
            <a:lvl1pPr>
              <a:defRPr/>
            </a:lvl1pPr>
          </a:lstStyle>
          <a:p>
            <a:pPr>
              <a:defRPr/>
            </a:pPr>
            <a:fld id="{478C200E-C3BF-5840-A2A4-5C93FD6B2A56}" type="datetimeFigureOut">
              <a:rPr lang="en-US" altLang="en-US"/>
              <a:pPr>
                <a:defRPr/>
              </a:pPr>
              <a:t>10/3/2018</a:t>
            </a:fld>
            <a:endParaRPr lang="en-US" altLang="en-US"/>
          </a:p>
        </p:txBody>
      </p:sp>
      <p:sp>
        <p:nvSpPr>
          <p:cNvPr id="5" name="Footer Placeholder 4">
            <a:extLst>
              <a:ext uri="{FF2B5EF4-FFF2-40B4-BE49-F238E27FC236}">
                <a16:creationId xmlns:a16="http://schemas.microsoft.com/office/drawing/2014/main" id="{E250C5CC-9A07-0441-9C54-C351115609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7EED90-D176-D449-A9A1-581FAA039F75}"/>
              </a:ext>
            </a:extLst>
          </p:cNvPr>
          <p:cNvSpPr>
            <a:spLocks noGrp="1"/>
          </p:cNvSpPr>
          <p:nvPr>
            <p:ph type="sldNum" sz="quarter" idx="12"/>
          </p:nvPr>
        </p:nvSpPr>
        <p:spPr/>
        <p:txBody>
          <a:bodyPr/>
          <a:lstStyle>
            <a:lvl1pPr>
              <a:defRPr/>
            </a:lvl1pPr>
          </a:lstStyle>
          <a:p>
            <a:pPr>
              <a:defRPr/>
            </a:pPr>
            <a:fld id="{EFC14A0C-E5E2-444C-90C9-F505B048F55B}" type="slidenum">
              <a:rPr lang="en-US" altLang="en-US"/>
              <a:pPr>
                <a:defRPr/>
              </a:pPr>
              <a:t>‹#›</a:t>
            </a:fld>
            <a:endParaRPr lang="en-US" altLang="en-US"/>
          </a:p>
        </p:txBody>
      </p:sp>
    </p:spTree>
    <p:extLst>
      <p:ext uri="{BB962C8B-B14F-4D97-AF65-F5344CB8AC3E}">
        <p14:creationId xmlns:p14="http://schemas.microsoft.com/office/powerpoint/2010/main" val="270852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2A411-A109-5542-91A5-644DA6D395DD}"/>
              </a:ext>
            </a:extLst>
          </p:cNvPr>
          <p:cNvSpPr>
            <a:spLocks noGrp="1"/>
          </p:cNvSpPr>
          <p:nvPr>
            <p:ph type="dt" sz="half" idx="10"/>
          </p:nvPr>
        </p:nvSpPr>
        <p:spPr/>
        <p:txBody>
          <a:bodyPr/>
          <a:lstStyle>
            <a:lvl1pPr>
              <a:defRPr/>
            </a:lvl1pPr>
          </a:lstStyle>
          <a:p>
            <a:pPr>
              <a:defRPr/>
            </a:pPr>
            <a:fld id="{A3665EFA-E9D6-9442-B72F-A82B03B01F17}" type="datetimeFigureOut">
              <a:rPr lang="en-US" altLang="en-US"/>
              <a:pPr>
                <a:defRPr/>
              </a:pPr>
              <a:t>10/3/2018</a:t>
            </a:fld>
            <a:endParaRPr lang="en-US" altLang="en-US"/>
          </a:p>
        </p:txBody>
      </p:sp>
      <p:sp>
        <p:nvSpPr>
          <p:cNvPr id="5" name="Footer Placeholder 4">
            <a:extLst>
              <a:ext uri="{FF2B5EF4-FFF2-40B4-BE49-F238E27FC236}">
                <a16:creationId xmlns:a16="http://schemas.microsoft.com/office/drawing/2014/main" id="{B9C4DF7B-0F3C-0744-A631-E7A88A5374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6865E0-E3F0-754F-A7DF-F379FE00BCB3}"/>
              </a:ext>
            </a:extLst>
          </p:cNvPr>
          <p:cNvSpPr>
            <a:spLocks noGrp="1"/>
          </p:cNvSpPr>
          <p:nvPr>
            <p:ph type="sldNum" sz="quarter" idx="12"/>
          </p:nvPr>
        </p:nvSpPr>
        <p:spPr/>
        <p:txBody>
          <a:bodyPr/>
          <a:lstStyle>
            <a:lvl1pPr>
              <a:defRPr/>
            </a:lvl1pPr>
          </a:lstStyle>
          <a:p>
            <a:pPr>
              <a:defRPr/>
            </a:pPr>
            <a:fld id="{BE941295-4497-5441-838C-E08FD9EECB3E}" type="slidenum">
              <a:rPr lang="en-US" altLang="en-US"/>
              <a:pPr>
                <a:defRPr/>
              </a:pPr>
              <a:t>‹#›</a:t>
            </a:fld>
            <a:endParaRPr lang="en-US" altLang="en-US"/>
          </a:p>
        </p:txBody>
      </p:sp>
    </p:spTree>
    <p:extLst>
      <p:ext uri="{BB962C8B-B14F-4D97-AF65-F5344CB8AC3E}">
        <p14:creationId xmlns:p14="http://schemas.microsoft.com/office/powerpoint/2010/main" val="105124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BCB230-D825-B94C-BA00-B549FF6B35DF}"/>
              </a:ext>
            </a:extLst>
          </p:cNvPr>
          <p:cNvSpPr>
            <a:spLocks noGrp="1"/>
          </p:cNvSpPr>
          <p:nvPr>
            <p:ph type="dt" sz="half" idx="10"/>
          </p:nvPr>
        </p:nvSpPr>
        <p:spPr/>
        <p:txBody>
          <a:bodyPr/>
          <a:lstStyle>
            <a:lvl1pPr>
              <a:defRPr/>
            </a:lvl1pPr>
          </a:lstStyle>
          <a:p>
            <a:pPr>
              <a:defRPr/>
            </a:pPr>
            <a:fld id="{E860F58E-F700-014B-9A9A-DD710BE4445D}" type="datetimeFigureOut">
              <a:rPr lang="en-US" altLang="en-US"/>
              <a:pPr>
                <a:defRPr/>
              </a:pPr>
              <a:t>10/3/2018</a:t>
            </a:fld>
            <a:endParaRPr lang="en-US" altLang="en-US"/>
          </a:p>
        </p:txBody>
      </p:sp>
      <p:sp>
        <p:nvSpPr>
          <p:cNvPr id="5" name="Footer Placeholder 4">
            <a:extLst>
              <a:ext uri="{FF2B5EF4-FFF2-40B4-BE49-F238E27FC236}">
                <a16:creationId xmlns:a16="http://schemas.microsoft.com/office/drawing/2014/main" id="{74CB9980-DEAA-7D4E-9B89-97F37AF81A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1800E4-CA9E-4244-AAD6-31D42DA95593}"/>
              </a:ext>
            </a:extLst>
          </p:cNvPr>
          <p:cNvSpPr>
            <a:spLocks noGrp="1"/>
          </p:cNvSpPr>
          <p:nvPr>
            <p:ph type="sldNum" sz="quarter" idx="12"/>
          </p:nvPr>
        </p:nvSpPr>
        <p:spPr/>
        <p:txBody>
          <a:bodyPr/>
          <a:lstStyle>
            <a:lvl1pPr>
              <a:defRPr/>
            </a:lvl1pPr>
          </a:lstStyle>
          <a:p>
            <a:pPr>
              <a:defRPr/>
            </a:pPr>
            <a:fld id="{EFBE3FEE-E001-4146-B4D0-2A6D44ED6337}" type="slidenum">
              <a:rPr lang="en-US" altLang="en-US"/>
              <a:pPr>
                <a:defRPr/>
              </a:pPr>
              <a:t>‹#›</a:t>
            </a:fld>
            <a:endParaRPr lang="en-US" altLang="en-US"/>
          </a:p>
        </p:txBody>
      </p:sp>
    </p:spTree>
    <p:extLst>
      <p:ext uri="{BB962C8B-B14F-4D97-AF65-F5344CB8AC3E}">
        <p14:creationId xmlns:p14="http://schemas.microsoft.com/office/powerpoint/2010/main" val="233530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90E7CE-5D53-B242-A714-1381990A0A96}"/>
              </a:ext>
            </a:extLst>
          </p:cNvPr>
          <p:cNvSpPr>
            <a:spLocks noGrp="1"/>
          </p:cNvSpPr>
          <p:nvPr>
            <p:ph type="dt" sz="half" idx="10"/>
          </p:nvPr>
        </p:nvSpPr>
        <p:spPr/>
        <p:txBody>
          <a:bodyPr/>
          <a:lstStyle>
            <a:lvl1pPr>
              <a:defRPr/>
            </a:lvl1pPr>
          </a:lstStyle>
          <a:p>
            <a:pPr>
              <a:defRPr/>
            </a:pPr>
            <a:fld id="{0FEA6D1E-6F0D-3849-8FEE-C2B31927C456}" type="datetimeFigureOut">
              <a:rPr lang="en-US" altLang="en-US"/>
              <a:pPr>
                <a:defRPr/>
              </a:pPr>
              <a:t>10/3/2018</a:t>
            </a:fld>
            <a:endParaRPr lang="en-US" altLang="en-US"/>
          </a:p>
        </p:txBody>
      </p:sp>
      <p:sp>
        <p:nvSpPr>
          <p:cNvPr id="6" name="Footer Placeholder 4">
            <a:extLst>
              <a:ext uri="{FF2B5EF4-FFF2-40B4-BE49-F238E27FC236}">
                <a16:creationId xmlns:a16="http://schemas.microsoft.com/office/drawing/2014/main" id="{FCA071AD-55ED-5E42-8511-411132FF6F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4A70F5-72DB-7E45-B4B1-C03403079BA7}"/>
              </a:ext>
            </a:extLst>
          </p:cNvPr>
          <p:cNvSpPr>
            <a:spLocks noGrp="1"/>
          </p:cNvSpPr>
          <p:nvPr>
            <p:ph type="sldNum" sz="quarter" idx="12"/>
          </p:nvPr>
        </p:nvSpPr>
        <p:spPr/>
        <p:txBody>
          <a:bodyPr/>
          <a:lstStyle>
            <a:lvl1pPr>
              <a:defRPr/>
            </a:lvl1pPr>
          </a:lstStyle>
          <a:p>
            <a:pPr>
              <a:defRPr/>
            </a:pPr>
            <a:fld id="{CC6D73D1-F4DE-3644-BF0D-74611D1B9C1D}" type="slidenum">
              <a:rPr lang="en-US" altLang="en-US"/>
              <a:pPr>
                <a:defRPr/>
              </a:pPr>
              <a:t>‹#›</a:t>
            </a:fld>
            <a:endParaRPr lang="en-US" altLang="en-US"/>
          </a:p>
        </p:txBody>
      </p:sp>
    </p:spTree>
    <p:extLst>
      <p:ext uri="{BB962C8B-B14F-4D97-AF65-F5344CB8AC3E}">
        <p14:creationId xmlns:p14="http://schemas.microsoft.com/office/powerpoint/2010/main" val="328813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33D0E4A-9566-9844-8E50-AF0BD739B0FF}"/>
              </a:ext>
            </a:extLst>
          </p:cNvPr>
          <p:cNvSpPr>
            <a:spLocks noGrp="1"/>
          </p:cNvSpPr>
          <p:nvPr>
            <p:ph type="dt" sz="half" idx="10"/>
          </p:nvPr>
        </p:nvSpPr>
        <p:spPr/>
        <p:txBody>
          <a:bodyPr/>
          <a:lstStyle>
            <a:lvl1pPr>
              <a:defRPr/>
            </a:lvl1pPr>
          </a:lstStyle>
          <a:p>
            <a:pPr>
              <a:defRPr/>
            </a:pPr>
            <a:fld id="{2A77A4F3-0039-DF4D-995B-8464707D24B3}" type="datetimeFigureOut">
              <a:rPr lang="en-US" altLang="en-US"/>
              <a:pPr>
                <a:defRPr/>
              </a:pPr>
              <a:t>10/3/2018</a:t>
            </a:fld>
            <a:endParaRPr lang="en-US" altLang="en-US"/>
          </a:p>
        </p:txBody>
      </p:sp>
      <p:sp>
        <p:nvSpPr>
          <p:cNvPr id="8" name="Footer Placeholder 4">
            <a:extLst>
              <a:ext uri="{FF2B5EF4-FFF2-40B4-BE49-F238E27FC236}">
                <a16:creationId xmlns:a16="http://schemas.microsoft.com/office/drawing/2014/main" id="{3AC2481C-2F94-8E49-9035-DFA0A2870CC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5FBAF02-F2F1-1E41-8E5F-B236F59BF3C9}"/>
              </a:ext>
            </a:extLst>
          </p:cNvPr>
          <p:cNvSpPr>
            <a:spLocks noGrp="1"/>
          </p:cNvSpPr>
          <p:nvPr>
            <p:ph type="sldNum" sz="quarter" idx="12"/>
          </p:nvPr>
        </p:nvSpPr>
        <p:spPr/>
        <p:txBody>
          <a:bodyPr/>
          <a:lstStyle>
            <a:lvl1pPr>
              <a:defRPr/>
            </a:lvl1pPr>
          </a:lstStyle>
          <a:p>
            <a:pPr>
              <a:defRPr/>
            </a:pPr>
            <a:fld id="{A2FBB717-BF5A-184C-B46E-F1D97E617EAE}" type="slidenum">
              <a:rPr lang="en-US" altLang="en-US"/>
              <a:pPr>
                <a:defRPr/>
              </a:pPr>
              <a:t>‹#›</a:t>
            </a:fld>
            <a:endParaRPr lang="en-US" altLang="en-US"/>
          </a:p>
        </p:txBody>
      </p:sp>
    </p:spTree>
    <p:extLst>
      <p:ext uri="{BB962C8B-B14F-4D97-AF65-F5344CB8AC3E}">
        <p14:creationId xmlns:p14="http://schemas.microsoft.com/office/powerpoint/2010/main" val="325119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9B7BDE5-2CD0-314C-AC8F-84B178E09865}"/>
              </a:ext>
            </a:extLst>
          </p:cNvPr>
          <p:cNvSpPr>
            <a:spLocks noGrp="1"/>
          </p:cNvSpPr>
          <p:nvPr>
            <p:ph type="dt" sz="half" idx="10"/>
          </p:nvPr>
        </p:nvSpPr>
        <p:spPr/>
        <p:txBody>
          <a:bodyPr/>
          <a:lstStyle>
            <a:lvl1pPr>
              <a:defRPr/>
            </a:lvl1pPr>
          </a:lstStyle>
          <a:p>
            <a:pPr>
              <a:defRPr/>
            </a:pPr>
            <a:fld id="{4A9056E9-2556-6F49-A2BB-CC040844F271}" type="datetimeFigureOut">
              <a:rPr lang="en-US" altLang="en-US"/>
              <a:pPr>
                <a:defRPr/>
              </a:pPr>
              <a:t>10/3/2018</a:t>
            </a:fld>
            <a:endParaRPr lang="en-US" altLang="en-US"/>
          </a:p>
        </p:txBody>
      </p:sp>
      <p:sp>
        <p:nvSpPr>
          <p:cNvPr id="4" name="Footer Placeholder 4">
            <a:extLst>
              <a:ext uri="{FF2B5EF4-FFF2-40B4-BE49-F238E27FC236}">
                <a16:creationId xmlns:a16="http://schemas.microsoft.com/office/drawing/2014/main" id="{F21DDED9-873C-0446-BD29-DD667BD02B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3A7F014-31D6-914D-A8E4-06ABBDD905C6}"/>
              </a:ext>
            </a:extLst>
          </p:cNvPr>
          <p:cNvSpPr>
            <a:spLocks noGrp="1"/>
          </p:cNvSpPr>
          <p:nvPr>
            <p:ph type="sldNum" sz="quarter" idx="12"/>
          </p:nvPr>
        </p:nvSpPr>
        <p:spPr/>
        <p:txBody>
          <a:bodyPr/>
          <a:lstStyle>
            <a:lvl1pPr>
              <a:defRPr/>
            </a:lvl1pPr>
          </a:lstStyle>
          <a:p>
            <a:pPr>
              <a:defRPr/>
            </a:pPr>
            <a:fld id="{FFEA2FE0-C808-674D-B645-1463675E6260}" type="slidenum">
              <a:rPr lang="en-US" altLang="en-US"/>
              <a:pPr>
                <a:defRPr/>
              </a:pPr>
              <a:t>‹#›</a:t>
            </a:fld>
            <a:endParaRPr lang="en-US" altLang="en-US"/>
          </a:p>
        </p:txBody>
      </p:sp>
    </p:spTree>
    <p:extLst>
      <p:ext uri="{BB962C8B-B14F-4D97-AF65-F5344CB8AC3E}">
        <p14:creationId xmlns:p14="http://schemas.microsoft.com/office/powerpoint/2010/main" val="25733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41D166-E82B-A146-8E0B-2E9DB3E59508}"/>
              </a:ext>
            </a:extLst>
          </p:cNvPr>
          <p:cNvSpPr>
            <a:spLocks noGrp="1"/>
          </p:cNvSpPr>
          <p:nvPr>
            <p:ph type="dt" sz="half" idx="10"/>
          </p:nvPr>
        </p:nvSpPr>
        <p:spPr/>
        <p:txBody>
          <a:bodyPr/>
          <a:lstStyle>
            <a:lvl1pPr>
              <a:defRPr/>
            </a:lvl1pPr>
          </a:lstStyle>
          <a:p>
            <a:pPr>
              <a:defRPr/>
            </a:pPr>
            <a:fld id="{116E27AD-9E90-954A-9D0C-A40CA8D423BF}" type="datetimeFigureOut">
              <a:rPr lang="en-US" altLang="en-US"/>
              <a:pPr>
                <a:defRPr/>
              </a:pPr>
              <a:t>10/3/2018</a:t>
            </a:fld>
            <a:endParaRPr lang="en-US" altLang="en-US"/>
          </a:p>
        </p:txBody>
      </p:sp>
      <p:sp>
        <p:nvSpPr>
          <p:cNvPr id="3" name="Footer Placeholder 4">
            <a:extLst>
              <a:ext uri="{FF2B5EF4-FFF2-40B4-BE49-F238E27FC236}">
                <a16:creationId xmlns:a16="http://schemas.microsoft.com/office/drawing/2014/main" id="{90D1FFEB-FF58-B14D-847D-5636BDAF06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023450E-A62E-EE44-8DA0-AC04D73F2893}"/>
              </a:ext>
            </a:extLst>
          </p:cNvPr>
          <p:cNvSpPr>
            <a:spLocks noGrp="1"/>
          </p:cNvSpPr>
          <p:nvPr>
            <p:ph type="sldNum" sz="quarter" idx="12"/>
          </p:nvPr>
        </p:nvSpPr>
        <p:spPr/>
        <p:txBody>
          <a:bodyPr/>
          <a:lstStyle>
            <a:lvl1pPr>
              <a:defRPr/>
            </a:lvl1pPr>
          </a:lstStyle>
          <a:p>
            <a:pPr>
              <a:defRPr/>
            </a:pPr>
            <a:fld id="{D8A54633-429B-E642-8842-4E895E6E2A18}" type="slidenum">
              <a:rPr lang="en-US" altLang="en-US"/>
              <a:pPr>
                <a:defRPr/>
              </a:pPr>
              <a:t>‹#›</a:t>
            </a:fld>
            <a:endParaRPr lang="en-US" altLang="en-US"/>
          </a:p>
        </p:txBody>
      </p:sp>
    </p:spTree>
    <p:extLst>
      <p:ext uri="{BB962C8B-B14F-4D97-AF65-F5344CB8AC3E}">
        <p14:creationId xmlns:p14="http://schemas.microsoft.com/office/powerpoint/2010/main" val="22854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19C1D3F9-A4B4-9C47-8C5B-30FBFA6F56B0}"/>
              </a:ext>
            </a:extLst>
          </p:cNvPr>
          <p:cNvSpPr>
            <a:spLocks noGrp="1"/>
          </p:cNvSpPr>
          <p:nvPr>
            <p:ph type="dt" sz="half" idx="10"/>
          </p:nvPr>
        </p:nvSpPr>
        <p:spPr/>
        <p:txBody>
          <a:bodyPr/>
          <a:lstStyle>
            <a:lvl1pPr>
              <a:defRPr/>
            </a:lvl1pPr>
          </a:lstStyle>
          <a:p>
            <a:pPr>
              <a:defRPr/>
            </a:pPr>
            <a:fld id="{91C06A04-B949-A847-A953-33F0B3F91935}" type="datetimeFigureOut">
              <a:rPr lang="en-US" altLang="en-US"/>
              <a:pPr>
                <a:defRPr/>
              </a:pPr>
              <a:t>10/3/2018</a:t>
            </a:fld>
            <a:endParaRPr lang="en-US" altLang="en-US"/>
          </a:p>
        </p:txBody>
      </p:sp>
      <p:sp>
        <p:nvSpPr>
          <p:cNvPr id="6" name="Footer Placeholder 4">
            <a:extLst>
              <a:ext uri="{FF2B5EF4-FFF2-40B4-BE49-F238E27FC236}">
                <a16:creationId xmlns:a16="http://schemas.microsoft.com/office/drawing/2014/main" id="{EF8884F4-0C53-B245-9E41-D3727EC715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102FA5-ECB3-024D-8ECF-6B5D15BF71AD}"/>
              </a:ext>
            </a:extLst>
          </p:cNvPr>
          <p:cNvSpPr>
            <a:spLocks noGrp="1"/>
          </p:cNvSpPr>
          <p:nvPr>
            <p:ph type="sldNum" sz="quarter" idx="12"/>
          </p:nvPr>
        </p:nvSpPr>
        <p:spPr/>
        <p:txBody>
          <a:bodyPr/>
          <a:lstStyle>
            <a:lvl1pPr>
              <a:defRPr/>
            </a:lvl1pPr>
          </a:lstStyle>
          <a:p>
            <a:pPr>
              <a:defRPr/>
            </a:pPr>
            <a:fld id="{C3396DC7-7CA5-5B44-976A-924FD823CA94}" type="slidenum">
              <a:rPr lang="en-US" altLang="en-US"/>
              <a:pPr>
                <a:defRPr/>
              </a:pPr>
              <a:t>‹#›</a:t>
            </a:fld>
            <a:endParaRPr lang="en-US" altLang="en-US"/>
          </a:p>
        </p:txBody>
      </p:sp>
    </p:spTree>
    <p:extLst>
      <p:ext uri="{BB962C8B-B14F-4D97-AF65-F5344CB8AC3E}">
        <p14:creationId xmlns:p14="http://schemas.microsoft.com/office/powerpoint/2010/main" val="275150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B2A8E488-70F9-2C4D-B566-B2B46092AE3D}"/>
              </a:ext>
            </a:extLst>
          </p:cNvPr>
          <p:cNvSpPr>
            <a:spLocks noGrp="1"/>
          </p:cNvSpPr>
          <p:nvPr>
            <p:ph type="dt" sz="half" idx="10"/>
          </p:nvPr>
        </p:nvSpPr>
        <p:spPr/>
        <p:txBody>
          <a:bodyPr/>
          <a:lstStyle>
            <a:lvl1pPr>
              <a:defRPr/>
            </a:lvl1pPr>
          </a:lstStyle>
          <a:p>
            <a:pPr>
              <a:defRPr/>
            </a:pPr>
            <a:fld id="{4A254753-2FC6-8046-9FA6-C552AA859038}" type="datetimeFigureOut">
              <a:rPr lang="en-US" altLang="en-US"/>
              <a:pPr>
                <a:defRPr/>
              </a:pPr>
              <a:t>10/3/2018</a:t>
            </a:fld>
            <a:endParaRPr lang="en-US" altLang="en-US"/>
          </a:p>
        </p:txBody>
      </p:sp>
      <p:sp>
        <p:nvSpPr>
          <p:cNvPr id="6" name="Footer Placeholder 4">
            <a:extLst>
              <a:ext uri="{FF2B5EF4-FFF2-40B4-BE49-F238E27FC236}">
                <a16:creationId xmlns:a16="http://schemas.microsoft.com/office/drawing/2014/main" id="{45D07F73-FDE9-2341-9480-EC4D84AAD4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CA7640-63CD-8D4D-BE1B-EF335B27AB12}"/>
              </a:ext>
            </a:extLst>
          </p:cNvPr>
          <p:cNvSpPr>
            <a:spLocks noGrp="1"/>
          </p:cNvSpPr>
          <p:nvPr>
            <p:ph type="sldNum" sz="quarter" idx="12"/>
          </p:nvPr>
        </p:nvSpPr>
        <p:spPr/>
        <p:txBody>
          <a:bodyPr/>
          <a:lstStyle>
            <a:lvl1pPr>
              <a:defRPr/>
            </a:lvl1pPr>
          </a:lstStyle>
          <a:p>
            <a:pPr>
              <a:defRPr/>
            </a:pPr>
            <a:fld id="{1E225B67-7C52-0841-BE95-8AE410EA2398}" type="slidenum">
              <a:rPr lang="en-US" altLang="en-US"/>
              <a:pPr>
                <a:defRPr/>
              </a:pPr>
              <a:t>‹#›</a:t>
            </a:fld>
            <a:endParaRPr lang="en-US" altLang="en-US"/>
          </a:p>
        </p:txBody>
      </p:sp>
    </p:spTree>
    <p:extLst>
      <p:ext uri="{BB962C8B-B14F-4D97-AF65-F5344CB8AC3E}">
        <p14:creationId xmlns:p14="http://schemas.microsoft.com/office/powerpoint/2010/main" val="33918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3B4AF9-2D4C-3B42-9167-348F8FDE8D9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29D03DF-90A5-2D45-A0D7-CDF4C87CEA1E}"/>
              </a:ext>
            </a:extLst>
          </p:cNvPr>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099CFAD-F855-B14D-BA06-2F8E88D90BBB}"/>
              </a:ext>
            </a:extLst>
          </p:cNvPr>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898989"/>
                </a:solidFill>
                <a:latin typeface="Calibri" panose="020F0502020204030204" pitchFamily="34" charset="0"/>
                <a:cs typeface="Arial" panose="020B0604020202020204" pitchFamily="34" charset="0"/>
              </a:defRPr>
            </a:lvl1pPr>
          </a:lstStyle>
          <a:p>
            <a:pPr>
              <a:defRPr/>
            </a:pPr>
            <a:fld id="{5CF001AE-5ED7-ED44-8F19-48C3F8E108F2}" type="datetimeFigureOut">
              <a:rPr lang="en-US" altLang="en-US"/>
              <a:pPr>
                <a:defRPr/>
              </a:pPr>
              <a:t>10/3/2018</a:t>
            </a:fld>
            <a:endParaRPr lang="en-US" altLang="en-US"/>
          </a:p>
        </p:txBody>
      </p:sp>
      <p:sp>
        <p:nvSpPr>
          <p:cNvPr id="5" name="Footer Placeholder 4">
            <a:extLst>
              <a:ext uri="{FF2B5EF4-FFF2-40B4-BE49-F238E27FC236}">
                <a16:creationId xmlns:a16="http://schemas.microsoft.com/office/drawing/2014/main" id="{416C9A71-5116-354E-B016-88101192502C}"/>
              </a:ext>
            </a:extLst>
          </p:cNvPr>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0D1D094-227B-3444-B748-4C86EF42ACDD}"/>
              </a:ext>
            </a:extLst>
          </p:cNvPr>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Calibri" panose="020F0502020204030204" pitchFamily="34" charset="0"/>
                <a:cs typeface="Arial" panose="020B0604020202020204" pitchFamily="34" charset="0"/>
              </a:defRPr>
            </a:lvl1pPr>
          </a:lstStyle>
          <a:p>
            <a:pPr>
              <a:defRPr/>
            </a:pPr>
            <a:fld id="{DE62B76A-CE74-3D47-BA06-34F9841AE5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33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33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33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3300">
          <a:solidFill>
            <a:schemeClr val="tx1"/>
          </a:solidFill>
          <a:latin typeface="Calibri" pitchFamily="34" charset="0"/>
          <a:ea typeface="ＭＳ Ｐゴシック" charset="0"/>
          <a:cs typeface="ＭＳ Ｐゴシック"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doi.org/10.5194/gmd-2017-295"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a:extLst>
              <a:ext uri="{FF2B5EF4-FFF2-40B4-BE49-F238E27FC236}">
                <a16:creationId xmlns:a16="http://schemas.microsoft.com/office/drawing/2014/main" id="{454A9521-8775-FB43-9E1D-54A0D6C6C038}"/>
              </a:ext>
            </a:extLst>
          </p:cNvPr>
          <p:cNvSpPr>
            <a:spLocks noChangeArrowheads="1"/>
          </p:cNvSpPr>
          <p:nvPr/>
        </p:nvSpPr>
        <p:spPr bwMode="auto">
          <a:xfrm>
            <a:off x="1314450" y="1485900"/>
            <a:ext cx="30861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15000"/>
              </a:spcBef>
              <a:buFontTx/>
              <a:buNone/>
            </a:pPr>
            <a:endParaRPr lang="en-US" altLang="en-US" sz="1350"/>
          </a:p>
        </p:txBody>
      </p:sp>
      <p:sp>
        <p:nvSpPr>
          <p:cNvPr id="14338" name="Rectangle 5">
            <a:extLst>
              <a:ext uri="{FF2B5EF4-FFF2-40B4-BE49-F238E27FC236}">
                <a16:creationId xmlns:a16="http://schemas.microsoft.com/office/drawing/2014/main" id="{47007824-E625-C246-AC68-0592EC239662}"/>
              </a:ext>
            </a:extLst>
          </p:cNvPr>
          <p:cNvSpPr>
            <a:spLocks noChangeArrowheads="1"/>
          </p:cNvSpPr>
          <p:nvPr/>
        </p:nvSpPr>
        <p:spPr bwMode="auto">
          <a:xfrm>
            <a:off x="72587" y="252294"/>
            <a:ext cx="8858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500" b="1" dirty="0">
                <a:latin typeface="Arial" panose="020B0604020202020204" pitchFamily="34" charset="0"/>
              </a:rPr>
              <a:t>Atmospheric River Tracking Method </a:t>
            </a:r>
            <a:r>
              <a:rPr lang="en-GB" altLang="en-US" sz="1500" b="1" dirty="0" err="1">
                <a:latin typeface="Arial" panose="020B0604020202020204" pitchFamily="34" charset="0"/>
              </a:rPr>
              <a:t>Intercomparison</a:t>
            </a:r>
            <a:r>
              <a:rPr lang="en-GB" altLang="en-US" sz="1500" b="1" dirty="0">
                <a:latin typeface="Arial" panose="020B0604020202020204" pitchFamily="34" charset="0"/>
              </a:rPr>
              <a:t> Project (ARTMIP): Project Goals and Experimental Design </a:t>
            </a:r>
            <a:endParaRPr lang="en-US" altLang="en-US" sz="1500" b="1" dirty="0">
              <a:latin typeface="Arial" panose="020B0604020202020204" pitchFamily="34" charset="0"/>
            </a:endParaRPr>
          </a:p>
        </p:txBody>
      </p:sp>
      <p:sp>
        <p:nvSpPr>
          <p:cNvPr id="14339" name="Rectangle 19">
            <a:extLst>
              <a:ext uri="{FF2B5EF4-FFF2-40B4-BE49-F238E27FC236}">
                <a16:creationId xmlns:a16="http://schemas.microsoft.com/office/drawing/2014/main" id="{99B585C3-B49F-784C-ABED-48FB419719E9}"/>
              </a:ext>
            </a:extLst>
          </p:cNvPr>
          <p:cNvSpPr>
            <a:spLocks noChangeArrowheads="1"/>
          </p:cNvSpPr>
          <p:nvPr/>
        </p:nvSpPr>
        <p:spPr bwMode="auto">
          <a:xfrm>
            <a:off x="4514850" y="1371600"/>
            <a:ext cx="32575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350"/>
          </a:p>
        </p:txBody>
      </p:sp>
      <p:sp>
        <p:nvSpPr>
          <p:cNvPr id="14340" name="Rectangle 20">
            <a:extLst>
              <a:ext uri="{FF2B5EF4-FFF2-40B4-BE49-F238E27FC236}">
                <a16:creationId xmlns:a16="http://schemas.microsoft.com/office/drawing/2014/main" id="{D90CF322-AC63-8E45-8DB8-DBD881AFC361}"/>
              </a:ext>
            </a:extLst>
          </p:cNvPr>
          <p:cNvSpPr>
            <a:spLocks noChangeArrowheads="1"/>
          </p:cNvSpPr>
          <p:nvPr/>
        </p:nvSpPr>
        <p:spPr bwMode="auto">
          <a:xfrm>
            <a:off x="4400550" y="1543050"/>
            <a:ext cx="33147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350"/>
          </a:p>
        </p:txBody>
      </p:sp>
      <p:sp>
        <p:nvSpPr>
          <p:cNvPr id="27" name="TextBox 26">
            <a:extLst>
              <a:ext uri="{FF2B5EF4-FFF2-40B4-BE49-F238E27FC236}">
                <a16:creationId xmlns:a16="http://schemas.microsoft.com/office/drawing/2014/main" id="{E937BFB2-7BB8-7948-B1D5-D12120F7C2BA}"/>
              </a:ext>
            </a:extLst>
          </p:cNvPr>
          <p:cNvSpPr txBox="1"/>
          <p:nvPr/>
        </p:nvSpPr>
        <p:spPr>
          <a:xfrm>
            <a:off x="514350" y="6412468"/>
            <a:ext cx="8058150" cy="36933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sz="900" dirty="0"/>
              <a:t>Shields et al., 2018: Atmospheric River Tracking Method </a:t>
            </a:r>
            <a:r>
              <a:rPr lang="en-US" sz="900" dirty="0" err="1"/>
              <a:t>Intercomparison</a:t>
            </a:r>
            <a:r>
              <a:rPr lang="en-US" sz="900" dirty="0"/>
              <a:t> Project (ARTMIP): Project Goals and Experimental Design, </a:t>
            </a:r>
            <a:r>
              <a:rPr lang="en-US" sz="900" i="1" dirty="0" err="1"/>
              <a:t>Geosci</a:t>
            </a:r>
            <a:r>
              <a:rPr lang="en-US" sz="900" i="1" dirty="0"/>
              <a:t>. Model Dev.</a:t>
            </a:r>
            <a:r>
              <a:rPr lang="en-US" sz="900" dirty="0"/>
              <a:t>, accepted, 2018. </a:t>
            </a:r>
            <a:r>
              <a:rPr lang="en-US" sz="900" dirty="0" err="1"/>
              <a:t>Doi</a:t>
            </a:r>
            <a:r>
              <a:rPr lang="en-US" sz="900" dirty="0"/>
              <a:t>: </a:t>
            </a:r>
            <a:r>
              <a:rPr lang="en-US" sz="900" dirty="0">
                <a:hlinkClick r:id="rId2"/>
              </a:rPr>
              <a:t>10.5194/gmd-2017-295</a:t>
            </a:r>
            <a:r>
              <a:rPr lang="en-US" sz="900" dirty="0"/>
              <a:t> </a:t>
            </a:r>
          </a:p>
        </p:txBody>
      </p:sp>
      <p:sp>
        <p:nvSpPr>
          <p:cNvPr id="14342" name="Rectangle 4">
            <a:extLst>
              <a:ext uri="{FF2B5EF4-FFF2-40B4-BE49-F238E27FC236}">
                <a16:creationId xmlns:a16="http://schemas.microsoft.com/office/drawing/2014/main" id="{A10327E3-0797-6B4E-A477-BAADF6AE427F}"/>
              </a:ext>
            </a:extLst>
          </p:cNvPr>
          <p:cNvSpPr>
            <a:spLocks noChangeArrowheads="1"/>
          </p:cNvSpPr>
          <p:nvPr/>
        </p:nvSpPr>
        <p:spPr bwMode="auto">
          <a:xfrm>
            <a:off x="111919" y="984548"/>
            <a:ext cx="4219575" cy="294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15000"/>
              </a:spcBef>
              <a:defRPr/>
            </a:pPr>
            <a:r>
              <a:rPr lang="en-US" altLang="en-US" sz="1200" b="1" dirty="0">
                <a:latin typeface="Calibri" panose="020F0502020204030204" pitchFamily="34" charset="0"/>
              </a:rPr>
              <a:t>Objective</a:t>
            </a:r>
          </a:p>
          <a:p>
            <a:pPr marL="214313" indent="-214313" eaLnBrk="1" hangingPunct="1">
              <a:spcBef>
                <a:spcPct val="15000"/>
              </a:spcBef>
              <a:buFont typeface="Arial" panose="020B0604020202020204" pitchFamily="34" charset="0"/>
              <a:buChar char="•"/>
              <a:defRPr/>
            </a:pPr>
            <a:r>
              <a:rPr lang="en-US" altLang="en-US" sz="1200" dirty="0">
                <a:latin typeface="Calibri" panose="020F0502020204030204" pitchFamily="34" charset="0"/>
              </a:rPr>
              <a:t>Provide motivation for the ARTMIP project</a:t>
            </a:r>
          </a:p>
          <a:p>
            <a:pPr marL="214313" indent="-214313" eaLnBrk="1" hangingPunct="1">
              <a:spcBef>
                <a:spcPct val="15000"/>
              </a:spcBef>
              <a:buFont typeface="Arial" panose="020B0604020202020204" pitchFamily="34" charset="0"/>
              <a:buChar char="•"/>
              <a:defRPr/>
            </a:pPr>
            <a:r>
              <a:rPr lang="en-US" altLang="en-US" sz="1200" dirty="0">
                <a:latin typeface="Calibri" panose="020F0502020204030204" pitchFamily="34" charset="0"/>
              </a:rPr>
              <a:t>Outline goals of ARTMIP</a:t>
            </a:r>
            <a:r>
              <a:rPr lang="en-US" altLang="en-US" sz="1200" dirty="0">
                <a:latin typeface="+mn-lt"/>
              </a:rPr>
              <a:t>: </a:t>
            </a:r>
            <a:r>
              <a:rPr lang="en-US" sz="1200" dirty="0">
                <a:latin typeface="+mn-lt"/>
              </a:rPr>
              <a:t>to quantify the uncertainty in AR climatology (e.g., frequency, duration, and intensity), precipitation, and related impacts that arises because of different AR tracking methods, and uncertainty in how these AR-related metrics may change in the future. The ARTMIP also aims to provide guidance regarding the advantages and disadvantages of different AR tracking methods, and which of these methods are best suited to answer certain scientific questions. Finally, the ARTMIP will develop an online repository of data for future use in research.</a:t>
            </a:r>
            <a:endParaRPr lang="en-US" altLang="en-US" sz="1200" dirty="0">
              <a:latin typeface="Calibri" panose="020F0502020204030204" pitchFamily="34" charset="0"/>
            </a:endParaRPr>
          </a:p>
          <a:p>
            <a:pPr marL="214313" indent="-214313" eaLnBrk="1" hangingPunct="1">
              <a:spcBef>
                <a:spcPct val="15000"/>
              </a:spcBef>
              <a:buFont typeface="Arial" panose="020B0604020202020204" pitchFamily="34" charset="0"/>
              <a:buChar char="•"/>
              <a:defRPr/>
            </a:pPr>
            <a:r>
              <a:rPr lang="en-US" altLang="en-US" sz="1200" dirty="0">
                <a:latin typeface="Calibri" panose="020F0502020204030204" pitchFamily="34" charset="0"/>
              </a:rPr>
              <a:t>Describe experimental design and timeline</a:t>
            </a:r>
          </a:p>
          <a:p>
            <a:pPr marL="214313" indent="-214313" eaLnBrk="1" hangingPunct="1">
              <a:spcBef>
                <a:spcPct val="15000"/>
              </a:spcBef>
              <a:buFont typeface="Arial" panose="020B0604020202020204" pitchFamily="34" charset="0"/>
              <a:buChar char="•"/>
              <a:defRPr/>
            </a:pPr>
            <a:r>
              <a:rPr lang="en-US" altLang="en-US" sz="1200" dirty="0">
                <a:latin typeface="Calibri" panose="020F0502020204030204" pitchFamily="34" charset="0"/>
              </a:rPr>
              <a:t>Present preliminary results using the key metrics of frequency, intensity, duration, and precipitation attribution. </a:t>
            </a:r>
          </a:p>
          <a:p>
            <a:pPr marL="0" indent="0" algn="ctr" eaLnBrk="1" hangingPunct="1">
              <a:spcBef>
                <a:spcPct val="15000"/>
              </a:spcBef>
              <a:defRPr/>
            </a:pPr>
            <a:endParaRPr lang="en-US" altLang="en-US" sz="1200" dirty="0">
              <a:latin typeface="Calibri" panose="020F0502020204030204" pitchFamily="34" charset="0"/>
            </a:endParaRPr>
          </a:p>
        </p:txBody>
      </p:sp>
      <p:sp>
        <p:nvSpPr>
          <p:cNvPr id="14343" name="Rectangle 3">
            <a:extLst>
              <a:ext uri="{FF2B5EF4-FFF2-40B4-BE49-F238E27FC236}">
                <a16:creationId xmlns:a16="http://schemas.microsoft.com/office/drawing/2014/main" id="{4B7DDC34-B094-7347-A8B9-D8EFDA8AE6E3}"/>
              </a:ext>
            </a:extLst>
          </p:cNvPr>
          <p:cNvSpPr>
            <a:spLocks noChangeArrowheads="1"/>
          </p:cNvSpPr>
          <p:nvPr/>
        </p:nvSpPr>
        <p:spPr bwMode="auto">
          <a:xfrm>
            <a:off x="72629" y="3931960"/>
            <a:ext cx="4457700" cy="216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15000"/>
              </a:spcBef>
              <a:buFontTx/>
              <a:buNone/>
            </a:pPr>
            <a:r>
              <a:rPr lang="en-US" altLang="en-US" sz="1200" b="1" dirty="0"/>
              <a:t>Approach</a:t>
            </a:r>
          </a:p>
          <a:p>
            <a:pPr eaLnBrk="1" hangingPunct="1">
              <a:spcBef>
                <a:spcPct val="15000"/>
              </a:spcBef>
            </a:pPr>
            <a:r>
              <a:rPr lang="en-US" altLang="en-US" sz="1200" dirty="0"/>
              <a:t>ARTMIP will proceed in a phased approach, Tier 1 and Tier 2, with different science objectives.</a:t>
            </a:r>
          </a:p>
          <a:p>
            <a:pPr eaLnBrk="1" hangingPunct="1">
              <a:spcBef>
                <a:spcPct val="15000"/>
              </a:spcBef>
            </a:pPr>
            <a:r>
              <a:rPr lang="en-US" altLang="en-US" sz="1200" dirty="0"/>
              <a:t>All ARTMIP algorithm developers will run their respective algorithms on a common dataset (or datasets) and create catalogues where ARs are identified in time and space.</a:t>
            </a:r>
          </a:p>
          <a:p>
            <a:pPr eaLnBrk="1" hangingPunct="1">
              <a:spcBef>
                <a:spcPct val="15000"/>
              </a:spcBef>
            </a:pPr>
            <a:r>
              <a:rPr lang="en-US" altLang="en-US" sz="1200" dirty="0"/>
              <a:t>Tier 1 is mandatory for all developers and will use MERRA-2 reanalysis from 1980-2017. </a:t>
            </a:r>
          </a:p>
          <a:p>
            <a:pPr eaLnBrk="1" hangingPunct="1">
              <a:spcBef>
                <a:spcPct val="15000"/>
              </a:spcBef>
            </a:pPr>
            <a:r>
              <a:rPr lang="en-US" altLang="en-US" sz="1200" dirty="0"/>
              <a:t>Tier 2 will be divided into subtopics including climate change (model output) and reanalysis sensitivity.  A variety of precipitation datasets will also be used to assess uncertainties in AR impacts.</a:t>
            </a:r>
          </a:p>
        </p:txBody>
      </p:sp>
      <p:sp>
        <p:nvSpPr>
          <p:cNvPr id="14346" name="TextBox 24">
            <a:extLst>
              <a:ext uri="{FF2B5EF4-FFF2-40B4-BE49-F238E27FC236}">
                <a16:creationId xmlns:a16="http://schemas.microsoft.com/office/drawing/2014/main" id="{0AC33A15-0957-AA4E-9528-82B6ED40DB76}"/>
              </a:ext>
            </a:extLst>
          </p:cNvPr>
          <p:cNvSpPr txBox="1">
            <a:spLocks noChangeArrowheads="1"/>
          </p:cNvSpPr>
          <p:nvPr/>
        </p:nvSpPr>
        <p:spPr bwMode="auto">
          <a:xfrm>
            <a:off x="4514850" y="3878428"/>
            <a:ext cx="4483894" cy="212365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dirty="0">
                <a:latin typeface="Calibri" charset="0"/>
              </a:rPr>
              <a:t>Impact</a:t>
            </a:r>
          </a:p>
          <a:p>
            <a:pPr marL="214313" indent="-214313" eaLnBrk="1" hangingPunct="1">
              <a:buFont typeface="Arial" panose="020B0604020202020204" pitchFamily="34" charset="0"/>
              <a:buChar char="•"/>
              <a:defRPr/>
            </a:pPr>
            <a:r>
              <a:rPr lang="en-US" sz="1200" dirty="0">
                <a:latin typeface="Calibri" charset="0"/>
              </a:rPr>
              <a:t>The ARTMIP project has been positively received by the AR community and has the potential to shape much how AR science and detection is conducted. This paper describes the experimental design and invites further participation. The project has steadily increased participation since the paper was first presented in the open-forum GMD-Discussions.</a:t>
            </a:r>
          </a:p>
          <a:p>
            <a:pPr marL="214313" indent="-214313" eaLnBrk="1" hangingPunct="1">
              <a:buFont typeface="Arial" panose="020B0604020202020204" pitchFamily="34" charset="0"/>
              <a:buChar char="•"/>
              <a:defRPr/>
            </a:pPr>
            <a:r>
              <a:rPr lang="en-US" sz="1200" dirty="0">
                <a:latin typeface="Calibri" charset="0"/>
              </a:rPr>
              <a:t>Preliminary results suggest that the diversity in algorithms does significantly impact how the community describes intensity, frequency, duration, and precipitation attribution. There is potentially more agreement in metrics for latitude of landfall. </a:t>
            </a:r>
          </a:p>
        </p:txBody>
      </p:sp>
      <p:pic>
        <p:nvPicPr>
          <p:cNvPr id="14345" name="Picture 4">
            <a:extLst>
              <a:ext uri="{FF2B5EF4-FFF2-40B4-BE49-F238E27FC236}">
                <a16:creationId xmlns:a16="http://schemas.microsoft.com/office/drawing/2014/main" id="{442CA5A3-7D3F-4B48-9D24-12F44E6F5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161" t="-1817" r="18871"/>
          <a:stretch>
            <a:fillRect/>
          </a:stretch>
        </p:blipFill>
        <p:spPr bwMode="auto">
          <a:xfrm>
            <a:off x="6521054" y="1316832"/>
            <a:ext cx="2343150" cy="225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DFD25ED-49C9-6D48-A689-5D07450E9FF8}"/>
              </a:ext>
            </a:extLst>
          </p:cNvPr>
          <p:cNvSpPr txBox="1"/>
          <p:nvPr/>
        </p:nvSpPr>
        <p:spPr>
          <a:xfrm>
            <a:off x="4432897" y="1279883"/>
            <a:ext cx="2134790" cy="2585323"/>
          </a:xfrm>
          <a:prstGeom prst="rect">
            <a:avLst/>
          </a:prstGeom>
          <a:noFill/>
        </p:spPr>
        <p:txBody>
          <a:bodyPr>
            <a:spAutoFit/>
          </a:bodyPr>
          <a:lstStyle/>
          <a:p>
            <a:pPr eaLnBrk="1" hangingPunct="1">
              <a:defRPr/>
            </a:pPr>
            <a:r>
              <a:rPr lang="en-US" sz="900" dirty="0">
                <a:solidFill>
                  <a:schemeClr val="accent1">
                    <a:lumMod val="75000"/>
                  </a:schemeClr>
                </a:solidFill>
              </a:rPr>
              <a:t>Composite MERRA-2 integrated vapor transport (IVT, kg m</a:t>
            </a:r>
            <a:r>
              <a:rPr lang="en-US" sz="900" baseline="30000" dirty="0">
                <a:solidFill>
                  <a:schemeClr val="accent1">
                    <a:lumMod val="75000"/>
                  </a:schemeClr>
                </a:solidFill>
              </a:rPr>
              <a:t>-1</a:t>
            </a:r>
            <a:r>
              <a:rPr lang="en-US" sz="900" dirty="0">
                <a:solidFill>
                  <a:schemeClr val="accent1">
                    <a:lumMod val="75000"/>
                  </a:schemeClr>
                </a:solidFill>
              </a:rPr>
              <a:t>s</a:t>
            </a:r>
            <a:r>
              <a:rPr lang="en-US" sz="900" baseline="30000" dirty="0">
                <a:solidFill>
                  <a:schemeClr val="accent1">
                    <a:lumMod val="75000"/>
                  </a:schemeClr>
                </a:solidFill>
              </a:rPr>
              <a:t>-1</a:t>
            </a:r>
            <a:r>
              <a:rPr lang="en-US" sz="900" dirty="0">
                <a:solidFill>
                  <a:schemeClr val="accent1">
                    <a:lumMod val="75000"/>
                  </a:schemeClr>
                </a:solidFill>
              </a:rPr>
              <a:t>) for landfalling ARs </a:t>
            </a:r>
            <a:r>
              <a:rPr lang="en-US" sz="900">
                <a:solidFill>
                  <a:schemeClr val="accent1">
                    <a:lumMod val="75000"/>
                  </a:schemeClr>
                </a:solidFill>
              </a:rPr>
              <a:t>along the </a:t>
            </a:r>
            <a:r>
              <a:rPr lang="en-US" sz="900" dirty="0">
                <a:solidFill>
                  <a:schemeClr val="accent1">
                    <a:lumMod val="75000"/>
                  </a:schemeClr>
                </a:solidFill>
              </a:rPr>
              <a:t>North American west coast using 14 different algorithms. Time instances where an AR was detected along the coastline were composited for the entire region. Composite data is plotted for February 2017. To test the ARTMIP framework, a 1-month proof-of-concept trial was designed and performed for February 2017. This month was chosen due to large number of  landfalling ARs that impacted western North America during this period. This example illustrates differences in tracking methodologies.</a:t>
            </a:r>
            <a:endParaRPr lang="en-US" sz="900" dirty="0">
              <a:solidFill>
                <a:schemeClr val="tx2">
                  <a:lumMod val="60000"/>
                  <a:lumOff val="4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hields_ARTMIP_GMD_2018" id="{56104D98-D30C-AB49-91CA-621421D74CE8}" vid="{BA06FEAD-244B-6646-89E5-E0CB485956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TotalTime>
  <Words>449</Words>
  <Application>Microsoft Office PowerPoint</Application>
  <PresentationFormat>On-screen Show (4:3)</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Stephanie Shearer</cp:lastModifiedBy>
  <cp:revision>6</cp:revision>
  <cp:lastPrinted>2016-05-06T03:02:30Z</cp:lastPrinted>
  <dcterms:created xsi:type="dcterms:W3CDTF">2018-05-22T21:12:22Z</dcterms:created>
  <dcterms:modified xsi:type="dcterms:W3CDTF">2018-10-03T21:35:59Z</dcterms:modified>
</cp:coreProperties>
</file>