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11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CB0E9-F63D-4350-A4C6-70CAE107C1D8}"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B96D6-BCD3-4DA5-824A-91200B830325}" type="slidenum">
              <a:rPr lang="en-US" smtClean="0"/>
              <a:t>‹#›</a:t>
            </a:fld>
            <a:endParaRPr lang="en-US"/>
          </a:p>
        </p:txBody>
      </p:sp>
    </p:spTree>
    <p:extLst>
      <p:ext uri="{BB962C8B-B14F-4D97-AF65-F5344CB8AC3E}">
        <p14:creationId xmlns:p14="http://schemas.microsoft.com/office/powerpoint/2010/main" val="61171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B0E9-F63D-4350-A4C6-70CAE107C1D8}"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B96D6-BCD3-4DA5-824A-91200B830325}" type="slidenum">
              <a:rPr lang="en-US" smtClean="0"/>
              <a:t>‹#›</a:t>
            </a:fld>
            <a:endParaRPr lang="en-US"/>
          </a:p>
        </p:txBody>
      </p:sp>
    </p:spTree>
    <p:extLst>
      <p:ext uri="{BB962C8B-B14F-4D97-AF65-F5344CB8AC3E}">
        <p14:creationId xmlns:p14="http://schemas.microsoft.com/office/powerpoint/2010/main" val="397324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B0E9-F63D-4350-A4C6-70CAE107C1D8}"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B96D6-BCD3-4DA5-824A-91200B830325}" type="slidenum">
              <a:rPr lang="en-US" smtClean="0"/>
              <a:t>‹#›</a:t>
            </a:fld>
            <a:endParaRPr lang="en-US"/>
          </a:p>
        </p:txBody>
      </p:sp>
    </p:spTree>
    <p:extLst>
      <p:ext uri="{BB962C8B-B14F-4D97-AF65-F5344CB8AC3E}">
        <p14:creationId xmlns:p14="http://schemas.microsoft.com/office/powerpoint/2010/main" val="166451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B0E9-F63D-4350-A4C6-70CAE107C1D8}"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B96D6-BCD3-4DA5-824A-91200B830325}" type="slidenum">
              <a:rPr lang="en-US" smtClean="0"/>
              <a:t>‹#›</a:t>
            </a:fld>
            <a:endParaRPr lang="en-US"/>
          </a:p>
        </p:txBody>
      </p:sp>
    </p:spTree>
    <p:extLst>
      <p:ext uri="{BB962C8B-B14F-4D97-AF65-F5344CB8AC3E}">
        <p14:creationId xmlns:p14="http://schemas.microsoft.com/office/powerpoint/2010/main" val="12493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CB0E9-F63D-4350-A4C6-70CAE107C1D8}"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B96D6-BCD3-4DA5-824A-91200B830325}" type="slidenum">
              <a:rPr lang="en-US" smtClean="0"/>
              <a:t>‹#›</a:t>
            </a:fld>
            <a:endParaRPr lang="en-US"/>
          </a:p>
        </p:txBody>
      </p:sp>
    </p:spTree>
    <p:extLst>
      <p:ext uri="{BB962C8B-B14F-4D97-AF65-F5344CB8AC3E}">
        <p14:creationId xmlns:p14="http://schemas.microsoft.com/office/powerpoint/2010/main" val="40009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CB0E9-F63D-4350-A4C6-70CAE107C1D8}"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B96D6-BCD3-4DA5-824A-91200B830325}" type="slidenum">
              <a:rPr lang="en-US" smtClean="0"/>
              <a:t>‹#›</a:t>
            </a:fld>
            <a:endParaRPr lang="en-US"/>
          </a:p>
        </p:txBody>
      </p:sp>
    </p:spTree>
    <p:extLst>
      <p:ext uri="{BB962C8B-B14F-4D97-AF65-F5344CB8AC3E}">
        <p14:creationId xmlns:p14="http://schemas.microsoft.com/office/powerpoint/2010/main" val="251041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CB0E9-F63D-4350-A4C6-70CAE107C1D8}" type="datetimeFigureOut">
              <a:rPr lang="en-US" smtClean="0"/>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B96D6-BCD3-4DA5-824A-91200B830325}" type="slidenum">
              <a:rPr lang="en-US" smtClean="0"/>
              <a:t>‹#›</a:t>
            </a:fld>
            <a:endParaRPr lang="en-US"/>
          </a:p>
        </p:txBody>
      </p:sp>
    </p:spTree>
    <p:extLst>
      <p:ext uri="{BB962C8B-B14F-4D97-AF65-F5344CB8AC3E}">
        <p14:creationId xmlns:p14="http://schemas.microsoft.com/office/powerpoint/2010/main" val="95837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CB0E9-F63D-4350-A4C6-70CAE107C1D8}" type="datetimeFigureOut">
              <a:rPr lang="en-US" smtClean="0"/>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B96D6-BCD3-4DA5-824A-91200B830325}" type="slidenum">
              <a:rPr lang="en-US" smtClean="0"/>
              <a:t>‹#›</a:t>
            </a:fld>
            <a:endParaRPr lang="en-US"/>
          </a:p>
        </p:txBody>
      </p:sp>
    </p:spTree>
    <p:extLst>
      <p:ext uri="{BB962C8B-B14F-4D97-AF65-F5344CB8AC3E}">
        <p14:creationId xmlns:p14="http://schemas.microsoft.com/office/powerpoint/2010/main" val="302230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CB0E9-F63D-4350-A4C6-70CAE107C1D8}" type="datetimeFigureOut">
              <a:rPr lang="en-US" smtClean="0"/>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B96D6-BCD3-4DA5-824A-91200B830325}" type="slidenum">
              <a:rPr lang="en-US" smtClean="0"/>
              <a:t>‹#›</a:t>
            </a:fld>
            <a:endParaRPr lang="en-US"/>
          </a:p>
        </p:txBody>
      </p:sp>
    </p:spTree>
    <p:extLst>
      <p:ext uri="{BB962C8B-B14F-4D97-AF65-F5344CB8AC3E}">
        <p14:creationId xmlns:p14="http://schemas.microsoft.com/office/powerpoint/2010/main" val="343939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CB0E9-F63D-4350-A4C6-70CAE107C1D8}"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B96D6-BCD3-4DA5-824A-91200B830325}" type="slidenum">
              <a:rPr lang="en-US" smtClean="0"/>
              <a:t>‹#›</a:t>
            </a:fld>
            <a:endParaRPr lang="en-US"/>
          </a:p>
        </p:txBody>
      </p:sp>
    </p:spTree>
    <p:extLst>
      <p:ext uri="{BB962C8B-B14F-4D97-AF65-F5344CB8AC3E}">
        <p14:creationId xmlns:p14="http://schemas.microsoft.com/office/powerpoint/2010/main" val="5431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CB0E9-F63D-4350-A4C6-70CAE107C1D8}"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B96D6-BCD3-4DA5-824A-91200B830325}" type="slidenum">
              <a:rPr lang="en-US" smtClean="0"/>
              <a:t>‹#›</a:t>
            </a:fld>
            <a:endParaRPr lang="en-US"/>
          </a:p>
        </p:txBody>
      </p:sp>
    </p:spTree>
    <p:extLst>
      <p:ext uri="{BB962C8B-B14F-4D97-AF65-F5344CB8AC3E}">
        <p14:creationId xmlns:p14="http://schemas.microsoft.com/office/powerpoint/2010/main" val="154836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CB0E9-F63D-4350-A4C6-70CAE107C1D8}" type="datetimeFigureOut">
              <a:rPr lang="en-US" smtClean="0"/>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B96D6-BCD3-4DA5-824A-91200B830325}" type="slidenum">
              <a:rPr lang="en-US" smtClean="0"/>
              <a:t>‹#›</a:t>
            </a:fld>
            <a:endParaRPr lang="en-US"/>
          </a:p>
        </p:txBody>
      </p:sp>
    </p:spTree>
    <p:extLst>
      <p:ext uri="{BB962C8B-B14F-4D97-AF65-F5344CB8AC3E}">
        <p14:creationId xmlns:p14="http://schemas.microsoft.com/office/powerpoint/2010/main" val="125487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28600" y="838200"/>
            <a:ext cx="411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marL="231775" indent="-2317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15000"/>
              </a:spcBef>
              <a:buFontTx/>
              <a:buNone/>
            </a:pPr>
            <a:endParaRPr lang="en-US" altLang="en-US" sz="1800"/>
          </a:p>
        </p:txBody>
      </p:sp>
      <p:sp>
        <p:nvSpPr>
          <p:cNvPr id="3" name="Rectangle 5"/>
          <p:cNvSpPr>
            <a:spLocks noChangeArrowheads="1"/>
          </p:cNvSpPr>
          <p:nvPr/>
        </p:nvSpPr>
        <p:spPr bwMode="auto">
          <a:xfrm>
            <a:off x="0" y="26988"/>
            <a:ext cx="9144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200" b="1" u="sng">
                <a:latin typeface="Arial" pitchFamily="34" charset="0"/>
              </a:rPr>
              <a:t>Simulating the Pineapple Express with High Resolution CCSM4 </a:t>
            </a:r>
            <a:endParaRPr lang="en-US" altLang="en-US" sz="2200" b="1" u="sng"/>
          </a:p>
        </p:txBody>
      </p:sp>
      <p:sp>
        <p:nvSpPr>
          <p:cNvPr id="4" name="Rectangle 19"/>
          <p:cNvSpPr>
            <a:spLocks noChangeArrowheads="1"/>
          </p:cNvSpPr>
          <p:nvPr/>
        </p:nvSpPr>
        <p:spPr bwMode="auto">
          <a:xfrm>
            <a:off x="4495800" y="685800"/>
            <a:ext cx="43434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8" rIns="91435" bIns="45718">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p>
        </p:txBody>
      </p:sp>
      <p:sp>
        <p:nvSpPr>
          <p:cNvPr id="5" name="Rectangle 20"/>
          <p:cNvSpPr>
            <a:spLocks noChangeArrowheads="1"/>
          </p:cNvSpPr>
          <p:nvPr/>
        </p:nvSpPr>
        <p:spPr bwMode="auto">
          <a:xfrm>
            <a:off x="4343400" y="914400"/>
            <a:ext cx="4419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8" rIns="91435" bIns="45718">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p>
        </p:txBody>
      </p:sp>
      <p:sp>
        <p:nvSpPr>
          <p:cNvPr id="6" name="TextBox 5"/>
          <p:cNvSpPr txBox="1"/>
          <p:nvPr/>
        </p:nvSpPr>
        <p:spPr>
          <a:xfrm>
            <a:off x="533400" y="6324600"/>
            <a:ext cx="8382000" cy="461963"/>
          </a:xfrm>
          <a:prstGeom prst="rect">
            <a:avLst/>
          </a:prstGeom>
        </p:spPr>
        <p:style>
          <a:lnRef idx="2">
            <a:schemeClr val="dk1"/>
          </a:lnRef>
          <a:fillRef idx="1">
            <a:schemeClr val="lt1"/>
          </a:fillRef>
          <a:effectRef idx="0">
            <a:schemeClr val="dk1"/>
          </a:effectRef>
          <a:fontRef idx="minor">
            <a:schemeClr val="dk1"/>
          </a:fontRef>
        </p:style>
        <p:txBody>
          <a:bodyPr lIns="91435" tIns="45718" rIns="91435" bIns="45718">
            <a:spAutoFit/>
          </a:bodyPr>
          <a:lstStyle/>
          <a:p>
            <a:pPr>
              <a:defRPr/>
            </a:pPr>
            <a:r>
              <a:rPr lang="en-US" sz="1200" dirty="0"/>
              <a:t>Shields, C.A. and </a:t>
            </a:r>
            <a:r>
              <a:rPr lang="en-US" sz="1200" dirty="0" err="1"/>
              <a:t>J.T.Kiehl</a:t>
            </a:r>
            <a:r>
              <a:rPr lang="en-US" sz="1200" dirty="0"/>
              <a:t>, 2016: Simulating the Pineapple Express in the Half Degree Community Climate System Model, CCSM4, </a:t>
            </a:r>
            <a:r>
              <a:rPr lang="en-US" sz="1200" i="1" dirty="0"/>
              <a:t>GRL</a:t>
            </a:r>
            <a:r>
              <a:rPr lang="en-US" sz="1200" dirty="0"/>
              <a:t>, in press.</a:t>
            </a:r>
          </a:p>
        </p:txBody>
      </p:sp>
      <p:sp>
        <p:nvSpPr>
          <p:cNvPr id="7" name="Rectangle 4"/>
          <p:cNvSpPr>
            <a:spLocks noChangeArrowheads="1"/>
          </p:cNvSpPr>
          <p:nvPr/>
        </p:nvSpPr>
        <p:spPr bwMode="auto">
          <a:xfrm>
            <a:off x="76200" y="533400"/>
            <a:ext cx="495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marL="231775" indent="-2317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15000"/>
              </a:spcBef>
              <a:buFontTx/>
              <a:buNone/>
            </a:pPr>
            <a:r>
              <a:rPr lang="en-US" altLang="en-US" sz="2000" b="1"/>
              <a:t>Objective</a:t>
            </a:r>
            <a:endParaRPr lang="en-US" altLang="en-US" sz="1000" b="1"/>
          </a:p>
          <a:p>
            <a:pPr eaLnBrk="1" hangingPunct="1">
              <a:spcBef>
                <a:spcPct val="15000"/>
              </a:spcBef>
            </a:pPr>
            <a:r>
              <a:rPr lang="en-US" altLang="en-US" sz="1600"/>
              <a:t>Develop Atmospheric River (AR) detection method to accurately capture the Pineapple Express (PE)</a:t>
            </a:r>
          </a:p>
          <a:p>
            <a:pPr eaLnBrk="1" hangingPunct="1">
              <a:spcBef>
                <a:spcPct val="15000"/>
              </a:spcBef>
            </a:pPr>
            <a:r>
              <a:rPr lang="en-US" altLang="en-US" sz="1600"/>
              <a:t>Validate CCSM4 simulated PE’s with ERA-Interim data </a:t>
            </a:r>
          </a:p>
          <a:p>
            <a:pPr eaLnBrk="1" hangingPunct="1">
              <a:spcBef>
                <a:spcPct val="15000"/>
              </a:spcBef>
            </a:pPr>
            <a:r>
              <a:rPr lang="en-US" altLang="en-US" sz="1600"/>
              <a:t>Analysis PE’s for future climate scenarios</a:t>
            </a:r>
          </a:p>
        </p:txBody>
      </p:sp>
      <p:sp>
        <p:nvSpPr>
          <p:cNvPr id="8" name="Rectangle 3"/>
          <p:cNvSpPr>
            <a:spLocks noChangeArrowheads="1"/>
          </p:cNvSpPr>
          <p:nvPr/>
        </p:nvSpPr>
        <p:spPr bwMode="auto">
          <a:xfrm>
            <a:off x="76200" y="1981200"/>
            <a:ext cx="4953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marL="231775" indent="-2317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15000"/>
              </a:spcBef>
              <a:buFontTx/>
              <a:buNone/>
            </a:pPr>
            <a:r>
              <a:rPr lang="en-US" altLang="en-US" sz="2000" b="1"/>
              <a:t>Approach</a:t>
            </a:r>
            <a:endParaRPr lang="en-US" altLang="en-US" sz="1000" b="1"/>
          </a:p>
          <a:p>
            <a:pPr eaLnBrk="1" hangingPunct="1">
              <a:spcBef>
                <a:spcPct val="15000"/>
              </a:spcBef>
            </a:pPr>
            <a:r>
              <a:rPr lang="en-US" altLang="en-US" sz="1600"/>
              <a:t>Focus on California coast (35-41N) for land-falling PE’s. </a:t>
            </a:r>
          </a:p>
          <a:p>
            <a:pPr eaLnBrk="1" hangingPunct="1">
              <a:spcBef>
                <a:spcPct val="15000"/>
              </a:spcBef>
            </a:pPr>
            <a:r>
              <a:rPr lang="en-US" altLang="en-US" sz="1600"/>
              <a:t>Analyze high resolution model data to better capture region scale extreme precipitation associated with atmospheric rivers.</a:t>
            </a:r>
          </a:p>
          <a:p>
            <a:pPr eaLnBrk="1" hangingPunct="1">
              <a:spcBef>
                <a:spcPct val="15000"/>
              </a:spcBef>
            </a:pPr>
            <a:r>
              <a:rPr lang="en-US" altLang="en-US" sz="1600"/>
              <a:t>Use high frequency output (6-hourly data) from the CCSM4 Half degree ensemble suite of simulations, which include historical and RCP8.5 future climate scenarios.    </a:t>
            </a:r>
          </a:p>
          <a:p>
            <a:pPr eaLnBrk="1" hangingPunct="1">
              <a:spcBef>
                <a:spcPct val="0"/>
              </a:spcBef>
            </a:pPr>
            <a:r>
              <a:rPr lang="en-US" altLang="en-US" sz="1600"/>
              <a:t>Define detection method. Requirement include threshold values for 850mb winds, shape, location, and TMQ. Moisture thresholds are based on Zhu and Newell(1998) methodology which computes values relative to the background climate state for each 6 hour period.</a:t>
            </a:r>
            <a:r>
              <a:rPr lang="en-US" altLang="en-US" sz="1600">
                <a:latin typeface="Arial" pitchFamily="34" charset="0"/>
              </a:rPr>
              <a:t> </a:t>
            </a:r>
            <a:endParaRPr lang="en-US" altLang="en-US" sz="1600"/>
          </a:p>
          <a:p>
            <a:pPr eaLnBrk="1" hangingPunct="1">
              <a:spcBef>
                <a:spcPct val="15000"/>
              </a:spcBef>
              <a:buFontTx/>
              <a:buNone/>
            </a:pPr>
            <a:endParaRPr lang="en-US" altLang="en-US" sz="1600" b="1"/>
          </a:p>
          <a:p>
            <a:pPr eaLnBrk="1" hangingPunct="1">
              <a:spcBef>
                <a:spcPct val="15000"/>
              </a:spcBef>
            </a:pPr>
            <a:endParaRPr lang="en-US" altLang="en-US" sz="1600" b="1"/>
          </a:p>
          <a:p>
            <a:pPr eaLnBrk="1" hangingPunct="1">
              <a:spcBef>
                <a:spcPct val="15000"/>
              </a:spcBef>
            </a:pPr>
            <a:r>
              <a:rPr lang="en-US" altLang="en-US" sz="1600" b="1"/>
              <a:t> </a:t>
            </a:r>
          </a:p>
        </p:txBody>
      </p:sp>
      <p:sp>
        <p:nvSpPr>
          <p:cNvPr id="9" name="TextBox 24"/>
          <p:cNvSpPr txBox="1">
            <a:spLocks noChangeArrowheads="1"/>
          </p:cNvSpPr>
          <p:nvPr/>
        </p:nvSpPr>
        <p:spPr bwMode="auto">
          <a:xfrm>
            <a:off x="5029200" y="3646488"/>
            <a:ext cx="4038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000" b="1" dirty="0">
                <a:latin typeface="Calibri" charset="0"/>
              </a:rPr>
              <a:t>Impact</a:t>
            </a:r>
          </a:p>
          <a:p>
            <a:pPr marL="285736" indent="-285736" eaLnBrk="1" hangingPunct="1">
              <a:buFont typeface="Arial"/>
              <a:buChar char="•"/>
              <a:defRPr/>
            </a:pPr>
            <a:r>
              <a:rPr lang="en-US" sz="1600" dirty="0">
                <a:latin typeface="Calibri" charset="0"/>
              </a:rPr>
              <a:t>Half degree CCSM4 is able to accurately simulate the PE.  Seasonal cycle, frequency, latitude of landfall, storm duration, and precipitation metrics are evaluated. </a:t>
            </a:r>
          </a:p>
          <a:p>
            <a:pPr marL="285736" indent="-285736" eaLnBrk="1" hangingPunct="1">
              <a:buFont typeface="Arial"/>
              <a:buChar char="•"/>
              <a:defRPr/>
            </a:pPr>
            <a:r>
              <a:rPr lang="en-US" sz="1600" dirty="0">
                <a:latin typeface="Calibri" charset="0"/>
              </a:rPr>
              <a:t>Only modest increased in winter time PEs are projected under RCP8.5, however, storm duration and intensity of precipitation significantly increase. </a:t>
            </a:r>
          </a:p>
          <a:p>
            <a:pPr algn="ctr" eaLnBrk="1" hangingPunct="1">
              <a:defRPr/>
            </a:pPr>
            <a:endParaRPr lang="en-US" sz="2000" b="1" dirty="0">
              <a:latin typeface="Calibri" charset="0"/>
            </a:endParaRPr>
          </a:p>
        </p:txBody>
      </p:sp>
      <p:pic>
        <p:nvPicPr>
          <p:cNvPr id="10" name="Picture 7" descr="arfig3.pdf"/>
          <p:cNvPicPr>
            <a:picLocks noChangeAspect="1"/>
          </p:cNvPicPr>
          <p:nvPr/>
        </p:nvPicPr>
        <p:blipFill>
          <a:blip r:embed="rId2" cstate="print">
            <a:extLst>
              <a:ext uri="{28A0092B-C50C-407E-A947-70E740481C1C}">
                <a14:useLocalDpi xmlns:a14="http://schemas.microsoft.com/office/drawing/2010/main" val="0"/>
              </a:ext>
            </a:extLst>
          </a:blip>
          <a:srcRect l="1643" t="51929" r="33139" b="2277"/>
          <a:stretch>
            <a:fillRect/>
          </a:stretch>
        </p:blipFill>
        <p:spPr bwMode="auto">
          <a:xfrm>
            <a:off x="6292850" y="1752600"/>
            <a:ext cx="24828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arfig2.pdf"/>
          <p:cNvPicPr>
            <a:picLocks noChangeAspect="1"/>
          </p:cNvPicPr>
          <p:nvPr/>
        </p:nvPicPr>
        <p:blipFill>
          <a:blip r:embed="rId3">
            <a:extLst>
              <a:ext uri="{28A0092B-C50C-407E-A947-70E740481C1C}">
                <a14:useLocalDpi xmlns:a14="http://schemas.microsoft.com/office/drawing/2010/main" val="0"/>
              </a:ext>
            </a:extLst>
          </a:blip>
          <a:srcRect l="32317" t="23685" r="45349" b="2539"/>
          <a:stretch>
            <a:fillRect/>
          </a:stretch>
        </p:blipFill>
        <p:spPr bwMode="auto">
          <a:xfrm rot="5400000">
            <a:off x="6949282" y="-243682"/>
            <a:ext cx="117475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p:cNvSpPr txBox="1">
            <a:spLocks noChangeArrowheads="1"/>
          </p:cNvSpPr>
          <p:nvPr/>
        </p:nvSpPr>
        <p:spPr bwMode="auto">
          <a:xfrm>
            <a:off x="5105400" y="587375"/>
            <a:ext cx="1219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a:solidFill>
                  <a:schemeClr val="tx2"/>
                </a:solidFill>
                <a:latin typeface="Arial" pitchFamily="34" charset="0"/>
              </a:rPr>
              <a:t>Future trends in PE seasonal cycle for each ensemble member are shown in upper panel. Changes are plotted as number of storms per 5 year period.</a:t>
            </a:r>
          </a:p>
        </p:txBody>
      </p:sp>
      <p:sp>
        <p:nvSpPr>
          <p:cNvPr id="13" name="TextBox 11"/>
          <p:cNvSpPr txBox="1">
            <a:spLocks noChangeArrowheads="1"/>
          </p:cNvSpPr>
          <p:nvPr/>
        </p:nvSpPr>
        <p:spPr bwMode="auto">
          <a:xfrm>
            <a:off x="5105400" y="30480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a:solidFill>
                  <a:schemeClr val="tx2"/>
                </a:solidFill>
                <a:latin typeface="Arial" pitchFamily="34" charset="0"/>
              </a:rPr>
              <a:t>Lower panel shows pdf frequency distributions for 20</a:t>
            </a:r>
            <a:r>
              <a:rPr lang="en-US" altLang="en-US" sz="1200" baseline="30000">
                <a:solidFill>
                  <a:schemeClr val="tx2"/>
                </a:solidFill>
                <a:latin typeface="Arial" pitchFamily="34" charset="0"/>
              </a:rPr>
              <a:t>th</a:t>
            </a:r>
            <a:r>
              <a:rPr lang="en-US" altLang="en-US" sz="1200">
                <a:solidFill>
                  <a:schemeClr val="tx2"/>
                </a:solidFill>
                <a:latin typeface="Arial" pitchFamily="34" charset="0"/>
              </a:rPr>
              <a:t> century (green) and RCP8.5 (red) storm duration (hours). Ensemble spread is shown in black.</a:t>
            </a:r>
          </a:p>
        </p:txBody>
      </p:sp>
    </p:spTree>
    <p:extLst>
      <p:ext uri="{BB962C8B-B14F-4D97-AF65-F5344CB8AC3E}">
        <p14:creationId xmlns:p14="http://schemas.microsoft.com/office/powerpoint/2010/main" val="271135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Words>
  <Application>Microsoft Office PowerPoint</Application>
  <PresentationFormat>On-screen Show (4:3)</PresentationFormat>
  <Paragraphs>19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Shearer</dc:creator>
  <cp:lastModifiedBy>Stephanie Shearer</cp:lastModifiedBy>
  <cp:revision>1</cp:revision>
  <dcterms:created xsi:type="dcterms:W3CDTF">2016-11-28T21:20:08Z</dcterms:created>
  <dcterms:modified xsi:type="dcterms:W3CDTF">2016-11-28T21:21:35Z</dcterms:modified>
</cp:coreProperties>
</file>